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61" r:id="rId2"/>
    <p:sldId id="262" r:id="rId3"/>
    <p:sldId id="264" r:id="rId4"/>
    <p:sldId id="265" r:id="rId5"/>
    <p:sldId id="268" r:id="rId6"/>
    <p:sldId id="269" r:id="rId7"/>
    <p:sldId id="270" r:id="rId8"/>
    <p:sldId id="271" r:id="rId9"/>
    <p:sldId id="272" r:id="rId10"/>
    <p:sldId id="258" r:id="rId11"/>
    <p:sldId id="259" r:id="rId12"/>
    <p:sldId id="260" r:id="rId13"/>
    <p:sldId id="256" r:id="rId14"/>
    <p:sldId id="275" r:id="rId15"/>
    <p:sldId id="277" r:id="rId16"/>
    <p:sldId id="273" r:id="rId17"/>
    <p:sldId id="274" r:id="rId18"/>
    <p:sldId id="278" r:id="rId19"/>
    <p:sldId id="279" r:id="rId20"/>
    <p:sldId id="280" r:id="rId21"/>
    <p:sldId id="282" r:id="rId22"/>
    <p:sldId id="283" r:id="rId23"/>
    <p:sldId id="284" r:id="rId24"/>
    <p:sldId id="285" r:id="rId25"/>
    <p:sldId id="286" r:id="rId26"/>
    <p:sldId id="288" r:id="rId27"/>
    <p:sldId id="291" r:id="rId28"/>
    <p:sldId id="290" r:id="rId29"/>
    <p:sldId id="292" r:id="rId30"/>
    <p:sldId id="294" r:id="rId31"/>
    <p:sldId id="293" r:id="rId32"/>
    <p:sldId id="387" r:id="rId33"/>
    <p:sldId id="287" r:id="rId34"/>
    <p:sldId id="298" r:id="rId35"/>
    <p:sldId id="295" r:id="rId36"/>
    <p:sldId id="296" r:id="rId37"/>
    <p:sldId id="297" r:id="rId38"/>
    <p:sldId id="299" r:id="rId39"/>
    <p:sldId id="300" r:id="rId40"/>
    <p:sldId id="303" r:id="rId41"/>
    <p:sldId id="301" r:id="rId42"/>
    <p:sldId id="304" r:id="rId43"/>
    <p:sldId id="306" r:id="rId44"/>
    <p:sldId id="309" r:id="rId45"/>
    <p:sldId id="311" r:id="rId46"/>
    <p:sldId id="313" r:id="rId47"/>
    <p:sldId id="312" r:id="rId48"/>
    <p:sldId id="314" r:id="rId49"/>
    <p:sldId id="316" r:id="rId50"/>
    <p:sldId id="388" r:id="rId51"/>
    <p:sldId id="372" r:id="rId52"/>
    <p:sldId id="373" r:id="rId53"/>
    <p:sldId id="374" r:id="rId54"/>
    <p:sldId id="375" r:id="rId55"/>
    <p:sldId id="376" r:id="rId56"/>
    <p:sldId id="377" r:id="rId57"/>
    <p:sldId id="379" r:id="rId58"/>
    <p:sldId id="378" r:id="rId59"/>
    <p:sldId id="380" r:id="rId60"/>
    <p:sldId id="382" r:id="rId61"/>
    <p:sldId id="383" r:id="rId62"/>
    <p:sldId id="384" r:id="rId63"/>
    <p:sldId id="385" r:id="rId64"/>
    <p:sldId id="318" r:id="rId65"/>
    <p:sldId id="319" r:id="rId66"/>
    <p:sldId id="320" r:id="rId67"/>
    <p:sldId id="321" r:id="rId68"/>
    <p:sldId id="323" r:id="rId69"/>
    <p:sldId id="325" r:id="rId70"/>
    <p:sldId id="324" r:id="rId71"/>
    <p:sldId id="326" r:id="rId72"/>
    <p:sldId id="327" r:id="rId73"/>
    <p:sldId id="328" r:id="rId74"/>
    <p:sldId id="330" r:id="rId75"/>
    <p:sldId id="335" r:id="rId76"/>
    <p:sldId id="336" r:id="rId77"/>
    <p:sldId id="329" r:id="rId78"/>
    <p:sldId id="332" r:id="rId79"/>
    <p:sldId id="333" r:id="rId80"/>
    <p:sldId id="334" r:id="rId81"/>
    <p:sldId id="337" r:id="rId82"/>
    <p:sldId id="338" r:id="rId83"/>
    <p:sldId id="340" r:id="rId84"/>
    <p:sldId id="341" r:id="rId85"/>
    <p:sldId id="369" r:id="rId86"/>
    <p:sldId id="342" r:id="rId87"/>
    <p:sldId id="349" r:id="rId88"/>
    <p:sldId id="339" r:id="rId89"/>
    <p:sldId id="343" r:id="rId90"/>
    <p:sldId id="347" r:id="rId91"/>
    <p:sldId id="345" r:id="rId92"/>
    <p:sldId id="348" r:id="rId93"/>
    <p:sldId id="368" r:id="rId94"/>
    <p:sldId id="350" r:id="rId95"/>
    <p:sldId id="351" r:id="rId96"/>
    <p:sldId id="352" r:id="rId97"/>
    <p:sldId id="353" r:id="rId98"/>
    <p:sldId id="357" r:id="rId99"/>
    <p:sldId id="315" r:id="rId100"/>
    <p:sldId id="359" r:id="rId101"/>
    <p:sldId id="355" r:id="rId102"/>
    <p:sldId id="356" r:id="rId103"/>
    <p:sldId id="361" r:id="rId104"/>
    <p:sldId id="360" r:id="rId105"/>
    <p:sldId id="362" r:id="rId106"/>
    <p:sldId id="371" r:id="rId107"/>
    <p:sldId id="363" r:id="rId108"/>
    <p:sldId id="364" r:id="rId109"/>
    <p:sldId id="365" r:id="rId110"/>
    <p:sldId id="367" r:id="rId111"/>
    <p:sldId id="266" r:id="rId112"/>
    <p:sldId id="386" r:id="rId1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8ECA87D-613B-4665-BE77-12C4E01E7219}">
          <p14:sldIdLst>
            <p14:sldId id="261"/>
            <p14:sldId id="262"/>
            <p14:sldId id="264"/>
            <p14:sldId id="265"/>
            <p14:sldId id="268"/>
            <p14:sldId id="269"/>
            <p14:sldId id="270"/>
            <p14:sldId id="271"/>
            <p14:sldId id="272"/>
            <p14:sldId id="258"/>
            <p14:sldId id="259"/>
            <p14:sldId id="260"/>
            <p14:sldId id="256"/>
            <p14:sldId id="275"/>
            <p14:sldId id="277"/>
            <p14:sldId id="273"/>
            <p14:sldId id="274"/>
            <p14:sldId id="278"/>
            <p14:sldId id="279"/>
            <p14:sldId id="280"/>
            <p14:sldId id="282"/>
            <p14:sldId id="283"/>
            <p14:sldId id="284"/>
            <p14:sldId id="285"/>
            <p14:sldId id="286"/>
            <p14:sldId id="288"/>
            <p14:sldId id="291"/>
            <p14:sldId id="290"/>
            <p14:sldId id="292"/>
            <p14:sldId id="294"/>
            <p14:sldId id="293"/>
            <p14:sldId id="387"/>
            <p14:sldId id="287"/>
            <p14:sldId id="298"/>
            <p14:sldId id="295"/>
            <p14:sldId id="296"/>
            <p14:sldId id="297"/>
            <p14:sldId id="299"/>
            <p14:sldId id="300"/>
            <p14:sldId id="303"/>
            <p14:sldId id="301"/>
            <p14:sldId id="304"/>
            <p14:sldId id="306"/>
            <p14:sldId id="309"/>
            <p14:sldId id="311"/>
            <p14:sldId id="313"/>
            <p14:sldId id="312"/>
            <p14:sldId id="314"/>
            <p14:sldId id="316"/>
            <p14:sldId id="388"/>
            <p14:sldId id="372"/>
            <p14:sldId id="373"/>
            <p14:sldId id="374"/>
            <p14:sldId id="375"/>
            <p14:sldId id="376"/>
            <p14:sldId id="377"/>
            <p14:sldId id="379"/>
            <p14:sldId id="378"/>
            <p14:sldId id="380"/>
            <p14:sldId id="382"/>
            <p14:sldId id="383"/>
            <p14:sldId id="384"/>
            <p14:sldId id="385"/>
            <p14:sldId id="318"/>
            <p14:sldId id="319"/>
            <p14:sldId id="320"/>
            <p14:sldId id="321"/>
            <p14:sldId id="323"/>
            <p14:sldId id="325"/>
            <p14:sldId id="324"/>
            <p14:sldId id="326"/>
            <p14:sldId id="327"/>
            <p14:sldId id="328"/>
            <p14:sldId id="330"/>
            <p14:sldId id="335"/>
            <p14:sldId id="336"/>
            <p14:sldId id="329"/>
            <p14:sldId id="332"/>
            <p14:sldId id="333"/>
            <p14:sldId id="334"/>
            <p14:sldId id="337"/>
            <p14:sldId id="338"/>
            <p14:sldId id="340"/>
            <p14:sldId id="341"/>
            <p14:sldId id="369"/>
            <p14:sldId id="342"/>
            <p14:sldId id="349"/>
            <p14:sldId id="339"/>
            <p14:sldId id="343"/>
            <p14:sldId id="347"/>
            <p14:sldId id="345"/>
            <p14:sldId id="348"/>
            <p14:sldId id="368"/>
            <p14:sldId id="350"/>
            <p14:sldId id="351"/>
            <p14:sldId id="352"/>
            <p14:sldId id="353"/>
            <p14:sldId id="357"/>
            <p14:sldId id="315"/>
            <p14:sldId id="359"/>
            <p14:sldId id="355"/>
            <p14:sldId id="356"/>
            <p14:sldId id="361"/>
            <p14:sldId id="360"/>
            <p14:sldId id="362"/>
            <p14:sldId id="371"/>
            <p14:sldId id="363"/>
            <p14:sldId id="364"/>
            <p14:sldId id="365"/>
            <p14:sldId id="367"/>
            <p14:sldId id="266"/>
            <p14:sldId id="3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D09EF-786E-4A64-91AB-DBE0662BB730}" type="datetimeFigureOut">
              <a:rPr kumimoji="1" lang="ja-JP" altLang="en-US" smtClean="0"/>
              <a:t>2020/8/16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66275-4B62-4A35-9A88-F3D01F87E526}" type="slidenum">
              <a:rPr kumimoji="1" lang="ja-JP" altLang="en-US" smtClean="0"/>
              <a:t>‹#›</a:t>
            </a:fld>
            <a:endParaRPr kumimoji="1" lang="ja-JP" altLang="en-US"/>
          </a:p>
        </p:txBody>
      </p:sp>
    </p:spTree>
    <p:extLst>
      <p:ext uri="{BB962C8B-B14F-4D97-AF65-F5344CB8AC3E}">
        <p14:creationId xmlns:p14="http://schemas.microsoft.com/office/powerpoint/2010/main" val="3716368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DD2B52-83C7-41C1-94FB-250AE961203F}"/>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ja-JP" altLang="en-US"/>
          </a:p>
        </p:txBody>
      </p:sp>
      <p:sp>
        <p:nvSpPr>
          <p:cNvPr id="3" name="副标题 2">
            <a:extLst>
              <a:ext uri="{FF2B5EF4-FFF2-40B4-BE49-F238E27FC236}">
                <a16:creationId xmlns:a16="http://schemas.microsoft.com/office/drawing/2014/main" id="{E1CAD3E9-ACA2-48AD-9C8D-850EC4A50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ja-JP" altLang="en-US"/>
          </a:p>
        </p:txBody>
      </p:sp>
      <p:sp>
        <p:nvSpPr>
          <p:cNvPr id="4" name="日期占位符 3">
            <a:extLst>
              <a:ext uri="{FF2B5EF4-FFF2-40B4-BE49-F238E27FC236}">
                <a16:creationId xmlns:a16="http://schemas.microsoft.com/office/drawing/2014/main" id="{BB7F4527-3683-41C9-81F0-3299E821B121}"/>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5" name="页脚占位符 4">
            <a:extLst>
              <a:ext uri="{FF2B5EF4-FFF2-40B4-BE49-F238E27FC236}">
                <a16:creationId xmlns:a16="http://schemas.microsoft.com/office/drawing/2014/main" id="{AB3177BA-0E8D-4B98-838D-8A3521049918}"/>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27872A33-B2F2-4993-BCD0-251F1AD2CE15}"/>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48454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1C87AE-2B3A-4122-B447-53C20611A3DD}"/>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竖排文字占位符 2">
            <a:extLst>
              <a:ext uri="{FF2B5EF4-FFF2-40B4-BE49-F238E27FC236}">
                <a16:creationId xmlns:a16="http://schemas.microsoft.com/office/drawing/2014/main" id="{060B0514-2230-4E70-B227-A877F35D5154}"/>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日期占位符 3">
            <a:extLst>
              <a:ext uri="{FF2B5EF4-FFF2-40B4-BE49-F238E27FC236}">
                <a16:creationId xmlns:a16="http://schemas.microsoft.com/office/drawing/2014/main" id="{3FA4966D-DFF5-4FBC-8869-BB6E0362E9F6}"/>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5" name="页脚占位符 4">
            <a:extLst>
              <a:ext uri="{FF2B5EF4-FFF2-40B4-BE49-F238E27FC236}">
                <a16:creationId xmlns:a16="http://schemas.microsoft.com/office/drawing/2014/main" id="{5A448121-B2A9-4BD0-A950-E1EB363E1608}"/>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055A1BB1-263A-43C0-8394-D36EBAF4DC6B}"/>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45700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37A72B7-4D16-486C-9B1E-CC47877840C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ja-JP" altLang="en-US"/>
          </a:p>
        </p:txBody>
      </p:sp>
      <p:sp>
        <p:nvSpPr>
          <p:cNvPr id="3" name="竖排文字占位符 2">
            <a:extLst>
              <a:ext uri="{FF2B5EF4-FFF2-40B4-BE49-F238E27FC236}">
                <a16:creationId xmlns:a16="http://schemas.microsoft.com/office/drawing/2014/main" id="{27BDFC57-69B5-428A-9F92-3AC0F979AA93}"/>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日期占位符 3">
            <a:extLst>
              <a:ext uri="{FF2B5EF4-FFF2-40B4-BE49-F238E27FC236}">
                <a16:creationId xmlns:a16="http://schemas.microsoft.com/office/drawing/2014/main" id="{C2D30F26-15EB-45C8-ACFD-10748E516135}"/>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5" name="页脚占位符 4">
            <a:extLst>
              <a:ext uri="{FF2B5EF4-FFF2-40B4-BE49-F238E27FC236}">
                <a16:creationId xmlns:a16="http://schemas.microsoft.com/office/drawing/2014/main" id="{F942C720-6075-481D-A7E0-28E20B93E090}"/>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42E4F185-4FFA-4C89-9EF9-8AFB918EC912}"/>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3369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A7077-A820-458C-B3EC-20BFC0499B2F}"/>
              </a:ext>
            </a:extLst>
          </p:cNvPr>
          <p:cNvSpPr>
            <a:spLocks noGrp="1"/>
          </p:cNvSpPr>
          <p:nvPr>
            <p:ph type="title"/>
          </p:nvPr>
        </p:nvSpPr>
        <p:spPr/>
        <p:txBody>
          <a:bodyPr/>
          <a:lstStyle/>
          <a:p>
            <a:r>
              <a:rPr kumimoji="1" lang="zh-CN" altLang="en-US" dirty="0"/>
              <a:t>单击此处编辑母版标题样式</a:t>
            </a:r>
            <a:endParaRPr kumimoji="1" lang="ja-JP" altLang="en-US" dirty="0"/>
          </a:p>
        </p:txBody>
      </p:sp>
      <p:sp>
        <p:nvSpPr>
          <p:cNvPr id="3" name="内容占位符 2">
            <a:extLst>
              <a:ext uri="{FF2B5EF4-FFF2-40B4-BE49-F238E27FC236}">
                <a16:creationId xmlns:a16="http://schemas.microsoft.com/office/drawing/2014/main" id="{338BBDDF-96B7-4D9F-ACCA-DD5769B5128D}"/>
              </a:ext>
            </a:extLst>
          </p:cNvPr>
          <p:cNvSpPr>
            <a:spLocks noGrp="1"/>
          </p:cNvSpPr>
          <p:nvPr>
            <p:ph idx="1"/>
          </p:nvPr>
        </p:nvSpPr>
        <p:spPr/>
        <p:txBody>
          <a:bodyPr>
            <a:normAutofit/>
          </a:bodyPr>
          <a:lstStyle>
            <a:lvl1pPr>
              <a:defRPr sz="3600"/>
            </a:lvl1pPr>
            <a:lvl2pPr>
              <a:defRPr sz="3200"/>
            </a:lvl2pPr>
            <a:lvl3pPr>
              <a:defRPr sz="2800"/>
            </a:lvl3pPr>
            <a:lvl4pPr>
              <a:defRPr sz="2400"/>
            </a:lvl4pPr>
            <a:lvl5pPr>
              <a:defRPr sz="240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endParaRPr kumimoji="1" lang="ja-JP" altLang="en-US" dirty="0"/>
          </a:p>
        </p:txBody>
      </p:sp>
      <p:sp>
        <p:nvSpPr>
          <p:cNvPr id="4" name="日期占位符 3">
            <a:extLst>
              <a:ext uri="{FF2B5EF4-FFF2-40B4-BE49-F238E27FC236}">
                <a16:creationId xmlns:a16="http://schemas.microsoft.com/office/drawing/2014/main" id="{75BEA94F-40C4-4B47-852B-BC7DD98C0EE1}"/>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5" name="页脚占位符 4">
            <a:extLst>
              <a:ext uri="{FF2B5EF4-FFF2-40B4-BE49-F238E27FC236}">
                <a16:creationId xmlns:a16="http://schemas.microsoft.com/office/drawing/2014/main" id="{B6F59D3C-4E2E-4A85-B609-34FCC53E92C3}"/>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D3DA00B4-7838-47D6-90A2-B87ADAD5F156}"/>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200188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BAC56-BB16-452B-9403-519A6241A68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ja-JP" altLang="en-US"/>
          </a:p>
        </p:txBody>
      </p:sp>
      <p:sp>
        <p:nvSpPr>
          <p:cNvPr id="3" name="文本占位符 2">
            <a:extLst>
              <a:ext uri="{FF2B5EF4-FFF2-40B4-BE49-F238E27FC236}">
                <a16:creationId xmlns:a16="http://schemas.microsoft.com/office/drawing/2014/main" id="{9D0A3C4B-6A9E-4270-B1C5-969C17099A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FAF9F29-E6F3-4491-9405-A4DCB28D3A57}"/>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5" name="页脚占位符 4">
            <a:extLst>
              <a:ext uri="{FF2B5EF4-FFF2-40B4-BE49-F238E27FC236}">
                <a16:creationId xmlns:a16="http://schemas.microsoft.com/office/drawing/2014/main" id="{6149EA38-406E-4751-800F-A75012D4C9A3}"/>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455D88A6-CF67-4B42-86F5-9DD3878549B8}"/>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7966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B5A17C-4E3F-44F5-9172-19A248608EB9}"/>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内容占位符 2">
            <a:extLst>
              <a:ext uri="{FF2B5EF4-FFF2-40B4-BE49-F238E27FC236}">
                <a16:creationId xmlns:a16="http://schemas.microsoft.com/office/drawing/2014/main" id="{2D20DA35-7B7A-43E1-9D70-2ABD77806355}"/>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内容占位符 3">
            <a:extLst>
              <a:ext uri="{FF2B5EF4-FFF2-40B4-BE49-F238E27FC236}">
                <a16:creationId xmlns:a16="http://schemas.microsoft.com/office/drawing/2014/main" id="{3A959729-68F1-4E10-82F8-75F3174724EA}"/>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5" name="日期占位符 4">
            <a:extLst>
              <a:ext uri="{FF2B5EF4-FFF2-40B4-BE49-F238E27FC236}">
                <a16:creationId xmlns:a16="http://schemas.microsoft.com/office/drawing/2014/main" id="{C944046C-251C-4CE2-B488-8C8BB62E66E2}"/>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6" name="页脚占位符 5">
            <a:extLst>
              <a:ext uri="{FF2B5EF4-FFF2-40B4-BE49-F238E27FC236}">
                <a16:creationId xmlns:a16="http://schemas.microsoft.com/office/drawing/2014/main" id="{F07AC30F-C2CB-4402-9197-03A2399F32D7}"/>
              </a:ext>
            </a:extLst>
          </p:cNvPr>
          <p:cNvSpPr>
            <a:spLocks noGrp="1"/>
          </p:cNvSpPr>
          <p:nvPr>
            <p:ph type="ftr" sz="quarter" idx="11"/>
          </p:nvPr>
        </p:nvSpPr>
        <p:spPr/>
        <p:txBody>
          <a:bodyPr/>
          <a:lstStyle/>
          <a:p>
            <a:endParaRPr kumimoji="1" lang="ja-JP" altLang="en-US"/>
          </a:p>
        </p:txBody>
      </p:sp>
      <p:sp>
        <p:nvSpPr>
          <p:cNvPr id="7" name="灯片编号占位符 6">
            <a:extLst>
              <a:ext uri="{FF2B5EF4-FFF2-40B4-BE49-F238E27FC236}">
                <a16:creationId xmlns:a16="http://schemas.microsoft.com/office/drawing/2014/main" id="{48338E93-EA29-454E-BB87-34144BF8B8C8}"/>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158493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C31F60-4DFD-4C4F-A736-ECFA64709C5D}"/>
              </a:ext>
            </a:extLst>
          </p:cNvPr>
          <p:cNvSpPr>
            <a:spLocks noGrp="1"/>
          </p:cNvSpPr>
          <p:nvPr>
            <p:ph type="title"/>
          </p:nvPr>
        </p:nvSpPr>
        <p:spPr>
          <a:xfrm>
            <a:off x="839788" y="365125"/>
            <a:ext cx="10515600" cy="1325563"/>
          </a:xfrm>
        </p:spPr>
        <p:txBody>
          <a:bodyPr/>
          <a:lstStyle/>
          <a:p>
            <a:r>
              <a:rPr kumimoji="1" lang="zh-CN" altLang="en-US"/>
              <a:t>单击此处编辑母版标题样式</a:t>
            </a:r>
            <a:endParaRPr kumimoji="1" lang="ja-JP" altLang="en-US"/>
          </a:p>
        </p:txBody>
      </p:sp>
      <p:sp>
        <p:nvSpPr>
          <p:cNvPr id="3" name="文本占位符 2">
            <a:extLst>
              <a:ext uri="{FF2B5EF4-FFF2-40B4-BE49-F238E27FC236}">
                <a16:creationId xmlns:a16="http://schemas.microsoft.com/office/drawing/2014/main" id="{8F7D7F8B-081A-4289-8CC0-FC1E7D45E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4CDFE3A9-A9A9-438B-B282-60465E3F7B52}"/>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5" name="文本占位符 4">
            <a:extLst>
              <a:ext uri="{FF2B5EF4-FFF2-40B4-BE49-F238E27FC236}">
                <a16:creationId xmlns:a16="http://schemas.microsoft.com/office/drawing/2014/main" id="{7A35E872-DDED-4F1B-9C68-1099C9A84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00E17820-F6C3-48AE-8796-4A824D1D4D8B}"/>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7" name="日期占位符 6">
            <a:extLst>
              <a:ext uri="{FF2B5EF4-FFF2-40B4-BE49-F238E27FC236}">
                <a16:creationId xmlns:a16="http://schemas.microsoft.com/office/drawing/2014/main" id="{1FE5FEAB-71D6-41CD-B032-C797F033F3A9}"/>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8" name="页脚占位符 7">
            <a:extLst>
              <a:ext uri="{FF2B5EF4-FFF2-40B4-BE49-F238E27FC236}">
                <a16:creationId xmlns:a16="http://schemas.microsoft.com/office/drawing/2014/main" id="{214C1625-FF09-485B-B2BA-6E142D435360}"/>
              </a:ext>
            </a:extLst>
          </p:cNvPr>
          <p:cNvSpPr>
            <a:spLocks noGrp="1"/>
          </p:cNvSpPr>
          <p:nvPr>
            <p:ph type="ftr" sz="quarter" idx="11"/>
          </p:nvPr>
        </p:nvSpPr>
        <p:spPr/>
        <p:txBody>
          <a:bodyPr/>
          <a:lstStyle/>
          <a:p>
            <a:endParaRPr kumimoji="1" lang="ja-JP" altLang="en-US"/>
          </a:p>
        </p:txBody>
      </p:sp>
      <p:sp>
        <p:nvSpPr>
          <p:cNvPr id="9" name="灯片编号占位符 8">
            <a:extLst>
              <a:ext uri="{FF2B5EF4-FFF2-40B4-BE49-F238E27FC236}">
                <a16:creationId xmlns:a16="http://schemas.microsoft.com/office/drawing/2014/main" id="{E7E0AF62-1AF9-4576-9BFA-0F75E3447008}"/>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58061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19503-050F-4F4C-8D7A-112A350BB56F}"/>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日期占位符 2">
            <a:extLst>
              <a:ext uri="{FF2B5EF4-FFF2-40B4-BE49-F238E27FC236}">
                <a16:creationId xmlns:a16="http://schemas.microsoft.com/office/drawing/2014/main" id="{081C0BD4-1634-4021-8CAF-92D96E15AAC6}"/>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4" name="页脚占位符 3">
            <a:extLst>
              <a:ext uri="{FF2B5EF4-FFF2-40B4-BE49-F238E27FC236}">
                <a16:creationId xmlns:a16="http://schemas.microsoft.com/office/drawing/2014/main" id="{7C7263E0-87E7-419C-B3D0-F3546402D0B5}"/>
              </a:ext>
            </a:extLst>
          </p:cNvPr>
          <p:cNvSpPr>
            <a:spLocks noGrp="1"/>
          </p:cNvSpPr>
          <p:nvPr>
            <p:ph type="ftr" sz="quarter" idx="11"/>
          </p:nvPr>
        </p:nvSpPr>
        <p:spPr/>
        <p:txBody>
          <a:bodyPr/>
          <a:lstStyle/>
          <a:p>
            <a:endParaRPr kumimoji="1" lang="ja-JP" altLang="en-US"/>
          </a:p>
        </p:txBody>
      </p:sp>
      <p:sp>
        <p:nvSpPr>
          <p:cNvPr id="5" name="灯片编号占位符 4">
            <a:extLst>
              <a:ext uri="{FF2B5EF4-FFF2-40B4-BE49-F238E27FC236}">
                <a16:creationId xmlns:a16="http://schemas.microsoft.com/office/drawing/2014/main" id="{4C78B300-847B-4F37-810D-5F2ACF231584}"/>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31312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A1A3D5-E306-45C4-83BE-CF1B0DDC9E04}"/>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3" name="页脚占位符 2">
            <a:extLst>
              <a:ext uri="{FF2B5EF4-FFF2-40B4-BE49-F238E27FC236}">
                <a16:creationId xmlns:a16="http://schemas.microsoft.com/office/drawing/2014/main" id="{A45BC3D0-EC27-481D-970F-8502F607E39B}"/>
              </a:ext>
            </a:extLst>
          </p:cNvPr>
          <p:cNvSpPr>
            <a:spLocks noGrp="1"/>
          </p:cNvSpPr>
          <p:nvPr>
            <p:ph type="ftr" sz="quarter" idx="11"/>
          </p:nvPr>
        </p:nvSpPr>
        <p:spPr/>
        <p:txBody>
          <a:bodyPr/>
          <a:lstStyle/>
          <a:p>
            <a:endParaRPr kumimoji="1" lang="ja-JP" altLang="en-US"/>
          </a:p>
        </p:txBody>
      </p:sp>
      <p:sp>
        <p:nvSpPr>
          <p:cNvPr id="4" name="灯片编号占位符 3">
            <a:extLst>
              <a:ext uri="{FF2B5EF4-FFF2-40B4-BE49-F238E27FC236}">
                <a16:creationId xmlns:a16="http://schemas.microsoft.com/office/drawing/2014/main" id="{730CC4B4-FBDC-4C03-BAF9-B0C76E9ECA3B}"/>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184256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05AB5E-C496-4BFC-B967-17B7A713E4A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ja-JP" altLang="en-US"/>
          </a:p>
        </p:txBody>
      </p:sp>
      <p:sp>
        <p:nvSpPr>
          <p:cNvPr id="3" name="内容占位符 2">
            <a:extLst>
              <a:ext uri="{FF2B5EF4-FFF2-40B4-BE49-F238E27FC236}">
                <a16:creationId xmlns:a16="http://schemas.microsoft.com/office/drawing/2014/main" id="{98725160-24E6-4F06-8B72-B00E717D4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文本占位符 3">
            <a:extLst>
              <a:ext uri="{FF2B5EF4-FFF2-40B4-BE49-F238E27FC236}">
                <a16:creationId xmlns:a16="http://schemas.microsoft.com/office/drawing/2014/main" id="{BFEA57A3-EE97-4751-A66A-B837C06D6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A34EA50-CECA-4856-8FA0-B8CD10F3F5D6}"/>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6" name="页脚占位符 5">
            <a:extLst>
              <a:ext uri="{FF2B5EF4-FFF2-40B4-BE49-F238E27FC236}">
                <a16:creationId xmlns:a16="http://schemas.microsoft.com/office/drawing/2014/main" id="{E88F73FA-DCD5-4CF7-802D-9D408E12CD09}"/>
              </a:ext>
            </a:extLst>
          </p:cNvPr>
          <p:cNvSpPr>
            <a:spLocks noGrp="1"/>
          </p:cNvSpPr>
          <p:nvPr>
            <p:ph type="ftr" sz="quarter" idx="11"/>
          </p:nvPr>
        </p:nvSpPr>
        <p:spPr/>
        <p:txBody>
          <a:bodyPr/>
          <a:lstStyle/>
          <a:p>
            <a:endParaRPr kumimoji="1" lang="ja-JP" altLang="en-US"/>
          </a:p>
        </p:txBody>
      </p:sp>
      <p:sp>
        <p:nvSpPr>
          <p:cNvPr id="7" name="灯片编号占位符 6">
            <a:extLst>
              <a:ext uri="{FF2B5EF4-FFF2-40B4-BE49-F238E27FC236}">
                <a16:creationId xmlns:a16="http://schemas.microsoft.com/office/drawing/2014/main" id="{7E279AE4-FEA4-4C3C-817D-6B70EA75085C}"/>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224604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752856-D0E6-4E00-A19A-00AEF268A36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ja-JP" altLang="en-US"/>
          </a:p>
        </p:txBody>
      </p:sp>
      <p:sp>
        <p:nvSpPr>
          <p:cNvPr id="3" name="图片占位符 2">
            <a:extLst>
              <a:ext uri="{FF2B5EF4-FFF2-40B4-BE49-F238E27FC236}">
                <a16:creationId xmlns:a16="http://schemas.microsoft.com/office/drawing/2014/main" id="{CBF0C509-BA9B-4470-B1B6-4500C4D95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文本占位符 3">
            <a:extLst>
              <a:ext uri="{FF2B5EF4-FFF2-40B4-BE49-F238E27FC236}">
                <a16:creationId xmlns:a16="http://schemas.microsoft.com/office/drawing/2014/main" id="{3F36E934-4121-49D1-BB86-A1E16722F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33EBA4E-9204-4D9F-BD05-B8761526E27F}"/>
              </a:ext>
            </a:extLst>
          </p:cNvPr>
          <p:cNvSpPr>
            <a:spLocks noGrp="1"/>
          </p:cNvSpPr>
          <p:nvPr>
            <p:ph type="dt" sz="half" idx="10"/>
          </p:nvPr>
        </p:nvSpPr>
        <p:spPr/>
        <p:txBody>
          <a:bodyPr/>
          <a:lstStyle/>
          <a:p>
            <a:fld id="{5366D70B-7962-4DD3-8014-710BED9F63F9}" type="datetimeFigureOut">
              <a:rPr kumimoji="1" lang="ja-JP" altLang="en-US" smtClean="0"/>
              <a:t>2020/8/16</a:t>
            </a:fld>
            <a:endParaRPr kumimoji="1" lang="ja-JP" altLang="en-US"/>
          </a:p>
        </p:txBody>
      </p:sp>
      <p:sp>
        <p:nvSpPr>
          <p:cNvPr id="6" name="页脚占位符 5">
            <a:extLst>
              <a:ext uri="{FF2B5EF4-FFF2-40B4-BE49-F238E27FC236}">
                <a16:creationId xmlns:a16="http://schemas.microsoft.com/office/drawing/2014/main" id="{43566E95-40EE-4979-A516-8DC5559559D0}"/>
              </a:ext>
            </a:extLst>
          </p:cNvPr>
          <p:cNvSpPr>
            <a:spLocks noGrp="1"/>
          </p:cNvSpPr>
          <p:nvPr>
            <p:ph type="ftr" sz="quarter" idx="11"/>
          </p:nvPr>
        </p:nvSpPr>
        <p:spPr/>
        <p:txBody>
          <a:bodyPr/>
          <a:lstStyle/>
          <a:p>
            <a:endParaRPr kumimoji="1" lang="ja-JP" altLang="en-US"/>
          </a:p>
        </p:txBody>
      </p:sp>
      <p:sp>
        <p:nvSpPr>
          <p:cNvPr id="7" name="灯片编号占位符 6">
            <a:extLst>
              <a:ext uri="{FF2B5EF4-FFF2-40B4-BE49-F238E27FC236}">
                <a16:creationId xmlns:a16="http://schemas.microsoft.com/office/drawing/2014/main" id="{E6BCC8E6-983C-4D02-9B27-3EE1191F17D8}"/>
              </a:ext>
            </a:extLst>
          </p:cNvPr>
          <p:cNvSpPr>
            <a:spLocks noGrp="1"/>
          </p:cNvSpPr>
          <p:nvPr>
            <p:ph type="sldNum" sz="quarter" idx="12"/>
          </p:nvPr>
        </p:nvSpPr>
        <p:spPr/>
        <p:txBody>
          <a:body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275961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C5950FC-D58D-45AB-AC17-4BA992D16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ja-JP" altLang="en-US"/>
          </a:p>
        </p:txBody>
      </p:sp>
      <p:sp>
        <p:nvSpPr>
          <p:cNvPr id="3" name="文本占位符 2">
            <a:extLst>
              <a:ext uri="{FF2B5EF4-FFF2-40B4-BE49-F238E27FC236}">
                <a16:creationId xmlns:a16="http://schemas.microsoft.com/office/drawing/2014/main" id="{28453031-ADAD-4AC9-9253-BEFD95E24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endParaRPr kumimoji="1" lang="ja-JP" altLang="en-US" dirty="0"/>
          </a:p>
        </p:txBody>
      </p:sp>
      <p:sp>
        <p:nvSpPr>
          <p:cNvPr id="4" name="日期占位符 3">
            <a:extLst>
              <a:ext uri="{FF2B5EF4-FFF2-40B4-BE49-F238E27FC236}">
                <a16:creationId xmlns:a16="http://schemas.microsoft.com/office/drawing/2014/main" id="{0EE0BFC1-0C05-4CC2-9492-AA0CDE043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6D70B-7962-4DD3-8014-710BED9F63F9}" type="datetimeFigureOut">
              <a:rPr kumimoji="1" lang="ja-JP" altLang="en-US" smtClean="0"/>
              <a:t>2020/8/16</a:t>
            </a:fld>
            <a:endParaRPr kumimoji="1" lang="ja-JP" altLang="en-US"/>
          </a:p>
        </p:txBody>
      </p:sp>
      <p:sp>
        <p:nvSpPr>
          <p:cNvPr id="5" name="页脚占位符 4">
            <a:extLst>
              <a:ext uri="{FF2B5EF4-FFF2-40B4-BE49-F238E27FC236}">
                <a16:creationId xmlns:a16="http://schemas.microsoft.com/office/drawing/2014/main" id="{B44B3C68-FA0E-4806-B68B-0FB0551B6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灯片编号占位符 5">
            <a:extLst>
              <a:ext uri="{FF2B5EF4-FFF2-40B4-BE49-F238E27FC236}">
                <a16:creationId xmlns:a16="http://schemas.microsoft.com/office/drawing/2014/main" id="{81C60756-7942-4F59-AB05-E02D5925A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C3577-F8C5-4CB2-B062-82451A8003C7}" type="slidenum">
              <a:rPr kumimoji="1" lang="ja-JP" altLang="en-US" smtClean="0"/>
              <a:t>‹#›</a:t>
            </a:fld>
            <a:endParaRPr kumimoji="1" lang="ja-JP" altLang="en-US"/>
          </a:p>
        </p:txBody>
      </p:sp>
    </p:spTree>
    <p:extLst>
      <p:ext uri="{BB962C8B-B14F-4D97-AF65-F5344CB8AC3E}">
        <p14:creationId xmlns:p14="http://schemas.microsoft.com/office/powerpoint/2010/main" val="324044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eras.io/ja/"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er.nvidia.com/cuda-gp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ensorflow.org/install/source_windo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conda.io/en/latest/miniconda.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F52B0D-BA98-429E-9C2B-00877768F256}"/>
              </a:ext>
            </a:extLst>
          </p:cNvPr>
          <p:cNvSpPr>
            <a:spLocks noGrp="1"/>
          </p:cNvSpPr>
          <p:nvPr>
            <p:ph type="ctrTitle"/>
          </p:nvPr>
        </p:nvSpPr>
        <p:spPr/>
        <p:txBody>
          <a:bodyPr>
            <a:normAutofit/>
          </a:bodyPr>
          <a:lstStyle/>
          <a:p>
            <a:r>
              <a:rPr kumimoji="1" lang="ja-JP" altLang="en-US" sz="4400" dirty="0"/>
              <a:t>Ｒによるディープラーニング入門</a:t>
            </a:r>
          </a:p>
        </p:txBody>
      </p:sp>
      <p:sp>
        <p:nvSpPr>
          <p:cNvPr id="3" name="字幕 2">
            <a:extLst>
              <a:ext uri="{FF2B5EF4-FFF2-40B4-BE49-F238E27FC236}">
                <a16:creationId xmlns:a16="http://schemas.microsoft.com/office/drawing/2014/main" id="{006A9A6B-664C-490B-A0DA-C29FB64D5A14}"/>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49071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2D2E7886-EA82-4BBA-93B9-E168AB1462CD}"/>
              </a:ext>
            </a:extLst>
          </p:cNvPr>
          <p:cNvSpPr>
            <a:spLocks noGrp="1"/>
          </p:cNvSpPr>
          <p:nvPr>
            <p:ph type="title"/>
          </p:nvPr>
        </p:nvSpPr>
        <p:spPr/>
        <p:txBody>
          <a:bodyPr/>
          <a:lstStyle/>
          <a:p>
            <a:r>
              <a:rPr lang="en-US" altLang="ja-JP" sz="3600" dirty="0">
                <a:latin typeface="+mn-lt"/>
                <a:ea typeface="+mn-ea"/>
                <a:cs typeface="+mn-cs"/>
              </a:rPr>
              <a:t>keras</a:t>
            </a:r>
            <a:r>
              <a:rPr lang="ja-JP" altLang="en-US" sz="3600" dirty="0">
                <a:latin typeface="+mn-lt"/>
                <a:ea typeface="+mn-ea"/>
                <a:cs typeface="+mn-cs"/>
              </a:rPr>
              <a:t>とは</a:t>
            </a:r>
          </a:p>
        </p:txBody>
      </p:sp>
      <p:sp>
        <p:nvSpPr>
          <p:cNvPr id="9" name="内容占位符 8">
            <a:extLst>
              <a:ext uri="{FF2B5EF4-FFF2-40B4-BE49-F238E27FC236}">
                <a16:creationId xmlns:a16="http://schemas.microsoft.com/office/drawing/2014/main" id="{920A557A-0E5A-4A89-8627-17A6D36697D4}"/>
              </a:ext>
            </a:extLst>
          </p:cNvPr>
          <p:cNvSpPr>
            <a:spLocks noGrp="1"/>
          </p:cNvSpPr>
          <p:nvPr>
            <p:ph idx="1"/>
          </p:nvPr>
        </p:nvSpPr>
        <p:spPr/>
        <p:txBody>
          <a:bodyPr>
            <a:normAutofit/>
          </a:bodyPr>
          <a:lstStyle/>
          <a:p>
            <a:r>
              <a:rPr lang="en-US" altLang="ja-JP" dirty="0"/>
              <a:t>keras</a:t>
            </a:r>
            <a:r>
              <a:rPr lang="ja-JP" altLang="en-US" dirty="0"/>
              <a:t>の公式ドキュメンテーション（</a:t>
            </a:r>
            <a:r>
              <a:rPr lang="en-US" altLang="ja-JP" dirty="0">
                <a:hlinkClick r:id="rId2"/>
              </a:rPr>
              <a:t>https://keras.io/ja/</a:t>
            </a:r>
            <a:r>
              <a:rPr lang="ja-JP" altLang="en-US" dirty="0"/>
              <a:t>）では、</a:t>
            </a:r>
            <a:r>
              <a:rPr lang="en-US" altLang="ja-JP" dirty="0"/>
              <a:t> keras</a:t>
            </a:r>
            <a:r>
              <a:rPr lang="ja-JP" altLang="en-US" dirty="0"/>
              <a:t>を以下のように記述されている。</a:t>
            </a:r>
            <a:endParaRPr lang="en-US" altLang="ja-JP" dirty="0"/>
          </a:p>
          <a:p>
            <a:endParaRPr lang="en-US" altLang="ja-JP" dirty="0"/>
          </a:p>
          <a:p>
            <a:r>
              <a:rPr lang="ja-JP" altLang="en-US" dirty="0"/>
              <a:t>「</a:t>
            </a:r>
            <a:r>
              <a:rPr lang="ja-JP" altLang="en-US" b="0" i="0" dirty="0">
                <a:solidFill>
                  <a:srgbClr val="404040"/>
                </a:solidFill>
                <a:effectLst/>
                <a:latin typeface="Lato"/>
              </a:rPr>
              <a:t> </a:t>
            </a:r>
            <a:r>
              <a:rPr lang="en-US" altLang="ja-JP" b="0" i="0" dirty="0">
                <a:effectLst/>
                <a:latin typeface="Lato"/>
              </a:rPr>
              <a:t>Keras</a:t>
            </a:r>
            <a:r>
              <a:rPr lang="ja-JP" altLang="en-US" b="0" i="0" dirty="0">
                <a:effectLst/>
                <a:latin typeface="Lato"/>
              </a:rPr>
              <a:t>は，</a:t>
            </a:r>
            <a:r>
              <a:rPr lang="en-US" altLang="ja-JP" b="0" i="0" dirty="0">
                <a:solidFill>
                  <a:srgbClr val="FF0000"/>
                </a:solidFill>
                <a:effectLst/>
                <a:latin typeface="Lato"/>
              </a:rPr>
              <a:t>Python</a:t>
            </a:r>
            <a:r>
              <a:rPr lang="ja-JP" altLang="en-US" b="0" i="0" dirty="0">
                <a:effectLst/>
                <a:latin typeface="Lato"/>
              </a:rPr>
              <a:t>で書かれた，</a:t>
            </a:r>
            <a:r>
              <a:rPr lang="en-US" altLang="ja-JP" b="0" i="0" dirty="0">
                <a:solidFill>
                  <a:srgbClr val="FF0000"/>
                </a:solidFill>
                <a:effectLst/>
                <a:latin typeface="Lato"/>
              </a:rPr>
              <a:t>TensorFlow</a:t>
            </a:r>
            <a:r>
              <a:rPr lang="ja-JP" altLang="en-US" b="0" i="0" dirty="0">
                <a:effectLst/>
                <a:latin typeface="Lato"/>
              </a:rPr>
              <a:t>または</a:t>
            </a:r>
            <a:r>
              <a:rPr lang="en-US" altLang="ja-JP" b="0" i="0" dirty="0">
                <a:effectLst/>
                <a:latin typeface="Lato"/>
              </a:rPr>
              <a:t>CNTK</a:t>
            </a:r>
            <a:r>
              <a:rPr lang="ja-JP" altLang="en-US" b="0" i="0" dirty="0">
                <a:effectLst/>
                <a:latin typeface="Lato"/>
              </a:rPr>
              <a:t>，</a:t>
            </a:r>
            <a:r>
              <a:rPr lang="en-US" altLang="ja-JP" b="0" i="0" dirty="0">
                <a:effectLst/>
                <a:latin typeface="Lato"/>
              </a:rPr>
              <a:t>Theano</a:t>
            </a:r>
            <a:r>
              <a:rPr lang="ja-JP" altLang="en-US" b="0" i="0" dirty="0">
                <a:effectLst/>
                <a:latin typeface="Lato"/>
              </a:rPr>
              <a:t>上で実行可能な</a:t>
            </a:r>
            <a:r>
              <a:rPr lang="ja-JP" altLang="en-US" b="0" i="0" dirty="0">
                <a:solidFill>
                  <a:srgbClr val="FF0000"/>
                </a:solidFill>
                <a:effectLst/>
                <a:latin typeface="Lato"/>
              </a:rPr>
              <a:t>高水準</a:t>
            </a:r>
            <a:r>
              <a:rPr lang="ja-JP" altLang="en-US" b="0" i="0" dirty="0">
                <a:effectLst/>
                <a:latin typeface="Lato"/>
              </a:rPr>
              <a:t>のニューラルネットワークライブラリです．</a:t>
            </a:r>
            <a:r>
              <a:rPr lang="ja-JP" altLang="en-US" dirty="0"/>
              <a:t>」</a:t>
            </a:r>
            <a:endParaRPr lang="en-US" altLang="ja-JP" dirty="0"/>
          </a:p>
          <a:p>
            <a:endParaRPr lang="en-US" altLang="ja-JP" dirty="0"/>
          </a:p>
        </p:txBody>
      </p:sp>
    </p:spTree>
    <p:extLst>
      <p:ext uri="{BB962C8B-B14F-4D97-AF65-F5344CB8AC3E}">
        <p14:creationId xmlns:p14="http://schemas.microsoft.com/office/powerpoint/2010/main" val="34671817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D9FCFEB-8D84-451E-829D-88E39508929D}"/>
              </a:ext>
            </a:extLst>
          </p:cNvPr>
          <p:cNvSpPr>
            <a:spLocks noGrp="1"/>
          </p:cNvSpPr>
          <p:nvPr>
            <p:ph type="title"/>
          </p:nvPr>
        </p:nvSpPr>
        <p:spPr/>
        <p:txBody>
          <a:bodyPr>
            <a:normAutofit/>
          </a:bodyPr>
          <a:lstStyle/>
          <a:p>
            <a:r>
              <a:rPr kumimoji="1" lang="en-US" altLang="ja-JP" sz="2000" dirty="0"/>
              <a:t>plot(his)</a:t>
            </a:r>
            <a:r>
              <a:rPr kumimoji="1" lang="ja-JP" altLang="en-US" sz="2000" dirty="0"/>
              <a:t>でトレニンーグ過程を可視化</a:t>
            </a:r>
          </a:p>
        </p:txBody>
      </p:sp>
      <p:pic>
        <p:nvPicPr>
          <p:cNvPr id="10" name="コンテンツ プレースホルダー 4">
            <a:extLst>
              <a:ext uri="{FF2B5EF4-FFF2-40B4-BE49-F238E27FC236}">
                <a16:creationId xmlns:a16="http://schemas.microsoft.com/office/drawing/2014/main" id="{330DA3F1-1D53-4BC6-8A20-01297ED5691E}"/>
              </a:ext>
            </a:extLst>
          </p:cNvPr>
          <p:cNvPicPr>
            <a:picLocks noGrp="1" noChangeAspect="1"/>
          </p:cNvPicPr>
          <p:nvPr>
            <p:ph idx="1"/>
          </p:nvPr>
        </p:nvPicPr>
        <p:blipFill>
          <a:blip r:embed="rId2"/>
          <a:stretch>
            <a:fillRect/>
          </a:stretch>
        </p:blipFill>
        <p:spPr>
          <a:xfrm>
            <a:off x="1464472" y="1480393"/>
            <a:ext cx="9889328" cy="5238254"/>
          </a:xfrm>
        </p:spPr>
      </p:pic>
    </p:spTree>
    <p:extLst>
      <p:ext uri="{BB962C8B-B14F-4D97-AF65-F5344CB8AC3E}">
        <p14:creationId xmlns:p14="http://schemas.microsoft.com/office/powerpoint/2010/main" val="25372429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BBDD8-8DC6-4BE9-A9D5-F73631628065}"/>
              </a:ext>
            </a:extLst>
          </p:cNvPr>
          <p:cNvSpPr>
            <a:spLocks noGrp="1"/>
          </p:cNvSpPr>
          <p:nvPr>
            <p:ph type="title"/>
          </p:nvPr>
        </p:nvSpPr>
        <p:spPr/>
        <p:txBody>
          <a:bodyPr/>
          <a:lstStyle/>
          <a:p>
            <a:endParaRPr kumimoji="1" lang="ja-JP" altLang="en-US"/>
          </a:p>
        </p:txBody>
      </p:sp>
      <p:sp>
        <p:nvSpPr>
          <p:cNvPr id="6" name="コンテンツ プレースホルダー 5">
            <a:extLst>
              <a:ext uri="{FF2B5EF4-FFF2-40B4-BE49-F238E27FC236}">
                <a16:creationId xmlns:a16="http://schemas.microsoft.com/office/drawing/2014/main" id="{8E317840-0155-46CF-8304-9E470EBB61F7}"/>
              </a:ext>
            </a:extLst>
          </p:cNvPr>
          <p:cNvSpPr>
            <a:spLocks noGrp="1"/>
          </p:cNvSpPr>
          <p:nvPr>
            <p:ph idx="1"/>
          </p:nvPr>
        </p:nvSpPr>
        <p:spPr/>
        <p:txBody>
          <a:bodyPr/>
          <a:lstStyle/>
          <a:p>
            <a:r>
              <a:rPr lang="en-US" altLang="ja-JP" dirty="0"/>
              <a:t>8</a:t>
            </a:r>
            <a:r>
              <a:rPr lang="ja-JP" altLang="en-US" dirty="0"/>
              <a:t>エポックぐらいから評価データで損失が上昇し始めた、つまり過学習が起こったと確認された</a:t>
            </a:r>
          </a:p>
        </p:txBody>
      </p:sp>
    </p:spTree>
    <p:extLst>
      <p:ext uri="{BB962C8B-B14F-4D97-AF65-F5344CB8AC3E}">
        <p14:creationId xmlns:p14="http://schemas.microsoft.com/office/powerpoint/2010/main" val="16801396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95ACD-9489-44B2-B026-3F4F7615D15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5B3FB50-E9C0-4E13-A03D-46CF6958201D}"/>
              </a:ext>
            </a:extLst>
          </p:cNvPr>
          <p:cNvSpPr>
            <a:spLocks noGrp="1"/>
          </p:cNvSpPr>
          <p:nvPr>
            <p:ph idx="1"/>
          </p:nvPr>
        </p:nvSpPr>
        <p:spPr/>
        <p:txBody>
          <a:bodyPr/>
          <a:lstStyle/>
          <a:p>
            <a:r>
              <a:rPr kumimoji="1" lang="ja-JP" altLang="en-US" dirty="0"/>
              <a:t>なので最終モデルを</a:t>
            </a:r>
            <a:r>
              <a:rPr kumimoji="1" lang="en-US" altLang="ja-JP" dirty="0"/>
              <a:t>8</a:t>
            </a:r>
            <a:r>
              <a:rPr kumimoji="1" lang="ja-JP" altLang="en-US" dirty="0"/>
              <a:t>エポックとする</a:t>
            </a:r>
          </a:p>
        </p:txBody>
      </p:sp>
      <p:pic>
        <p:nvPicPr>
          <p:cNvPr id="9" name="図 8">
            <a:extLst>
              <a:ext uri="{FF2B5EF4-FFF2-40B4-BE49-F238E27FC236}">
                <a16:creationId xmlns:a16="http://schemas.microsoft.com/office/drawing/2014/main" id="{DF6DB1F9-3846-4E3B-9BA5-72852E89290B}"/>
              </a:ext>
            </a:extLst>
          </p:cNvPr>
          <p:cNvPicPr>
            <a:picLocks noChangeAspect="1"/>
          </p:cNvPicPr>
          <p:nvPr/>
        </p:nvPicPr>
        <p:blipFill>
          <a:blip r:embed="rId2"/>
          <a:stretch>
            <a:fillRect/>
          </a:stretch>
        </p:blipFill>
        <p:spPr>
          <a:xfrm>
            <a:off x="614657" y="2258008"/>
            <a:ext cx="10962685" cy="4599992"/>
          </a:xfrm>
          <a:prstGeom prst="rect">
            <a:avLst/>
          </a:prstGeom>
        </p:spPr>
      </p:pic>
    </p:spTree>
    <p:extLst>
      <p:ext uri="{BB962C8B-B14F-4D97-AF65-F5344CB8AC3E}">
        <p14:creationId xmlns:p14="http://schemas.microsoft.com/office/powerpoint/2010/main" val="29638070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A21DA-8255-4E8C-B2E7-7D996D0A52AF}"/>
              </a:ext>
            </a:extLst>
          </p:cNvPr>
          <p:cNvSpPr>
            <a:spLocks noGrp="1"/>
          </p:cNvSpPr>
          <p:nvPr>
            <p:ph type="title"/>
          </p:nvPr>
        </p:nvSpPr>
        <p:spPr/>
        <p:txBody>
          <a:bodyPr/>
          <a:lstStyle/>
          <a:p>
            <a:r>
              <a:rPr lang="ja-JP" altLang="en-US" dirty="0"/>
              <a:t>結果</a:t>
            </a:r>
          </a:p>
        </p:txBody>
      </p:sp>
      <p:sp>
        <p:nvSpPr>
          <p:cNvPr id="7" name="コンテンツ プレースホルダー 6">
            <a:extLst>
              <a:ext uri="{FF2B5EF4-FFF2-40B4-BE49-F238E27FC236}">
                <a16:creationId xmlns:a16="http://schemas.microsoft.com/office/drawing/2014/main" id="{3D054C02-EB5A-4702-AB48-18F7B912CBF8}"/>
              </a:ext>
            </a:extLst>
          </p:cNvPr>
          <p:cNvSpPr>
            <a:spLocks noGrp="1"/>
          </p:cNvSpPr>
          <p:nvPr>
            <p:ph idx="1"/>
          </p:nvPr>
        </p:nvSpPr>
        <p:spPr/>
        <p:txBody>
          <a:bodyPr/>
          <a:lstStyle/>
          <a:p>
            <a:r>
              <a:rPr lang="ja-JP" altLang="en-US" dirty="0"/>
              <a:t>トレニンーグデータは</a:t>
            </a:r>
            <a:r>
              <a:rPr lang="en-US" altLang="ja-JP" dirty="0"/>
              <a:t>91.81%</a:t>
            </a:r>
          </a:p>
          <a:p>
            <a:r>
              <a:rPr lang="ja-JP" altLang="en-US" dirty="0"/>
              <a:t>評価データは</a:t>
            </a:r>
            <a:r>
              <a:rPr lang="en-US" altLang="ja-JP" dirty="0"/>
              <a:t>83.47%</a:t>
            </a:r>
            <a:endParaRPr lang="ja-JP" altLang="en-US" dirty="0"/>
          </a:p>
        </p:txBody>
      </p:sp>
      <p:pic>
        <p:nvPicPr>
          <p:cNvPr id="4" name="図 3">
            <a:extLst>
              <a:ext uri="{FF2B5EF4-FFF2-40B4-BE49-F238E27FC236}">
                <a16:creationId xmlns:a16="http://schemas.microsoft.com/office/drawing/2014/main" id="{A82D9529-245A-47B8-A98D-C0D11768A09A}"/>
              </a:ext>
            </a:extLst>
          </p:cNvPr>
          <p:cNvPicPr>
            <a:picLocks noChangeAspect="1"/>
          </p:cNvPicPr>
          <p:nvPr/>
        </p:nvPicPr>
        <p:blipFill>
          <a:blip r:embed="rId2"/>
          <a:stretch>
            <a:fillRect/>
          </a:stretch>
        </p:blipFill>
        <p:spPr>
          <a:xfrm>
            <a:off x="0" y="3145740"/>
            <a:ext cx="12192000" cy="1939842"/>
          </a:xfrm>
          <a:prstGeom prst="rect">
            <a:avLst/>
          </a:prstGeom>
        </p:spPr>
      </p:pic>
    </p:spTree>
    <p:extLst>
      <p:ext uri="{BB962C8B-B14F-4D97-AF65-F5344CB8AC3E}">
        <p14:creationId xmlns:p14="http://schemas.microsoft.com/office/powerpoint/2010/main" val="19935870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1D08EA-C05D-4CC2-987B-586C12ABFADB}"/>
              </a:ext>
            </a:extLst>
          </p:cNvPr>
          <p:cNvSpPr>
            <a:spLocks noGrp="1"/>
          </p:cNvSpPr>
          <p:nvPr>
            <p:ph type="title"/>
          </p:nvPr>
        </p:nvSpPr>
        <p:spPr/>
        <p:txBody>
          <a:bodyPr/>
          <a:lstStyle/>
          <a:p>
            <a:r>
              <a:rPr kumimoji="1" lang="ja-JP" altLang="en-US" dirty="0"/>
              <a:t>テストデータの結果</a:t>
            </a:r>
          </a:p>
        </p:txBody>
      </p:sp>
      <p:sp>
        <p:nvSpPr>
          <p:cNvPr id="3" name="コンテンツ プレースホルダー 2">
            <a:extLst>
              <a:ext uri="{FF2B5EF4-FFF2-40B4-BE49-F238E27FC236}">
                <a16:creationId xmlns:a16="http://schemas.microsoft.com/office/drawing/2014/main" id="{E05F7D1B-6157-49DF-B60C-B012CE093429}"/>
              </a:ext>
            </a:extLst>
          </p:cNvPr>
          <p:cNvSpPr>
            <a:spLocks noGrp="1"/>
          </p:cNvSpPr>
          <p:nvPr>
            <p:ph idx="1"/>
          </p:nvPr>
        </p:nvSpPr>
        <p:spPr/>
        <p:txBody>
          <a:bodyPr/>
          <a:lstStyle/>
          <a:p>
            <a:r>
              <a:rPr kumimoji="1" lang="ja-JP" altLang="en-US" dirty="0"/>
              <a:t>まず、</a:t>
            </a:r>
            <a:r>
              <a:rPr lang="ja-JP" altLang="en-US" dirty="0"/>
              <a:t>テストデータもトレニンーグデータと同じように加工する</a:t>
            </a:r>
            <a:endParaRPr kumimoji="1" lang="ja-JP" altLang="en-US" dirty="0"/>
          </a:p>
        </p:txBody>
      </p:sp>
      <p:pic>
        <p:nvPicPr>
          <p:cNvPr id="7" name="図 6">
            <a:extLst>
              <a:ext uri="{FF2B5EF4-FFF2-40B4-BE49-F238E27FC236}">
                <a16:creationId xmlns:a16="http://schemas.microsoft.com/office/drawing/2014/main" id="{6209548C-898A-48BC-9AD3-92CD83AE308A}"/>
              </a:ext>
            </a:extLst>
          </p:cNvPr>
          <p:cNvPicPr>
            <a:picLocks noChangeAspect="1"/>
          </p:cNvPicPr>
          <p:nvPr/>
        </p:nvPicPr>
        <p:blipFill>
          <a:blip r:embed="rId2"/>
          <a:stretch>
            <a:fillRect/>
          </a:stretch>
        </p:blipFill>
        <p:spPr>
          <a:xfrm>
            <a:off x="1190096" y="2877484"/>
            <a:ext cx="8896295" cy="1409078"/>
          </a:xfrm>
          <a:prstGeom prst="rect">
            <a:avLst/>
          </a:prstGeom>
        </p:spPr>
      </p:pic>
    </p:spTree>
    <p:extLst>
      <p:ext uri="{BB962C8B-B14F-4D97-AF65-F5344CB8AC3E}">
        <p14:creationId xmlns:p14="http://schemas.microsoft.com/office/powerpoint/2010/main" val="9136199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82CCB8-1AFA-43B8-9B6E-9DF1C2472F5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5EE9796-61F4-4106-A623-9968347B7809}"/>
              </a:ext>
            </a:extLst>
          </p:cNvPr>
          <p:cNvSpPr>
            <a:spLocks noGrp="1"/>
          </p:cNvSpPr>
          <p:nvPr>
            <p:ph idx="1"/>
          </p:nvPr>
        </p:nvSpPr>
        <p:spPr/>
        <p:txBody>
          <a:bodyPr/>
          <a:lstStyle/>
          <a:p>
            <a:r>
              <a:rPr kumimoji="1" lang="en-US" altLang="ja-JP" dirty="0"/>
              <a:t>evaluate()</a:t>
            </a:r>
            <a:r>
              <a:rPr kumimoji="1" lang="ja-JP" altLang="en-US" dirty="0"/>
              <a:t>関数を利用して評価データの結果を得る</a:t>
            </a:r>
            <a:endParaRPr kumimoji="1" lang="en-US" altLang="ja-JP" dirty="0"/>
          </a:p>
          <a:p>
            <a:endParaRPr lang="en-US" altLang="ja-JP" dirty="0"/>
          </a:p>
          <a:p>
            <a:endParaRPr kumimoji="1" lang="en-US" altLang="ja-JP" dirty="0"/>
          </a:p>
          <a:p>
            <a:r>
              <a:rPr lang="en-US" altLang="ja-JP" dirty="0"/>
              <a:t>86.67%</a:t>
            </a:r>
            <a:r>
              <a:rPr lang="ja-JP" altLang="en-US" dirty="0"/>
              <a:t>の正確であった</a:t>
            </a:r>
            <a:endParaRPr kumimoji="1" lang="ja-JP" altLang="en-US" dirty="0"/>
          </a:p>
        </p:txBody>
      </p:sp>
      <p:pic>
        <p:nvPicPr>
          <p:cNvPr id="5" name="図 4">
            <a:extLst>
              <a:ext uri="{FF2B5EF4-FFF2-40B4-BE49-F238E27FC236}">
                <a16:creationId xmlns:a16="http://schemas.microsoft.com/office/drawing/2014/main" id="{29286029-48EA-41E1-9A22-47D38BEA80CC}"/>
              </a:ext>
            </a:extLst>
          </p:cNvPr>
          <p:cNvPicPr>
            <a:picLocks noChangeAspect="1"/>
          </p:cNvPicPr>
          <p:nvPr/>
        </p:nvPicPr>
        <p:blipFill>
          <a:blip r:embed="rId2"/>
          <a:stretch>
            <a:fillRect/>
          </a:stretch>
        </p:blipFill>
        <p:spPr>
          <a:xfrm>
            <a:off x="838200" y="3029000"/>
            <a:ext cx="10047619" cy="400000"/>
          </a:xfrm>
          <a:prstGeom prst="rect">
            <a:avLst/>
          </a:prstGeom>
        </p:spPr>
      </p:pic>
    </p:spTree>
    <p:extLst>
      <p:ext uri="{BB962C8B-B14F-4D97-AF65-F5344CB8AC3E}">
        <p14:creationId xmlns:p14="http://schemas.microsoft.com/office/powerpoint/2010/main" val="41404116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70980-17D0-43EC-BF5A-6BB9B75AA322}"/>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F61A076B-7468-473D-B721-88216594939D}"/>
                  </a:ext>
                </a:extLst>
              </p:cNvPr>
              <p:cNvSpPr>
                <a:spLocks noGrp="1"/>
              </p:cNvSpPr>
              <p:nvPr>
                <p:ph idx="1"/>
              </p:nvPr>
            </p:nvSpPr>
            <p:spPr/>
            <p:txBody>
              <a:bodyPr>
                <a:normAutofit fontScale="92500"/>
              </a:bodyPr>
              <a:lstStyle/>
              <a:p>
                <a:r>
                  <a:rPr lang="ja-JP" altLang="en-US" b="0" i="0" dirty="0">
                    <a:solidFill>
                      <a:srgbClr val="000000"/>
                    </a:solidFill>
                    <a:effectLst/>
                    <a:latin typeface="arial" panose="020B0604020202020204" pitchFamily="34" charset="0"/>
                  </a:rPr>
                  <a:t>キャプチャ</a:t>
                </a:r>
                <a:r>
                  <a:rPr lang="ja-JP" altLang="en-US" dirty="0">
                    <a:latin typeface="arial" panose="020B0604020202020204" pitchFamily="34" charset="0"/>
                  </a:rPr>
                  <a:t>通常</a:t>
                </a:r>
                <a:r>
                  <a:rPr lang="en-US" altLang="ja-JP" dirty="0">
                    <a:latin typeface="arial" panose="020B0604020202020204" pitchFamily="34" charset="0"/>
                  </a:rPr>
                  <a:t>4</a:t>
                </a:r>
                <a:r>
                  <a:rPr lang="ja-JP" altLang="en-US" dirty="0">
                    <a:latin typeface="arial" panose="020B0604020202020204" pitchFamily="34" charset="0"/>
                  </a:rPr>
                  <a:t>文字によって構成さてると考えて、今回のネットにおいて、正確に識別する確率が</a:t>
                </a:r>
                <a:endParaRPr lang="en-US" altLang="ja-JP" dirty="0">
                  <a:latin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p>
                        <m:sSupPr>
                          <m:ctrlPr>
                            <a:rPr lang="en-US" altLang="ja-JP" b="0" i="1" smtClean="0">
                              <a:effectLst/>
                              <a:latin typeface="Cambria Math" panose="02040503050406030204" pitchFamily="18" charset="0"/>
                            </a:rPr>
                          </m:ctrlPr>
                        </m:sSupPr>
                        <m:e>
                          <m:r>
                            <a:rPr lang="en-US" altLang="ja-JP" b="0" i="1" smtClean="0">
                              <a:effectLst/>
                              <a:latin typeface="Cambria Math" panose="02040503050406030204" pitchFamily="18" charset="0"/>
                            </a:rPr>
                            <m:t>0.8667</m:t>
                          </m:r>
                        </m:e>
                        <m:sup>
                          <m:r>
                            <a:rPr lang="en-US" altLang="ja-JP" b="0" i="1" smtClean="0">
                              <a:effectLst/>
                              <a:latin typeface="Cambria Math" panose="02040503050406030204" pitchFamily="18" charset="0"/>
                            </a:rPr>
                            <m:t>4</m:t>
                          </m:r>
                        </m:sup>
                      </m:sSup>
                      <m:r>
                        <a:rPr lang="en-US" altLang="ja-JP" b="0" i="1" smtClean="0">
                          <a:effectLst/>
                          <a:latin typeface="Cambria Math" panose="02040503050406030204" pitchFamily="18" charset="0"/>
                        </a:rPr>
                        <m:t>≈0.5643</m:t>
                      </m:r>
                    </m:oMath>
                  </m:oMathPara>
                </a14:m>
                <a:endParaRPr lang="en-US" altLang="ja-JP" b="0" i="0" dirty="0">
                  <a:effectLst/>
                  <a:latin typeface="arial" panose="020B0604020202020204" pitchFamily="34" charset="0"/>
                </a:endParaRPr>
              </a:p>
              <a:p>
                <a:r>
                  <a:rPr lang="en-US" altLang="ja-JP" b="0" i="0" dirty="0">
                    <a:effectLst/>
                    <a:latin typeface="arial" panose="020B0604020202020204" pitchFamily="34" charset="0"/>
                  </a:rPr>
                  <a:t>56.43%</a:t>
                </a:r>
                <a:r>
                  <a:rPr lang="ja-JP" altLang="en-US" b="0" i="0" dirty="0">
                    <a:effectLst/>
                    <a:latin typeface="arial" panose="020B0604020202020204" pitchFamily="34" charset="0"/>
                  </a:rPr>
                  <a:t>であった、それほど高くないが、コンピューターでは</a:t>
                </a:r>
                <a:r>
                  <a:rPr lang="en-US" altLang="ja-JP" b="0" i="0" dirty="0">
                    <a:effectLst/>
                    <a:latin typeface="arial" panose="020B0604020202020204" pitchFamily="34" charset="0"/>
                  </a:rPr>
                  <a:t>1</a:t>
                </a:r>
                <a:r>
                  <a:rPr lang="ja-JP" altLang="en-US" b="0" i="0" dirty="0">
                    <a:effectLst/>
                    <a:latin typeface="arial" panose="020B0604020202020204" pitchFamily="34" charset="0"/>
                  </a:rPr>
                  <a:t>秒間何回も試すことができるので、実質上</a:t>
                </a:r>
                <a:r>
                  <a:rPr lang="ja-JP" altLang="en-US" b="0" i="0" dirty="0">
                    <a:solidFill>
                      <a:srgbClr val="000000"/>
                    </a:solidFill>
                    <a:effectLst/>
                    <a:latin typeface="arial" panose="020B0604020202020204" pitchFamily="34" charset="0"/>
                  </a:rPr>
                  <a:t>キャプチャ</a:t>
                </a:r>
                <a:r>
                  <a:rPr lang="ja-JP" altLang="en-US" dirty="0">
                    <a:latin typeface="arial" panose="020B0604020202020204" pitchFamily="34" charset="0"/>
                  </a:rPr>
                  <a:t>の意味が失った</a:t>
                </a:r>
                <a:endParaRPr lang="en-US" altLang="ja-JP" dirty="0">
                  <a:latin typeface="arial" panose="020B0604020202020204" pitchFamily="34" charset="0"/>
                </a:endParaRPr>
              </a:p>
              <a:p>
                <a:r>
                  <a:rPr lang="ja-JP" altLang="en-US" b="0" i="0" dirty="0">
                    <a:effectLst/>
                    <a:latin typeface="arial" panose="020B0604020202020204" pitchFamily="34" charset="0"/>
                  </a:rPr>
                  <a:t>これもなぜ近年、単純の文字式の</a:t>
                </a:r>
                <a:r>
                  <a:rPr lang="ja-JP" altLang="en-US" b="0" i="0" dirty="0">
                    <a:solidFill>
                      <a:srgbClr val="000000"/>
                    </a:solidFill>
                    <a:effectLst/>
                    <a:latin typeface="arial" panose="020B0604020202020204" pitchFamily="34" charset="0"/>
                  </a:rPr>
                  <a:t>キャプチャ</a:t>
                </a:r>
                <a:r>
                  <a:rPr lang="ja-JP" altLang="en-US" dirty="0">
                    <a:latin typeface="arial" panose="020B0604020202020204" pitchFamily="34" charset="0"/>
                  </a:rPr>
                  <a:t>がほぼ消えた理由であった</a:t>
                </a:r>
                <a:endParaRPr lang="en-US" altLang="ja-JP" b="0" i="0" dirty="0">
                  <a:effectLst/>
                  <a:latin typeface="arial" panose="020B0604020202020204" pitchFamily="34" charset="0"/>
                </a:endParaRPr>
              </a:p>
            </p:txBody>
          </p:sp>
        </mc:Choice>
        <mc:Fallback>
          <p:sp>
            <p:nvSpPr>
              <p:cNvPr id="3" name="コンテンツ プレースホルダー 2">
                <a:extLst>
                  <a:ext uri="{FF2B5EF4-FFF2-40B4-BE49-F238E27FC236}">
                    <a16:creationId xmlns:a16="http://schemas.microsoft.com/office/drawing/2014/main" id="{F61A076B-7468-473D-B721-88216594939D}"/>
                  </a:ext>
                </a:extLst>
              </p:cNvPr>
              <p:cNvSpPr>
                <a:spLocks noGrp="1" noRot="1" noChangeAspect="1" noMove="1" noResize="1" noEditPoints="1" noAdjustHandles="1" noChangeArrowheads="1" noChangeShapeType="1" noTextEdit="1"/>
              </p:cNvSpPr>
              <p:nvPr>
                <p:ph idx="1"/>
              </p:nvPr>
            </p:nvSpPr>
            <p:spPr>
              <a:blipFill>
                <a:blip r:embed="rId2"/>
                <a:stretch>
                  <a:fillRect l="-1391" t="-3641" r="-12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399499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F3C65-2330-4CB1-A993-DB5F80275932}"/>
              </a:ext>
            </a:extLst>
          </p:cNvPr>
          <p:cNvSpPr>
            <a:spLocks noGrp="1"/>
          </p:cNvSpPr>
          <p:nvPr>
            <p:ph type="title"/>
          </p:nvPr>
        </p:nvSpPr>
        <p:spPr/>
        <p:txBody>
          <a:bodyPr/>
          <a:lstStyle/>
          <a:p>
            <a:r>
              <a:rPr kumimoji="1" lang="ja-JP" altLang="en-US" dirty="0"/>
              <a:t>実際の予測結果</a:t>
            </a:r>
          </a:p>
        </p:txBody>
      </p:sp>
      <p:sp>
        <p:nvSpPr>
          <p:cNvPr id="3" name="コンテンツ プレースホルダー 2">
            <a:extLst>
              <a:ext uri="{FF2B5EF4-FFF2-40B4-BE49-F238E27FC236}">
                <a16:creationId xmlns:a16="http://schemas.microsoft.com/office/drawing/2014/main" id="{D21B9CC9-8B9E-4203-95C8-72A43732488D}"/>
              </a:ext>
            </a:extLst>
          </p:cNvPr>
          <p:cNvSpPr>
            <a:spLocks noGrp="1"/>
          </p:cNvSpPr>
          <p:nvPr>
            <p:ph idx="1"/>
          </p:nvPr>
        </p:nvSpPr>
        <p:spPr/>
        <p:txBody>
          <a:bodyPr/>
          <a:lstStyle/>
          <a:p>
            <a:r>
              <a:rPr kumimoji="1" lang="ja-JP" altLang="en-US" dirty="0"/>
              <a:t>実際の予測結果を確認したいなら</a:t>
            </a:r>
            <a:endParaRPr kumimoji="1" lang="en-US" altLang="ja-JP" dirty="0"/>
          </a:p>
          <a:p>
            <a:endParaRPr lang="en-US" altLang="ja-JP" dirty="0"/>
          </a:p>
          <a:p>
            <a:endParaRPr kumimoji="1" lang="en-US" altLang="ja-JP" dirty="0"/>
          </a:p>
          <a:p>
            <a:endParaRPr lang="en-US" altLang="ja-JP" dirty="0"/>
          </a:p>
          <a:p>
            <a:r>
              <a:rPr lang="ja-JP" altLang="en-US" dirty="0"/>
              <a:t>テストデータ最初の入力は</a:t>
            </a:r>
            <a:r>
              <a:rPr lang="en-US" altLang="ja-JP" dirty="0"/>
              <a:t>0</a:t>
            </a:r>
            <a:r>
              <a:rPr lang="ja-JP" altLang="en-US" dirty="0"/>
              <a:t>なので、モデルの出力が正だった。</a:t>
            </a:r>
            <a:endParaRPr kumimoji="1" lang="ja-JP" altLang="en-US" dirty="0"/>
          </a:p>
        </p:txBody>
      </p:sp>
      <p:grpSp>
        <p:nvGrpSpPr>
          <p:cNvPr id="10" name="グループ化 9">
            <a:extLst>
              <a:ext uri="{FF2B5EF4-FFF2-40B4-BE49-F238E27FC236}">
                <a16:creationId xmlns:a16="http://schemas.microsoft.com/office/drawing/2014/main" id="{9874E952-2642-435F-8645-E8F5939F641B}"/>
              </a:ext>
            </a:extLst>
          </p:cNvPr>
          <p:cNvGrpSpPr/>
          <p:nvPr/>
        </p:nvGrpSpPr>
        <p:grpSpPr>
          <a:xfrm>
            <a:off x="838200" y="2419476"/>
            <a:ext cx="10019048" cy="1225064"/>
            <a:chOff x="838200" y="2419476"/>
            <a:chExt cx="10019048" cy="1225064"/>
          </a:xfrm>
        </p:grpSpPr>
        <p:pic>
          <p:nvPicPr>
            <p:cNvPr id="5" name="図 4">
              <a:extLst>
                <a:ext uri="{FF2B5EF4-FFF2-40B4-BE49-F238E27FC236}">
                  <a16:creationId xmlns:a16="http://schemas.microsoft.com/office/drawing/2014/main" id="{3AD6E98A-AFA1-467D-B26A-99E8F9BD9CC8}"/>
                </a:ext>
              </a:extLst>
            </p:cNvPr>
            <p:cNvPicPr>
              <a:picLocks noChangeAspect="1"/>
            </p:cNvPicPr>
            <p:nvPr/>
          </p:nvPicPr>
          <p:blipFill>
            <a:blip r:embed="rId2"/>
            <a:stretch>
              <a:fillRect/>
            </a:stretch>
          </p:blipFill>
          <p:spPr>
            <a:xfrm>
              <a:off x="838200" y="2539778"/>
              <a:ext cx="9600000" cy="1104762"/>
            </a:xfrm>
            <a:prstGeom prst="rect">
              <a:avLst/>
            </a:prstGeom>
          </p:spPr>
        </p:pic>
        <p:pic>
          <p:nvPicPr>
            <p:cNvPr id="9" name="図 8">
              <a:extLst>
                <a:ext uri="{FF2B5EF4-FFF2-40B4-BE49-F238E27FC236}">
                  <a16:creationId xmlns:a16="http://schemas.microsoft.com/office/drawing/2014/main" id="{F3B50BF5-307B-4818-ADC5-C50D5588AE95}"/>
                </a:ext>
              </a:extLst>
            </p:cNvPr>
            <p:cNvPicPr>
              <a:picLocks noChangeAspect="1"/>
            </p:cNvPicPr>
            <p:nvPr/>
          </p:nvPicPr>
          <p:blipFill>
            <a:blip r:embed="rId3"/>
            <a:stretch>
              <a:fillRect/>
            </a:stretch>
          </p:blipFill>
          <p:spPr>
            <a:xfrm>
              <a:off x="838200" y="2419476"/>
              <a:ext cx="10019048" cy="1009524"/>
            </a:xfrm>
            <a:prstGeom prst="rect">
              <a:avLst/>
            </a:prstGeom>
          </p:spPr>
        </p:pic>
      </p:grpSp>
    </p:spTree>
    <p:extLst>
      <p:ext uri="{BB962C8B-B14F-4D97-AF65-F5344CB8AC3E}">
        <p14:creationId xmlns:p14="http://schemas.microsoft.com/office/powerpoint/2010/main" val="1223032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56A50-6747-4C40-9DDC-4DA8B6946DBD}"/>
              </a:ext>
            </a:extLst>
          </p:cNvPr>
          <p:cNvSpPr>
            <a:spLocks noGrp="1"/>
          </p:cNvSpPr>
          <p:nvPr>
            <p:ph type="title"/>
          </p:nvPr>
        </p:nvSpPr>
        <p:spPr/>
        <p:txBody>
          <a:bodyPr>
            <a:normAutofit/>
          </a:bodyPr>
          <a:lstStyle/>
          <a:p>
            <a:r>
              <a:rPr lang="ja-JP" altLang="en-US" sz="3600" dirty="0"/>
              <a:t>おまけ：</a:t>
            </a:r>
            <a:r>
              <a:rPr lang="en-US" altLang="ja-JP" sz="3600" dirty="0"/>
              <a:t>CPU</a:t>
            </a:r>
            <a:r>
              <a:rPr kumimoji="1" lang="ja-JP" altLang="en-US" sz="3600" dirty="0"/>
              <a:t>と</a:t>
            </a:r>
            <a:r>
              <a:rPr kumimoji="1" lang="en-US" altLang="ja-JP" sz="3600" dirty="0"/>
              <a:t>GPU</a:t>
            </a:r>
            <a:r>
              <a:rPr kumimoji="1" lang="ja-JP" altLang="en-US" sz="3600" dirty="0"/>
              <a:t>の</a:t>
            </a:r>
            <a:r>
              <a:rPr lang="ja-JP" altLang="en-US" sz="3600" dirty="0"/>
              <a:t>トレニンーグ時間の比較</a:t>
            </a:r>
            <a:endParaRPr kumimoji="1" lang="ja-JP" altLang="en-US" sz="3600" dirty="0"/>
          </a:p>
        </p:txBody>
      </p:sp>
      <p:sp>
        <p:nvSpPr>
          <p:cNvPr id="3" name="コンテンツ プレースホルダー 2">
            <a:extLst>
              <a:ext uri="{FF2B5EF4-FFF2-40B4-BE49-F238E27FC236}">
                <a16:creationId xmlns:a16="http://schemas.microsoft.com/office/drawing/2014/main" id="{3EC72A8D-F70C-423A-B69A-CBF3A78D3B89}"/>
              </a:ext>
            </a:extLst>
          </p:cNvPr>
          <p:cNvSpPr>
            <a:spLocks noGrp="1"/>
          </p:cNvSpPr>
          <p:nvPr>
            <p:ph idx="1"/>
          </p:nvPr>
        </p:nvSpPr>
        <p:spPr/>
        <p:txBody>
          <a:bodyPr/>
          <a:lstStyle/>
          <a:p>
            <a:r>
              <a:rPr kumimoji="1" lang="ja-JP" altLang="en-US" dirty="0"/>
              <a:t>おまけとしてトレニンーグが使うパソコンのトレーニング時間を比較してみた</a:t>
            </a:r>
            <a:endParaRPr kumimoji="1" lang="en-US" altLang="ja-JP" dirty="0"/>
          </a:p>
          <a:p>
            <a:r>
              <a:rPr lang="en-US" altLang="ja-JP" dirty="0"/>
              <a:t>CPU: Ryzen 7 3700X </a:t>
            </a:r>
            <a:r>
              <a:rPr lang="ja-JP" altLang="en-US" dirty="0"/>
              <a:t>　　</a:t>
            </a:r>
            <a:r>
              <a:rPr lang="en-US" altLang="ja-JP" dirty="0"/>
              <a:t>4</a:t>
            </a:r>
            <a:r>
              <a:rPr lang="ja-JP" altLang="en-US" dirty="0"/>
              <a:t>万円弱</a:t>
            </a:r>
            <a:endParaRPr lang="en-US" altLang="ja-JP" dirty="0"/>
          </a:p>
          <a:p>
            <a:r>
              <a:rPr lang="en-US" altLang="ja-JP" dirty="0"/>
              <a:t>GPU: RTX 2080Ti</a:t>
            </a:r>
            <a:r>
              <a:rPr lang="ja-JP" altLang="en-US" dirty="0"/>
              <a:t>      　　約</a:t>
            </a:r>
            <a:r>
              <a:rPr lang="en-US" altLang="ja-JP" dirty="0"/>
              <a:t>18</a:t>
            </a:r>
            <a:r>
              <a:rPr lang="ja-JP" altLang="en-US" dirty="0"/>
              <a:t>万</a:t>
            </a:r>
            <a:endParaRPr kumimoji="1" lang="ja-JP" altLang="en-US" dirty="0"/>
          </a:p>
        </p:txBody>
      </p:sp>
    </p:spTree>
    <p:extLst>
      <p:ext uri="{BB962C8B-B14F-4D97-AF65-F5344CB8AC3E}">
        <p14:creationId xmlns:p14="http://schemas.microsoft.com/office/powerpoint/2010/main" val="10432508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AC6398-D174-4F9E-8D8E-C3A0461C4B14}"/>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972AA1FF-32D6-4D62-A443-5E8DDA4544AB}"/>
              </a:ext>
            </a:extLst>
          </p:cNvPr>
          <p:cNvSpPr>
            <a:spLocks noGrp="1"/>
          </p:cNvSpPr>
          <p:nvPr>
            <p:ph type="body" idx="1"/>
          </p:nvPr>
        </p:nvSpPr>
        <p:spPr>
          <a:xfrm>
            <a:off x="839788" y="2571096"/>
            <a:ext cx="5157787" cy="823912"/>
          </a:xfrm>
        </p:spPr>
        <p:txBody>
          <a:bodyPr/>
          <a:lstStyle/>
          <a:p>
            <a:r>
              <a:rPr lang="en-US" altLang="ja-JP" dirty="0"/>
              <a:t>GPU</a:t>
            </a:r>
            <a:r>
              <a:rPr lang="ja-JP" altLang="en-US" dirty="0"/>
              <a:t>の場合</a:t>
            </a:r>
          </a:p>
        </p:txBody>
      </p:sp>
      <p:sp>
        <p:nvSpPr>
          <p:cNvPr id="11" name="テキスト プレースホルダー 10">
            <a:extLst>
              <a:ext uri="{FF2B5EF4-FFF2-40B4-BE49-F238E27FC236}">
                <a16:creationId xmlns:a16="http://schemas.microsoft.com/office/drawing/2014/main" id="{7F66B2F1-8B04-4821-A2E7-0417513635D1}"/>
              </a:ext>
            </a:extLst>
          </p:cNvPr>
          <p:cNvSpPr>
            <a:spLocks noGrp="1"/>
          </p:cNvSpPr>
          <p:nvPr>
            <p:ph type="body" sz="quarter" idx="3"/>
          </p:nvPr>
        </p:nvSpPr>
        <p:spPr>
          <a:xfrm>
            <a:off x="6172200" y="2571096"/>
            <a:ext cx="5183188" cy="823912"/>
          </a:xfrm>
        </p:spPr>
        <p:txBody>
          <a:bodyPr/>
          <a:lstStyle/>
          <a:p>
            <a:r>
              <a:rPr lang="en-US" altLang="ja-JP" dirty="0"/>
              <a:t>CPU</a:t>
            </a:r>
            <a:r>
              <a:rPr lang="ja-JP" altLang="en-US" dirty="0"/>
              <a:t>の場合</a:t>
            </a:r>
          </a:p>
        </p:txBody>
      </p:sp>
      <p:pic>
        <p:nvPicPr>
          <p:cNvPr id="14" name="図 13">
            <a:extLst>
              <a:ext uri="{FF2B5EF4-FFF2-40B4-BE49-F238E27FC236}">
                <a16:creationId xmlns:a16="http://schemas.microsoft.com/office/drawing/2014/main" id="{F2182DF3-898A-4818-86E8-1EC0624A02AC}"/>
              </a:ext>
            </a:extLst>
          </p:cNvPr>
          <p:cNvPicPr>
            <a:picLocks noChangeAspect="1"/>
          </p:cNvPicPr>
          <p:nvPr/>
        </p:nvPicPr>
        <p:blipFill>
          <a:blip r:embed="rId2"/>
          <a:stretch>
            <a:fillRect/>
          </a:stretch>
        </p:blipFill>
        <p:spPr>
          <a:xfrm>
            <a:off x="836612" y="3538539"/>
            <a:ext cx="5173861" cy="570347"/>
          </a:xfrm>
          <a:prstGeom prst="rect">
            <a:avLst/>
          </a:prstGeom>
        </p:spPr>
      </p:pic>
      <p:pic>
        <p:nvPicPr>
          <p:cNvPr id="16" name="図 15">
            <a:extLst>
              <a:ext uri="{FF2B5EF4-FFF2-40B4-BE49-F238E27FC236}">
                <a16:creationId xmlns:a16="http://schemas.microsoft.com/office/drawing/2014/main" id="{075F711E-6CD9-49C3-87A2-B33896C336A6}"/>
              </a:ext>
            </a:extLst>
          </p:cNvPr>
          <p:cNvPicPr>
            <a:picLocks noChangeAspect="1"/>
          </p:cNvPicPr>
          <p:nvPr/>
        </p:nvPicPr>
        <p:blipFill>
          <a:blip r:embed="rId3"/>
          <a:stretch>
            <a:fillRect/>
          </a:stretch>
        </p:blipFill>
        <p:spPr>
          <a:xfrm>
            <a:off x="6185098" y="3506207"/>
            <a:ext cx="4950012" cy="555487"/>
          </a:xfrm>
          <a:prstGeom prst="rect">
            <a:avLst/>
          </a:prstGeom>
        </p:spPr>
      </p:pic>
      <p:sp>
        <p:nvSpPr>
          <p:cNvPr id="18" name="コンテンツ プレースホルダー 2">
            <a:extLst>
              <a:ext uri="{FF2B5EF4-FFF2-40B4-BE49-F238E27FC236}">
                <a16:creationId xmlns:a16="http://schemas.microsoft.com/office/drawing/2014/main" id="{F993D7B8-0045-44F1-8FC9-CE610FE11915}"/>
              </a:ext>
            </a:extLst>
          </p:cNvPr>
          <p:cNvSpPr txBox="1">
            <a:spLocks/>
          </p:cNvSpPr>
          <p:nvPr/>
        </p:nvSpPr>
        <p:spPr>
          <a:xfrm>
            <a:off x="752673" y="4352926"/>
            <a:ext cx="10515600" cy="20194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sz="2800" b="0" dirty="0"/>
              <a:t>値段が</a:t>
            </a:r>
            <a:r>
              <a:rPr lang="en-US" altLang="ja-JP" sz="2800" b="0" dirty="0"/>
              <a:t>4.5</a:t>
            </a:r>
            <a:r>
              <a:rPr lang="ja-JP" altLang="en-US" sz="2800" b="0" dirty="0"/>
              <a:t>倍に対して</a:t>
            </a:r>
            <a:endParaRPr lang="en-US" altLang="ja-JP" sz="2800" b="0" dirty="0"/>
          </a:p>
          <a:p>
            <a:pPr marL="342900" indent="-342900">
              <a:buFont typeface="Arial" panose="020B0604020202020204" pitchFamily="34" charset="0"/>
              <a:buChar char="•"/>
            </a:pPr>
            <a:r>
              <a:rPr lang="ja-JP" altLang="en-US" sz="2800" b="0" dirty="0"/>
              <a:t>速さが約</a:t>
            </a:r>
            <a:r>
              <a:rPr lang="en-US" altLang="ja-JP" sz="2800" b="0" dirty="0"/>
              <a:t>6.6</a:t>
            </a:r>
            <a:r>
              <a:rPr lang="ja-JP" altLang="en-US" sz="2800" b="0" dirty="0"/>
              <a:t>倍</a:t>
            </a:r>
            <a:endParaRPr lang="en-US" altLang="ja-JP" sz="2800" b="0" dirty="0"/>
          </a:p>
          <a:p>
            <a:pPr marL="342900" indent="-342900">
              <a:buFont typeface="Arial" panose="020B0604020202020204" pitchFamily="34" charset="0"/>
              <a:buChar char="•"/>
            </a:pPr>
            <a:r>
              <a:rPr lang="ja-JP" altLang="en-US" sz="2800" b="0" dirty="0"/>
              <a:t>ただし、実は今回のモデルが小さいので、</a:t>
            </a:r>
            <a:r>
              <a:rPr lang="en-US" altLang="ja-JP" sz="2800" b="0" dirty="0"/>
              <a:t>GPU</a:t>
            </a:r>
            <a:r>
              <a:rPr lang="ja-JP" altLang="en-US" sz="2800" b="0" dirty="0"/>
              <a:t>の全力を発揮できなかった</a:t>
            </a:r>
          </a:p>
        </p:txBody>
      </p:sp>
      <p:sp>
        <p:nvSpPr>
          <p:cNvPr id="8" name="テキスト プレースホルダー 8">
            <a:extLst>
              <a:ext uri="{FF2B5EF4-FFF2-40B4-BE49-F238E27FC236}">
                <a16:creationId xmlns:a16="http://schemas.microsoft.com/office/drawing/2014/main" id="{D12C189E-7FAC-4DF2-9942-BC54BE5D4B18}"/>
              </a:ext>
            </a:extLst>
          </p:cNvPr>
          <p:cNvSpPr txBox="1">
            <a:spLocks/>
          </p:cNvSpPr>
          <p:nvPr/>
        </p:nvSpPr>
        <p:spPr>
          <a:xfrm>
            <a:off x="852686" y="160365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en-US" altLang="ja-JP" sz="2800" b="0" dirty="0"/>
              <a:t>8</a:t>
            </a:r>
            <a:r>
              <a:rPr lang="ja-JP" altLang="en-US" sz="2800" b="0" dirty="0"/>
              <a:t>エポックのトレーニングでは</a:t>
            </a:r>
          </a:p>
        </p:txBody>
      </p:sp>
    </p:spTree>
    <p:extLst>
      <p:ext uri="{BB962C8B-B14F-4D97-AF65-F5344CB8AC3E}">
        <p14:creationId xmlns:p14="http://schemas.microsoft.com/office/powerpoint/2010/main" val="230693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A3151-9D5F-4D41-B331-490A08C8F55A}"/>
              </a:ext>
            </a:extLst>
          </p:cNvPr>
          <p:cNvSpPr>
            <a:spLocks noGrp="1"/>
          </p:cNvSpPr>
          <p:nvPr>
            <p:ph type="title"/>
          </p:nvPr>
        </p:nvSpPr>
        <p:spPr/>
        <p:txBody>
          <a:bodyPr/>
          <a:lstStyle/>
          <a:p>
            <a:r>
              <a:rPr kumimoji="1" lang="en-US" altLang="ja-JP" dirty="0"/>
              <a:t>Python</a:t>
            </a:r>
            <a:r>
              <a:rPr kumimoji="1" lang="ja-JP" altLang="en-US" dirty="0"/>
              <a:t>のライブラリなのに</a:t>
            </a:r>
            <a:r>
              <a:rPr kumimoji="1" lang="en-US" altLang="ja-JP" dirty="0"/>
              <a:t>R</a:t>
            </a:r>
            <a:r>
              <a:rPr kumimoji="1" lang="ja-JP" altLang="en-US" dirty="0"/>
              <a:t>で？</a:t>
            </a:r>
          </a:p>
        </p:txBody>
      </p:sp>
      <p:sp>
        <p:nvSpPr>
          <p:cNvPr id="3" name="内容占位符 2">
            <a:extLst>
              <a:ext uri="{FF2B5EF4-FFF2-40B4-BE49-F238E27FC236}">
                <a16:creationId xmlns:a16="http://schemas.microsoft.com/office/drawing/2014/main" id="{D818D1D6-6361-412D-B94D-2D44C3912038}"/>
              </a:ext>
            </a:extLst>
          </p:cNvPr>
          <p:cNvSpPr>
            <a:spLocks noGrp="1"/>
          </p:cNvSpPr>
          <p:nvPr>
            <p:ph idx="1"/>
          </p:nvPr>
        </p:nvSpPr>
        <p:spPr/>
        <p:txBody>
          <a:bodyPr>
            <a:normAutofit lnSpcReduction="10000"/>
          </a:bodyPr>
          <a:lstStyle/>
          <a:p>
            <a:r>
              <a:rPr kumimoji="1" lang="ja-JP" altLang="en-US" dirty="0"/>
              <a:t>実は</a:t>
            </a:r>
            <a:r>
              <a:rPr kumimoji="1" lang="en-US" altLang="ja-JP" dirty="0"/>
              <a:t>”reticulate”</a:t>
            </a:r>
            <a:r>
              <a:rPr kumimoji="1" lang="ja-JP" altLang="en-US" dirty="0"/>
              <a:t>という</a:t>
            </a:r>
            <a:r>
              <a:rPr kumimoji="1" lang="en-US" altLang="ja-JP" dirty="0"/>
              <a:t>R</a:t>
            </a:r>
            <a:r>
              <a:rPr kumimoji="1" lang="ja-JP" altLang="en-US" dirty="0"/>
              <a:t>のパッケージのおかけて実現できた。</a:t>
            </a:r>
            <a:endParaRPr kumimoji="1" lang="en-US" altLang="ja-JP" dirty="0"/>
          </a:p>
          <a:p>
            <a:endParaRPr kumimoji="1" lang="en-US" altLang="ja-JP" dirty="0"/>
          </a:p>
          <a:p>
            <a:r>
              <a:rPr kumimoji="1" lang="en-US" altLang="ja-JP" dirty="0"/>
              <a:t>reticulate</a:t>
            </a:r>
            <a:r>
              <a:rPr lang="ja-JP" altLang="en-US" dirty="0"/>
              <a:t>とは、</a:t>
            </a:r>
            <a:r>
              <a:rPr lang="en-US" altLang="ja-JP" dirty="0"/>
              <a:t>R</a:t>
            </a:r>
            <a:r>
              <a:rPr lang="ja-JP" altLang="en-US" dirty="0"/>
              <a:t>で</a:t>
            </a:r>
            <a:r>
              <a:rPr lang="en-US" altLang="ja-JP" dirty="0"/>
              <a:t>python</a:t>
            </a:r>
            <a:r>
              <a:rPr lang="ja-JP" altLang="en-US" dirty="0"/>
              <a:t>と</a:t>
            </a:r>
            <a:r>
              <a:rPr lang="ja-JP" altLang="en-US" b="0" i="0" dirty="0">
                <a:effectLst/>
                <a:latin typeface="Lato"/>
              </a:rPr>
              <a:t>インタラクティブできるパッケージである。</a:t>
            </a:r>
            <a:endParaRPr lang="en-US" altLang="ja-JP" b="0" i="0" dirty="0">
              <a:effectLst/>
              <a:latin typeface="Lato"/>
            </a:endParaRPr>
          </a:p>
          <a:p>
            <a:endParaRPr lang="en-US" altLang="ja-JP" b="0" i="0" dirty="0">
              <a:effectLst/>
              <a:latin typeface="Lato"/>
            </a:endParaRPr>
          </a:p>
          <a:p>
            <a:r>
              <a:rPr kumimoji="1" lang="en-US" altLang="ja-JP" dirty="0">
                <a:latin typeface="Lato"/>
              </a:rPr>
              <a:t>keras</a:t>
            </a:r>
            <a:r>
              <a:rPr kumimoji="1" lang="ja-JP" altLang="en-US" dirty="0">
                <a:latin typeface="Lato"/>
              </a:rPr>
              <a:t>の作者は</a:t>
            </a:r>
            <a:r>
              <a:rPr lang="en-US" altLang="ja-JP" dirty="0">
                <a:latin typeface="Lato"/>
              </a:rPr>
              <a:t>François Chollet</a:t>
            </a:r>
            <a:r>
              <a:rPr lang="ja-JP" altLang="en-US" dirty="0">
                <a:latin typeface="Lato"/>
              </a:rPr>
              <a:t>は</a:t>
            </a:r>
            <a:r>
              <a:rPr lang="en-US" altLang="ja-JP" dirty="0">
                <a:latin typeface="Lato"/>
              </a:rPr>
              <a:t>reticulate</a:t>
            </a:r>
            <a:r>
              <a:rPr lang="ja-JP" altLang="en-US" dirty="0">
                <a:latin typeface="Lato"/>
              </a:rPr>
              <a:t>を利用して、</a:t>
            </a:r>
            <a:r>
              <a:rPr lang="en-US" altLang="ja-JP" dirty="0">
                <a:latin typeface="Lato"/>
              </a:rPr>
              <a:t>R keras</a:t>
            </a:r>
            <a:r>
              <a:rPr lang="ja-JP" altLang="en-US" dirty="0">
                <a:latin typeface="Lato"/>
              </a:rPr>
              <a:t>を開発した。</a:t>
            </a:r>
          </a:p>
        </p:txBody>
      </p:sp>
    </p:spTree>
    <p:extLst>
      <p:ext uri="{BB962C8B-B14F-4D97-AF65-F5344CB8AC3E}">
        <p14:creationId xmlns:p14="http://schemas.microsoft.com/office/powerpoint/2010/main" val="15345970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D54E9FE-72E0-4447-B719-4B7FB0691BDC}"/>
              </a:ext>
            </a:extLst>
          </p:cNvPr>
          <p:cNvSpPr>
            <a:spLocks noGrp="1"/>
          </p:cNvSpPr>
          <p:nvPr>
            <p:ph type="title"/>
          </p:nvPr>
        </p:nvSpPr>
        <p:spPr/>
        <p:txBody>
          <a:bodyPr/>
          <a:lstStyle/>
          <a:p>
            <a:endParaRPr lang="ja-JP" altLang="en-US"/>
          </a:p>
        </p:txBody>
      </p:sp>
      <p:sp>
        <p:nvSpPr>
          <p:cNvPr id="8" name="コンテンツ プレースホルダー 7">
            <a:extLst>
              <a:ext uri="{FF2B5EF4-FFF2-40B4-BE49-F238E27FC236}">
                <a16:creationId xmlns:a16="http://schemas.microsoft.com/office/drawing/2014/main" id="{06B2CA6E-44BF-403D-BDB4-5B639B61CF1F}"/>
              </a:ext>
            </a:extLst>
          </p:cNvPr>
          <p:cNvSpPr>
            <a:spLocks noGrp="1"/>
          </p:cNvSpPr>
          <p:nvPr>
            <p:ph idx="1"/>
          </p:nvPr>
        </p:nvSpPr>
        <p:spPr/>
        <p:txBody>
          <a:bodyPr/>
          <a:lstStyle/>
          <a:p>
            <a:r>
              <a:rPr lang="ja-JP" altLang="en-US" dirty="0"/>
              <a:t>理論計算力を比較するところ、</a:t>
            </a:r>
            <a:endParaRPr lang="en-US" altLang="ja-JP" dirty="0"/>
          </a:p>
          <a:p>
            <a:endParaRPr lang="en-US" altLang="ja-JP" dirty="0"/>
          </a:p>
          <a:p>
            <a:r>
              <a:rPr lang="en-US" altLang="ja-JP" dirty="0"/>
              <a:t>RTX 2080Ti</a:t>
            </a:r>
            <a:r>
              <a:rPr lang="ja-JP" altLang="en-US" dirty="0"/>
              <a:t>（</a:t>
            </a:r>
            <a:r>
              <a:rPr lang="en-US" altLang="ja-JP" dirty="0"/>
              <a:t>13.45 TFLOPS</a:t>
            </a:r>
            <a:r>
              <a:rPr lang="ja-JP" altLang="en-US" dirty="0"/>
              <a:t>）</a:t>
            </a:r>
            <a:endParaRPr lang="en-US" altLang="ja-JP" dirty="0"/>
          </a:p>
          <a:p>
            <a:r>
              <a:rPr lang="en-US" altLang="ja-JP" dirty="0"/>
              <a:t>Ryzen 7 3700X</a:t>
            </a:r>
            <a:r>
              <a:rPr lang="ja-JP" altLang="en-US" dirty="0"/>
              <a:t>（</a:t>
            </a:r>
            <a:r>
              <a:rPr lang="en-US" altLang="ja-JP" dirty="0"/>
              <a:t>0.546 TFLOPS</a:t>
            </a:r>
            <a:r>
              <a:rPr lang="ja-JP" altLang="en-US" dirty="0"/>
              <a:t>）</a:t>
            </a:r>
            <a:endParaRPr lang="en-US" altLang="ja-JP" dirty="0"/>
          </a:p>
          <a:p>
            <a:endParaRPr lang="en-US" altLang="ja-JP" dirty="0"/>
          </a:p>
          <a:p>
            <a:r>
              <a:rPr lang="en-US" altLang="ja-JP" dirty="0"/>
              <a:t>GPU</a:t>
            </a:r>
            <a:r>
              <a:rPr lang="ja-JP" altLang="en-US" dirty="0"/>
              <a:t>や約</a:t>
            </a:r>
            <a:r>
              <a:rPr lang="en-US" altLang="ja-JP" dirty="0"/>
              <a:t>CPU</a:t>
            </a:r>
            <a:r>
              <a:rPr lang="ja-JP" altLang="en-US" dirty="0"/>
              <a:t>の</a:t>
            </a:r>
            <a:r>
              <a:rPr lang="en-US" altLang="ja-JP" dirty="0"/>
              <a:t>24</a:t>
            </a:r>
            <a:r>
              <a:rPr lang="ja-JP" altLang="en-US" dirty="0"/>
              <a:t>倍であった</a:t>
            </a:r>
          </a:p>
        </p:txBody>
      </p:sp>
      <p:sp>
        <p:nvSpPr>
          <p:cNvPr id="14" name="Rectangle 3">
            <a:extLst>
              <a:ext uri="{FF2B5EF4-FFF2-40B4-BE49-F238E27FC236}">
                <a16:creationId xmlns:a16="http://schemas.microsoft.com/office/drawing/2014/main" id="{584B14C9-064D-4C5E-ACEF-EC45CBD15242}"/>
              </a:ext>
            </a:extLst>
          </p:cNvPr>
          <p:cNvSpPr>
            <a:spLocks noChangeArrowheads="1"/>
          </p:cNvSpPr>
          <p:nvPr/>
        </p:nvSpPr>
        <p:spPr bwMode="auto">
          <a:xfrm>
            <a:off x="1809750" y="3603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45527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17DFB0-C1F1-4E40-A6E4-B595208D5AD8}"/>
              </a:ext>
            </a:extLst>
          </p:cNvPr>
          <p:cNvSpPr>
            <a:spLocks noGrp="1"/>
          </p:cNvSpPr>
          <p:nvPr>
            <p:ph type="title"/>
          </p:nvPr>
        </p:nvSpPr>
        <p:spPr/>
        <p:txBody>
          <a:bodyPr/>
          <a:lstStyle/>
          <a:p>
            <a:r>
              <a:rPr lang="ja-JP" altLang="en-US" dirty="0"/>
              <a:t>引用文献</a:t>
            </a:r>
          </a:p>
        </p:txBody>
      </p:sp>
      <p:sp>
        <p:nvSpPr>
          <p:cNvPr id="3" name="コンテンツ プレースホルダー 2">
            <a:extLst>
              <a:ext uri="{FF2B5EF4-FFF2-40B4-BE49-F238E27FC236}">
                <a16:creationId xmlns:a16="http://schemas.microsoft.com/office/drawing/2014/main" id="{F2ADB2FA-802A-4F83-8DAA-771F0F2C0B68}"/>
              </a:ext>
            </a:extLst>
          </p:cNvPr>
          <p:cNvSpPr>
            <a:spLocks noGrp="1"/>
          </p:cNvSpPr>
          <p:nvPr>
            <p:ph idx="1"/>
          </p:nvPr>
        </p:nvSpPr>
        <p:spPr/>
        <p:txBody>
          <a:bodyPr/>
          <a:lstStyle/>
          <a:p>
            <a:r>
              <a:rPr lang="en-US" altLang="ja-JP" dirty="0" err="1"/>
              <a:t>LeCun</a:t>
            </a:r>
            <a:r>
              <a:rPr lang="en-US" altLang="ja-JP" dirty="0"/>
              <a:t>, Y., </a:t>
            </a:r>
            <a:r>
              <a:rPr lang="en-US" altLang="ja-JP" dirty="0" err="1"/>
              <a:t>Bengio</a:t>
            </a:r>
            <a:r>
              <a:rPr lang="en-US" altLang="ja-JP" dirty="0"/>
              <a:t>, Y., &amp; Hinton, G. (2015). Deep learning. nature, 521(7553), 436-444. ISO 690</a:t>
            </a:r>
            <a:endParaRPr lang="ja-JP" altLang="en-US" dirty="0"/>
          </a:p>
        </p:txBody>
      </p:sp>
    </p:spTree>
    <p:extLst>
      <p:ext uri="{BB962C8B-B14F-4D97-AF65-F5344CB8AC3E}">
        <p14:creationId xmlns:p14="http://schemas.microsoft.com/office/powerpoint/2010/main" val="25196623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834814-02CA-407A-9B95-A79A2E9A417C}"/>
              </a:ext>
            </a:extLst>
          </p:cNvPr>
          <p:cNvSpPr>
            <a:spLocks noGrp="1"/>
          </p:cNvSpPr>
          <p:nvPr>
            <p:ph type="title"/>
          </p:nvPr>
        </p:nvSpPr>
        <p:spPr/>
        <p:txBody>
          <a:bodyPr>
            <a:normAutofit/>
          </a:bodyPr>
          <a:lstStyle/>
          <a:p>
            <a:r>
              <a:rPr lang="ja-JP" altLang="en-US" sz="5400" dirty="0"/>
              <a:t>ご清聴ありがとうございました</a:t>
            </a:r>
          </a:p>
        </p:txBody>
      </p:sp>
      <p:sp>
        <p:nvSpPr>
          <p:cNvPr id="5" name="テキスト プレースホルダー 4">
            <a:extLst>
              <a:ext uri="{FF2B5EF4-FFF2-40B4-BE49-F238E27FC236}">
                <a16:creationId xmlns:a16="http://schemas.microsoft.com/office/drawing/2014/main" id="{51203A6D-E3E9-4BE7-AC47-BFF5D5D62ACD}"/>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418819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DCB042F-AE33-4C32-B016-16F21BCE586E}"/>
              </a:ext>
            </a:extLst>
          </p:cNvPr>
          <p:cNvSpPr>
            <a:spLocks noGrp="1"/>
          </p:cNvSpPr>
          <p:nvPr>
            <p:ph type="title"/>
          </p:nvPr>
        </p:nvSpPr>
        <p:spPr/>
        <p:txBody>
          <a:bodyPr/>
          <a:lstStyle/>
          <a:p>
            <a:r>
              <a:rPr lang="ja-JP" altLang="en-US" dirty="0"/>
              <a:t>環境構築</a:t>
            </a:r>
          </a:p>
        </p:txBody>
      </p:sp>
      <p:sp>
        <p:nvSpPr>
          <p:cNvPr id="5" name="文本占位符 4">
            <a:extLst>
              <a:ext uri="{FF2B5EF4-FFF2-40B4-BE49-F238E27FC236}">
                <a16:creationId xmlns:a16="http://schemas.microsoft.com/office/drawing/2014/main" id="{499527E2-43EA-45A8-9B85-81FD313ABE18}"/>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58828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FF643429-BA3C-4590-80E1-625C9C661E92}"/>
              </a:ext>
            </a:extLst>
          </p:cNvPr>
          <p:cNvGraphicFramePr>
            <a:graphicFrameLocks noGrp="1"/>
          </p:cNvGraphicFramePr>
          <p:nvPr>
            <p:extLst>
              <p:ext uri="{D42A27DB-BD31-4B8C-83A1-F6EECF244321}">
                <p14:modId xmlns:p14="http://schemas.microsoft.com/office/powerpoint/2010/main" val="3886997624"/>
              </p:ext>
            </p:extLst>
          </p:nvPr>
        </p:nvGraphicFramePr>
        <p:xfrm>
          <a:off x="3932391" y="2028321"/>
          <a:ext cx="8127999" cy="4484370"/>
        </p:xfrm>
        <a:graphic>
          <a:graphicData uri="http://schemas.openxmlformats.org/drawingml/2006/table">
            <a:tbl>
              <a:tblPr firstRow="1" bandRow="1">
                <a:tableStyleId>{5C22544A-7EE6-4342-B048-85BDC9FD1C3A}</a:tableStyleId>
              </a:tblPr>
              <a:tblGrid>
                <a:gridCol w="1546686">
                  <a:extLst>
                    <a:ext uri="{9D8B030D-6E8A-4147-A177-3AD203B41FA5}">
                      <a16:colId xmlns:a16="http://schemas.microsoft.com/office/drawing/2014/main" val="326674884"/>
                    </a:ext>
                  </a:extLst>
                </a:gridCol>
                <a:gridCol w="228324">
                  <a:extLst>
                    <a:ext uri="{9D8B030D-6E8A-4147-A177-3AD203B41FA5}">
                      <a16:colId xmlns:a16="http://schemas.microsoft.com/office/drawing/2014/main" val="1569546829"/>
                    </a:ext>
                  </a:extLst>
                </a:gridCol>
                <a:gridCol w="1669002">
                  <a:extLst>
                    <a:ext uri="{9D8B030D-6E8A-4147-A177-3AD203B41FA5}">
                      <a16:colId xmlns:a16="http://schemas.microsoft.com/office/drawing/2014/main" val="3959924195"/>
                    </a:ext>
                  </a:extLst>
                </a:gridCol>
                <a:gridCol w="4683987">
                  <a:extLst>
                    <a:ext uri="{9D8B030D-6E8A-4147-A177-3AD203B41FA5}">
                      <a16:colId xmlns:a16="http://schemas.microsoft.com/office/drawing/2014/main" val="2123566683"/>
                    </a:ext>
                  </a:extLst>
                </a:gridCol>
              </a:tblGrid>
              <a:tr h="180889">
                <a:tc gridSpan="2">
                  <a:txBody>
                    <a:bodyPr/>
                    <a:lstStyle/>
                    <a:p>
                      <a:pPr algn="l" fontAlgn="b"/>
                      <a:r>
                        <a:rPr lang="ja-JP" altLang="en-US" sz="2400" b="0" i="0" u="none" strike="noStrike" dirty="0">
                          <a:solidFill>
                            <a:srgbClr val="000000"/>
                          </a:solidFill>
                          <a:effectLst/>
                          <a:latin typeface="+mj-lt"/>
                          <a:ea typeface="Yu Gothic" panose="020B0400000000000000" pitchFamily="50" charset="-128"/>
                        </a:rPr>
                        <a:t>ツール</a:t>
                      </a:r>
                    </a:p>
                  </a:txBody>
                  <a:tcPr marL="9525" marR="9525" marT="9525" marB="0" anchor="b"/>
                </a:tc>
                <a:tc hMerge="1">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a:solidFill>
                            <a:srgbClr val="000000"/>
                          </a:solidFill>
                          <a:effectLst/>
                          <a:latin typeface="+mj-lt"/>
                          <a:ea typeface="Yu Gothic" panose="020B0400000000000000" pitchFamily="50" charset="-128"/>
                        </a:rPr>
                        <a:t>備考</a:t>
                      </a: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3279051378"/>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l"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51598395"/>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rtools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4.0</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a:solidFill>
                            <a:srgbClr val="000000"/>
                          </a:solidFill>
                          <a:effectLst/>
                          <a:latin typeface="+mj-lt"/>
                          <a:ea typeface="Yu Gothic" panose="020B0400000000000000" pitchFamily="50" charset="-128"/>
                        </a:rPr>
                        <a:t>r keras </a:t>
                      </a:r>
                      <a:r>
                        <a:rPr lang="ja-JP" altLang="en-US" sz="2400" b="0" i="0" u="none" strike="noStrike">
                          <a:solidFill>
                            <a:srgbClr val="000000"/>
                          </a:solidFill>
                          <a:effectLst/>
                          <a:latin typeface="+mj-lt"/>
                          <a:ea typeface="Yu Gothic" panose="020B0400000000000000" pitchFamily="50" charset="-128"/>
                        </a:rPr>
                        <a:t>が必要のツール</a:t>
                      </a:r>
                    </a:p>
                  </a:txBody>
                  <a:tcPr marL="9525" marR="9525" marT="9525" marB="0" anchor="b"/>
                </a:tc>
                <a:extLst>
                  <a:ext uri="{0D108BD9-81ED-4DB2-BD59-A6C34878D82A}">
                    <a16:rowId xmlns:a16="http://schemas.microsoft.com/office/drawing/2014/main" val="2050635536"/>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 keras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2.3.0.0</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2.3.0.0</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endParaRPr lang="ja-JP" altLang="en-US" sz="2400" b="0" i="0" u="none" strike="noStrike">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758178539"/>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Miniconda/Anaconda</a:t>
                      </a:r>
                    </a:p>
                  </a:txBody>
                  <a:tcPr marL="9525" marR="9525" marT="9525" marB="0" anchor="b"/>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sz="2400" b="0" i="0" u="none" strike="noStrike" dirty="0">
                          <a:solidFill>
                            <a:srgbClr val="000000"/>
                          </a:solidFill>
                          <a:effectLst/>
                          <a:latin typeface="+mj-lt"/>
                          <a:ea typeface="Yu Gothic" panose="020B0400000000000000" pitchFamily="50" charset="-128"/>
                        </a:rPr>
                        <a:t>conda </a:t>
                      </a:r>
                      <a:r>
                        <a:rPr lang="ja-JP" altLang="en-US" sz="2400" b="0" i="0" u="none" strike="noStrike" dirty="0">
                          <a:solidFill>
                            <a:srgbClr val="000000"/>
                          </a:solidFill>
                          <a:effectLst/>
                          <a:latin typeface="+mj-lt"/>
                          <a:ea typeface="Yu Gothic" panose="020B0400000000000000" pitchFamily="50" charset="-128"/>
                        </a:rPr>
                        <a:t>環境</a:t>
                      </a:r>
                    </a:p>
                  </a:txBody>
                  <a:tcPr marL="9525" marR="9525" marT="9525" marB="0" anchor="b"/>
                </a:tc>
                <a:extLst>
                  <a:ext uri="{0D108BD9-81ED-4DB2-BD59-A6C34878D82A}">
                    <a16:rowId xmlns:a16="http://schemas.microsoft.com/office/drawing/2014/main" val="1915283068"/>
                  </a:ext>
                </a:extLst>
              </a:tr>
              <a:tr h="370840">
                <a:tc gridSpan="2">
                  <a:txBody>
                    <a:bodyPr/>
                    <a:lstStyle/>
                    <a:p>
                      <a:pPr algn="l" fontAlgn="b"/>
                      <a:r>
                        <a:rPr lang="en-US" sz="2400" b="0" i="0" u="none" strike="noStrike">
                          <a:solidFill>
                            <a:srgbClr val="000000"/>
                          </a:solidFill>
                          <a:effectLst/>
                          <a:latin typeface="+mj-lt"/>
                          <a:ea typeface="Yu Gothic" panose="020B0400000000000000" pitchFamily="50" charset="-128"/>
                        </a:rPr>
                        <a:t>python</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3.7.7</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3.7.7</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186034063"/>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Tensorflow</a:t>
                      </a:r>
                    </a:p>
                  </a:txBody>
                  <a:tcPr marL="9525" marR="9525" marT="9525" marB="0" anchor="b"/>
                </a:tc>
                <a:tc hMerge="1">
                  <a:txBody>
                    <a:bodyPr/>
                    <a:lstStyle/>
                    <a:p>
                      <a:pPr algn="r" fontAlgn="b"/>
                      <a:r>
                        <a:rPr lang="en-US" altLang="ja-JP" sz="2400" b="0" i="0" u="none" strike="noStrike">
                          <a:solidFill>
                            <a:srgbClr val="000000"/>
                          </a:solidFill>
                          <a:effectLst/>
                          <a:latin typeface="+mj-lt"/>
                          <a:ea typeface="Yu Gothic" panose="020B0400000000000000" pitchFamily="50" charset="-128"/>
                        </a:rPr>
                        <a:t>2.3.0</a:t>
                      </a:r>
                    </a:p>
                  </a:txBody>
                  <a:tcPr marL="9525" marR="9525" marT="9525" marB="0" anchor="b"/>
                </a:tc>
                <a:tc>
                  <a:txBody>
                    <a:bodyPr/>
                    <a:lstStyle/>
                    <a:p>
                      <a:pPr algn="r" fontAlgn="b"/>
                      <a:r>
                        <a:rPr lang="en-US" altLang="ja-JP" sz="2400" b="0" i="0" u="none" strike="noStrike" dirty="0">
                          <a:solidFill>
                            <a:srgbClr val="000000"/>
                          </a:solidFill>
                          <a:effectLst/>
                          <a:latin typeface="+mj-lt"/>
                          <a:ea typeface="Yu Gothic" panose="020B0400000000000000" pitchFamily="50" charset="-128"/>
                        </a:rPr>
                        <a:t>2.3.0</a:t>
                      </a:r>
                    </a:p>
                  </a:txBody>
                  <a:tcPr marL="9525" marR="9525" marT="9525" marB="0" anchor="b"/>
                </a:tc>
                <a:tc>
                  <a:txBody>
                    <a:bodyPr/>
                    <a:lstStyle/>
                    <a:p>
                      <a:pPr algn="l" fontAlgn="b"/>
                      <a:r>
                        <a:rPr lang="en-US" altLang="ja-JP" sz="2400" b="0" i="0" u="none" strike="noStrike" dirty="0">
                          <a:solidFill>
                            <a:srgbClr val="000000"/>
                          </a:solidFill>
                          <a:effectLst/>
                          <a:latin typeface="+mj-lt"/>
                          <a:ea typeface="Yu Gothic" panose="020B0400000000000000" pitchFamily="50" charset="-128"/>
                        </a:rPr>
                        <a:t>keras </a:t>
                      </a:r>
                      <a:r>
                        <a:rPr lang="ja-JP" altLang="en-US" sz="2400" b="0" i="0" u="none" strike="noStrike" dirty="0">
                          <a:solidFill>
                            <a:srgbClr val="000000"/>
                          </a:solidFill>
                          <a:effectLst/>
                          <a:latin typeface="+mj-lt"/>
                          <a:ea typeface="Yu Gothic" panose="020B0400000000000000" pitchFamily="50" charset="-128"/>
                        </a:rPr>
                        <a:t>のバックエンド</a:t>
                      </a:r>
                    </a:p>
                  </a:txBody>
                  <a:tcPr marL="9525" marR="9525" marT="9525" marB="0" anchor="b"/>
                </a:tc>
                <a:extLst>
                  <a:ext uri="{0D108BD9-81ED-4DB2-BD59-A6C34878D82A}">
                    <a16:rowId xmlns:a16="http://schemas.microsoft.com/office/drawing/2014/main" val="1649966552"/>
                  </a:ext>
                </a:extLst>
              </a:tr>
              <a:tr h="0">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2400" b="0" i="0" u="none" strike="noStrike" dirty="0">
                          <a:solidFill>
                            <a:srgbClr val="000000"/>
                          </a:solidFill>
                          <a:effectLst/>
                          <a:latin typeface="+mj-lt"/>
                          <a:ea typeface="Yu Gothic" panose="020B0400000000000000" pitchFamily="50" charset="-128"/>
                        </a:rPr>
                        <a:t>GPU</a:t>
                      </a:r>
                      <a:r>
                        <a:rPr kumimoji="1" lang="ja-JP" altLang="en-US" sz="2400" b="0" i="0" u="none" strike="noStrike" kern="1200" dirty="0">
                          <a:solidFill>
                            <a:srgbClr val="000000"/>
                          </a:solidFill>
                          <a:effectLst/>
                          <a:latin typeface="+mn-lt"/>
                          <a:ea typeface="Yu Gothic" panose="020B0400000000000000" pitchFamily="50" charset="-128"/>
                          <a:cs typeface="+mn-cs"/>
                        </a:rPr>
                        <a:t>バージョンの</a:t>
                      </a:r>
                      <a:r>
                        <a:rPr lang="ja-JP" altLang="en-US" sz="2400" b="0" i="0" u="none" strike="noStrike" dirty="0">
                          <a:solidFill>
                            <a:srgbClr val="000000"/>
                          </a:solidFill>
                          <a:effectLst/>
                          <a:latin typeface="+mj-lt"/>
                          <a:ea typeface="Yu Gothic" panose="020B0400000000000000" pitchFamily="50" charset="-128"/>
                        </a:rPr>
                        <a:t>追加ツール</a:t>
                      </a:r>
                    </a:p>
                  </a:txBody>
                  <a:tcPr marL="9525" marR="9525" marT="9525" marB="0" anchor="b">
                    <a:solidFill>
                      <a:schemeClr val="accent1"/>
                    </a:solidFill>
                  </a:tcPr>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tc hMerge="1">
                  <a:txBody>
                    <a:bodyPr/>
                    <a:lstStyle/>
                    <a:p>
                      <a:endParaRPr kumimoji="1" lang="ja-JP" altLang="en-US"/>
                    </a:p>
                  </a:txBody>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extLst>
                  <a:ext uri="{0D108BD9-81ED-4DB2-BD59-A6C34878D82A}">
                    <a16:rowId xmlns:a16="http://schemas.microsoft.com/office/drawing/2014/main" val="275156024"/>
                  </a:ext>
                </a:extLst>
              </a:tr>
              <a:tr h="370840">
                <a:tc>
                  <a:txBody>
                    <a:bodyPr/>
                    <a:lstStyle/>
                    <a:p>
                      <a:pPr algn="l" fontAlgn="b"/>
                      <a:r>
                        <a:rPr lang="en-US" sz="2400" b="0" i="0" u="none" strike="noStrike" dirty="0">
                          <a:solidFill>
                            <a:srgbClr val="000000"/>
                          </a:solidFill>
                          <a:effectLst/>
                          <a:latin typeface="+mj-lt"/>
                          <a:ea typeface="Yu Gothic" panose="020B0400000000000000" pitchFamily="50" charset="-128"/>
                        </a:rPr>
                        <a:t>CUDA</a:t>
                      </a:r>
                    </a:p>
                  </a:txBody>
                  <a:tcPr marL="9525" marR="9525" marT="9525" marB="0" anchor="b"/>
                </a:tc>
                <a:tc gridSpan="2">
                  <a:txBody>
                    <a:bodyPr/>
                    <a:lstStyle/>
                    <a:p>
                      <a:pPr algn="r" fontAlgn="b"/>
                      <a:r>
                        <a:rPr lang="en-US" altLang="ja-JP" sz="2400" b="0" i="0" u="none" strike="noStrike">
                          <a:solidFill>
                            <a:srgbClr val="000000"/>
                          </a:solidFill>
                          <a:effectLst/>
                          <a:latin typeface="+mj-lt"/>
                          <a:ea typeface="Yu Gothic" panose="020B0400000000000000" pitchFamily="50" charset="-128"/>
                        </a:rPr>
                        <a:t>10.1</a:t>
                      </a:r>
                    </a:p>
                  </a:txBody>
                  <a:tcPr marL="9525" marR="9525" marT="9525" marB="0" anchor="b"/>
                </a:tc>
                <a:tc hMerge="1">
                  <a:txBody>
                    <a:bodyPr/>
                    <a:lstStyle/>
                    <a:p>
                      <a:pPr algn="r" fontAlgn="b"/>
                      <a:endParaRPr lang="en-US" altLang="ja-JP" sz="2400" b="0" i="0" u="none" strike="noStrike">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a:solidFill>
                            <a:srgbClr val="000000"/>
                          </a:solidFill>
                          <a:effectLst/>
                          <a:latin typeface="+mj-lt"/>
                          <a:ea typeface="Yu Gothic" panose="020B0400000000000000" pitchFamily="50" charset="-128"/>
                        </a:rPr>
                        <a:t>GPU </a:t>
                      </a:r>
                      <a:r>
                        <a:rPr lang="ja-JP" altLang="en-US" sz="2400" b="0" i="0" u="none" strike="noStrike">
                          <a:solidFill>
                            <a:srgbClr val="000000"/>
                          </a:solidFill>
                          <a:effectLst/>
                          <a:latin typeface="+mj-lt"/>
                          <a:ea typeface="Yu Gothic" panose="020B0400000000000000" pitchFamily="50" charset="-128"/>
                        </a:rPr>
                        <a:t>プログラミングツール</a:t>
                      </a: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1567161976"/>
                  </a:ext>
                </a:extLst>
              </a:tr>
              <a:tr h="370840">
                <a:tc>
                  <a:txBody>
                    <a:bodyPr/>
                    <a:lstStyle/>
                    <a:p>
                      <a:pPr algn="l" fontAlgn="b"/>
                      <a:r>
                        <a:rPr lang="en-US" sz="2400" b="0" i="0" u="none" strike="noStrike" dirty="0">
                          <a:solidFill>
                            <a:srgbClr val="000000"/>
                          </a:solidFill>
                          <a:effectLst/>
                          <a:latin typeface="+mj-lt"/>
                          <a:ea typeface="Yu Gothic" panose="020B0400000000000000" pitchFamily="50" charset="-128"/>
                        </a:rPr>
                        <a:t>cuDNN</a:t>
                      </a:r>
                    </a:p>
                  </a:txBody>
                  <a:tcPr marL="9525" marR="9525" marT="9525" marB="0" anchor="b"/>
                </a:tc>
                <a:tc gridSpan="2">
                  <a:txBody>
                    <a:bodyPr/>
                    <a:lstStyle/>
                    <a:p>
                      <a:pPr algn="r" fontAlgn="b"/>
                      <a:r>
                        <a:rPr lang="en-US" altLang="ja-JP" sz="2400" b="0" i="0" u="none" strike="noStrike" dirty="0">
                          <a:solidFill>
                            <a:srgbClr val="000000"/>
                          </a:solidFill>
                          <a:effectLst/>
                          <a:latin typeface="+mj-lt"/>
                          <a:ea typeface="Yu Gothic" panose="020B0400000000000000" pitchFamily="50" charset="-128"/>
                        </a:rPr>
                        <a:t>7.6.4</a:t>
                      </a:r>
                    </a:p>
                  </a:txBody>
                  <a:tcPr marL="9525" marR="9525" marT="9525" marB="0" anchor="b"/>
                </a:tc>
                <a:tc hMerge="1">
                  <a:txBody>
                    <a:bodyPr/>
                    <a:lstStyle/>
                    <a:p>
                      <a:pPr algn="r" fontAlgn="b"/>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ja-JP" altLang="en-US" sz="2400" b="0" i="0" u="none" strike="noStrike" dirty="0">
                          <a:solidFill>
                            <a:srgbClr val="000000"/>
                          </a:solidFill>
                          <a:effectLst/>
                          <a:latin typeface="+mj-lt"/>
                          <a:ea typeface="Yu Gothic" panose="020B0400000000000000" pitchFamily="50" charset="-128"/>
                        </a:rPr>
                        <a:t>ディープラーニング演算ための</a:t>
                      </a:r>
                      <a:r>
                        <a:rPr lang="en-US" altLang="ja-JP" sz="2400" b="0" i="0" u="none" strike="noStrike" dirty="0">
                          <a:solidFill>
                            <a:srgbClr val="000000"/>
                          </a:solidFill>
                          <a:effectLst/>
                          <a:latin typeface="+mj-lt"/>
                          <a:ea typeface="Yu Gothic" panose="020B0400000000000000" pitchFamily="50" charset="-128"/>
                        </a:rPr>
                        <a:t>CUDA</a:t>
                      </a:r>
                      <a:r>
                        <a:rPr lang="ja-JP" altLang="en-US" sz="2400" b="0" i="0" u="none" strike="noStrike" dirty="0">
                          <a:solidFill>
                            <a:srgbClr val="000000"/>
                          </a:solidFill>
                          <a:effectLst/>
                          <a:latin typeface="+mj-lt"/>
                          <a:ea typeface="Yu Gothic" panose="020B0400000000000000" pitchFamily="50" charset="-128"/>
                        </a:rPr>
                        <a:t>のライブラリ</a:t>
                      </a:r>
                    </a:p>
                  </a:txBody>
                  <a:tcPr marL="9525" marR="9525" marT="9525" marB="0" anchor="b"/>
                </a:tc>
                <a:extLst>
                  <a:ext uri="{0D108BD9-81ED-4DB2-BD59-A6C34878D82A}">
                    <a16:rowId xmlns:a16="http://schemas.microsoft.com/office/drawing/2014/main" val="2954191209"/>
                  </a:ext>
                </a:extLst>
              </a:tr>
            </a:tbl>
          </a:graphicData>
        </a:graphic>
      </p:graphicFrame>
      <p:sp>
        <p:nvSpPr>
          <p:cNvPr id="19" name="标题 1">
            <a:extLst>
              <a:ext uri="{FF2B5EF4-FFF2-40B4-BE49-F238E27FC236}">
                <a16:creationId xmlns:a16="http://schemas.microsoft.com/office/drawing/2014/main" id="{E4D677A1-7094-4CFD-9A28-86ED5718FCE0}"/>
              </a:ext>
            </a:extLst>
          </p:cNvPr>
          <p:cNvSpPr txBox="1">
            <a:spLocks/>
          </p:cNvSpPr>
          <p:nvPr/>
        </p:nvSpPr>
        <p:spPr>
          <a:xfrm>
            <a:off x="5945080" y="465140"/>
            <a:ext cx="4800136"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ツール一覧</a:t>
            </a:r>
          </a:p>
        </p:txBody>
      </p:sp>
      <p:grpSp>
        <p:nvGrpSpPr>
          <p:cNvPr id="17" name="グループ化 16">
            <a:extLst>
              <a:ext uri="{FF2B5EF4-FFF2-40B4-BE49-F238E27FC236}">
                <a16:creationId xmlns:a16="http://schemas.microsoft.com/office/drawing/2014/main" id="{B5BC4EDD-68D6-4156-A80E-47BC2A44B5BF}"/>
              </a:ext>
            </a:extLst>
          </p:cNvPr>
          <p:cNvGrpSpPr/>
          <p:nvPr/>
        </p:nvGrpSpPr>
        <p:grpSpPr>
          <a:xfrm>
            <a:off x="131610" y="172773"/>
            <a:ext cx="3510919" cy="6449091"/>
            <a:chOff x="131610" y="172773"/>
            <a:chExt cx="3510919" cy="6449091"/>
          </a:xfrm>
        </p:grpSpPr>
        <p:sp>
          <p:nvSpPr>
            <p:cNvPr id="5" name="矩形: 圆角 4">
              <a:extLst>
                <a:ext uri="{FF2B5EF4-FFF2-40B4-BE49-F238E27FC236}">
                  <a16:creationId xmlns:a16="http://schemas.microsoft.com/office/drawing/2014/main" id="{2AB069B5-6DDD-4A9F-BF30-E62CFDCDCE5B}"/>
                </a:ext>
              </a:extLst>
            </p:cNvPr>
            <p:cNvSpPr/>
            <p:nvPr/>
          </p:nvSpPr>
          <p:spPr>
            <a:xfrm>
              <a:off x="650724" y="172773"/>
              <a:ext cx="2091559"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R keras</a:t>
              </a:r>
              <a:endParaRPr kumimoji="1" lang="ja-JP" altLang="en-US" dirty="0"/>
            </a:p>
          </p:txBody>
        </p:sp>
        <p:sp>
          <p:nvSpPr>
            <p:cNvPr id="7" name="矩形: 圆角 6">
              <a:extLst>
                <a:ext uri="{FF2B5EF4-FFF2-40B4-BE49-F238E27FC236}">
                  <a16:creationId xmlns:a16="http://schemas.microsoft.com/office/drawing/2014/main" id="{5C29A736-56E3-4276-9A4E-4D477D61543C}"/>
                </a:ext>
              </a:extLst>
            </p:cNvPr>
            <p:cNvSpPr/>
            <p:nvPr/>
          </p:nvSpPr>
          <p:spPr>
            <a:xfrm>
              <a:off x="650724" y="1749325"/>
              <a:ext cx="2091559"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conda    python</a:t>
              </a:r>
              <a:endParaRPr kumimoji="1" lang="ja-JP" altLang="en-US" dirty="0"/>
            </a:p>
          </p:txBody>
        </p:sp>
        <p:cxnSp>
          <p:nvCxnSpPr>
            <p:cNvPr id="9" name="直接箭头连接符 8">
              <a:extLst>
                <a:ext uri="{FF2B5EF4-FFF2-40B4-BE49-F238E27FC236}">
                  <a16:creationId xmlns:a16="http://schemas.microsoft.com/office/drawing/2014/main" id="{F00CC82D-766E-40F5-8CE3-8407F243289E}"/>
                </a:ext>
              </a:extLst>
            </p:cNvPr>
            <p:cNvCxnSpPr>
              <a:stCxn id="5" idx="2"/>
            </p:cNvCxnSpPr>
            <p:nvPr/>
          </p:nvCxnSpPr>
          <p:spPr>
            <a:xfrm>
              <a:off x="1696504" y="845435"/>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98DE0D65-0129-41EE-98C1-41E16159B1F8}"/>
                </a:ext>
              </a:extLst>
            </p:cNvPr>
            <p:cNvSpPr txBox="1"/>
            <p:nvPr/>
          </p:nvSpPr>
          <p:spPr>
            <a:xfrm>
              <a:off x="1842036" y="974214"/>
              <a:ext cx="1800493" cy="646331"/>
            </a:xfrm>
            <a:prstGeom prst="rect">
              <a:avLst/>
            </a:prstGeom>
            <a:noFill/>
          </p:spPr>
          <p:txBody>
            <a:bodyPr wrap="none" rtlCol="0">
              <a:spAutoFit/>
            </a:bodyPr>
            <a:lstStyle/>
            <a:p>
              <a:pPr algn="ctr"/>
              <a:r>
                <a:rPr kumimoji="1" lang="en-US" altLang="ja-JP" dirty="0"/>
                <a:t>“reticulate”</a:t>
              </a:r>
            </a:p>
            <a:p>
              <a:pPr algn="ctr"/>
              <a:r>
                <a:rPr kumimoji="1" lang="ja-JP" altLang="en-US" dirty="0"/>
                <a:t>パッケージ経由</a:t>
              </a:r>
            </a:p>
          </p:txBody>
        </p:sp>
        <p:sp>
          <p:nvSpPr>
            <p:cNvPr id="26" name="矩形: 圆角 25">
              <a:extLst>
                <a:ext uri="{FF2B5EF4-FFF2-40B4-BE49-F238E27FC236}">
                  <a16:creationId xmlns:a16="http://schemas.microsoft.com/office/drawing/2014/main" id="{6ADD4B22-B6E6-46C4-A1B2-0FCBCF6CE415}"/>
                </a:ext>
              </a:extLst>
            </p:cNvPr>
            <p:cNvSpPr/>
            <p:nvPr/>
          </p:nvSpPr>
          <p:spPr>
            <a:xfrm>
              <a:off x="650724" y="3325877"/>
              <a:ext cx="2091559"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keras    tensorflow</a:t>
              </a:r>
              <a:endParaRPr kumimoji="1" lang="ja-JP" altLang="en-US" dirty="0"/>
            </a:p>
          </p:txBody>
        </p:sp>
        <p:cxnSp>
          <p:nvCxnSpPr>
            <p:cNvPr id="27" name="直接箭头连接符 26">
              <a:extLst>
                <a:ext uri="{FF2B5EF4-FFF2-40B4-BE49-F238E27FC236}">
                  <a16:creationId xmlns:a16="http://schemas.microsoft.com/office/drawing/2014/main" id="{21AE869B-3E85-4E73-8315-BAC186641245}"/>
                </a:ext>
              </a:extLst>
            </p:cNvPr>
            <p:cNvCxnSpPr>
              <a:cxnSpLocks/>
              <a:stCxn id="7" idx="2"/>
              <a:endCxn id="26" idx="0"/>
            </p:cNvCxnSpPr>
            <p:nvPr/>
          </p:nvCxnSpPr>
          <p:spPr>
            <a:xfrm>
              <a:off x="1696504" y="2421987"/>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矩形: 圆角 30">
              <a:extLst>
                <a:ext uri="{FF2B5EF4-FFF2-40B4-BE49-F238E27FC236}">
                  <a16:creationId xmlns:a16="http://schemas.microsoft.com/office/drawing/2014/main" id="{5B6E8836-7FFB-4488-AC06-81902F346692}"/>
                </a:ext>
              </a:extLst>
            </p:cNvPr>
            <p:cNvSpPr/>
            <p:nvPr/>
          </p:nvSpPr>
          <p:spPr>
            <a:xfrm>
              <a:off x="131610" y="4902429"/>
              <a:ext cx="1045780"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CPU</a:t>
              </a:r>
              <a:endParaRPr kumimoji="1" lang="ja-JP" altLang="en-US" dirty="0"/>
            </a:p>
          </p:txBody>
        </p:sp>
        <p:sp>
          <p:nvSpPr>
            <p:cNvPr id="33" name="矩形: 圆角 32">
              <a:extLst>
                <a:ext uri="{FF2B5EF4-FFF2-40B4-BE49-F238E27FC236}">
                  <a16:creationId xmlns:a16="http://schemas.microsoft.com/office/drawing/2014/main" id="{12A0AF5B-27D3-4125-89E8-2E50EB1ABA56}"/>
                </a:ext>
              </a:extLst>
            </p:cNvPr>
            <p:cNvSpPr/>
            <p:nvPr/>
          </p:nvSpPr>
          <p:spPr>
            <a:xfrm>
              <a:off x="2184021" y="4917660"/>
              <a:ext cx="1045780"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cuda</a:t>
              </a:r>
              <a:endParaRPr kumimoji="1" lang="ja-JP" altLang="en-US" dirty="0"/>
            </a:p>
          </p:txBody>
        </p:sp>
        <p:cxnSp>
          <p:nvCxnSpPr>
            <p:cNvPr id="34" name="直接箭头连接符 33">
              <a:extLst>
                <a:ext uri="{FF2B5EF4-FFF2-40B4-BE49-F238E27FC236}">
                  <a16:creationId xmlns:a16="http://schemas.microsoft.com/office/drawing/2014/main" id="{551B8294-C58E-4872-AE2D-4C237AB27E10}"/>
                </a:ext>
              </a:extLst>
            </p:cNvPr>
            <p:cNvCxnSpPr>
              <a:cxnSpLocks/>
              <a:stCxn id="26" idx="2"/>
              <a:endCxn id="31" idx="0"/>
            </p:cNvCxnSpPr>
            <p:nvPr/>
          </p:nvCxnSpPr>
          <p:spPr>
            <a:xfrm flipH="1">
              <a:off x="654500" y="3998539"/>
              <a:ext cx="1042004"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矩形: 圆角 37">
              <a:extLst>
                <a:ext uri="{FF2B5EF4-FFF2-40B4-BE49-F238E27FC236}">
                  <a16:creationId xmlns:a16="http://schemas.microsoft.com/office/drawing/2014/main" id="{6672EE54-AB5E-47D7-92D0-A01516C5E575}"/>
                </a:ext>
              </a:extLst>
            </p:cNvPr>
            <p:cNvSpPr/>
            <p:nvPr/>
          </p:nvSpPr>
          <p:spPr>
            <a:xfrm>
              <a:off x="2184021" y="5949202"/>
              <a:ext cx="1045780"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GPU</a:t>
              </a:r>
              <a:endParaRPr kumimoji="1" lang="ja-JP" altLang="en-US" dirty="0"/>
            </a:p>
          </p:txBody>
        </p:sp>
        <p:cxnSp>
          <p:nvCxnSpPr>
            <p:cNvPr id="42" name="直接箭头连接符 41">
              <a:extLst>
                <a:ext uri="{FF2B5EF4-FFF2-40B4-BE49-F238E27FC236}">
                  <a16:creationId xmlns:a16="http://schemas.microsoft.com/office/drawing/2014/main" id="{67602AAC-42DD-403B-9250-5269D4E09042}"/>
                </a:ext>
              </a:extLst>
            </p:cNvPr>
            <p:cNvCxnSpPr>
              <a:cxnSpLocks/>
              <a:stCxn id="33" idx="2"/>
              <a:endCxn id="38" idx="0"/>
            </p:cNvCxnSpPr>
            <p:nvPr/>
          </p:nvCxnSpPr>
          <p:spPr>
            <a:xfrm>
              <a:off x="2706911" y="5590322"/>
              <a:ext cx="0" cy="35888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33">
              <a:extLst>
                <a:ext uri="{FF2B5EF4-FFF2-40B4-BE49-F238E27FC236}">
                  <a16:creationId xmlns:a16="http://schemas.microsoft.com/office/drawing/2014/main" id="{A8F8B1B3-EACB-4B83-8D82-59F9F270FFD2}"/>
                </a:ext>
              </a:extLst>
            </p:cNvPr>
            <p:cNvCxnSpPr>
              <a:cxnSpLocks/>
              <a:stCxn id="26" idx="2"/>
              <a:endCxn id="33" idx="0"/>
            </p:cNvCxnSpPr>
            <p:nvPr/>
          </p:nvCxnSpPr>
          <p:spPr>
            <a:xfrm>
              <a:off x="1696504" y="3998539"/>
              <a:ext cx="1010407" cy="9191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4962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E0CEAC-7D97-42BA-9EB7-4F43A261EC64}"/>
              </a:ext>
            </a:extLst>
          </p:cNvPr>
          <p:cNvSpPr>
            <a:spLocks noGrp="1"/>
          </p:cNvSpPr>
          <p:nvPr>
            <p:ph type="title"/>
          </p:nvPr>
        </p:nvSpPr>
        <p:spPr/>
        <p:txBody>
          <a:bodyPr/>
          <a:lstStyle/>
          <a:p>
            <a:r>
              <a:rPr lang="en-US" altLang="ja-JP" sz="4400" b="0" i="0" u="none" strike="noStrike" dirty="0">
                <a:solidFill>
                  <a:srgbClr val="000000"/>
                </a:solidFill>
                <a:effectLst/>
                <a:latin typeface="+mj-lt"/>
                <a:ea typeface="Yu Gothic" panose="020B0400000000000000" pitchFamily="50" charset="-128"/>
              </a:rPr>
              <a:t>GPU</a:t>
            </a:r>
            <a:r>
              <a:rPr kumimoji="1" lang="ja-JP" altLang="en-US" sz="4400" b="0" i="0" u="none" strike="noStrike" kern="1200" dirty="0">
                <a:solidFill>
                  <a:srgbClr val="000000"/>
                </a:solidFill>
                <a:effectLst/>
                <a:latin typeface="+mn-lt"/>
                <a:ea typeface="Yu Gothic" panose="020B0400000000000000" pitchFamily="50" charset="-128"/>
                <a:cs typeface="+mn-cs"/>
              </a:rPr>
              <a:t>バージョンの</a:t>
            </a:r>
            <a:r>
              <a:rPr lang="ja-JP" altLang="en-US" sz="4400" b="0" i="0" u="none" strike="noStrike" dirty="0">
                <a:solidFill>
                  <a:srgbClr val="000000"/>
                </a:solidFill>
                <a:effectLst/>
                <a:latin typeface="+mj-lt"/>
                <a:ea typeface="Yu Gothic" panose="020B0400000000000000" pitchFamily="50" charset="-128"/>
              </a:rPr>
              <a:t>環境構築</a:t>
            </a:r>
            <a:endParaRPr lang="ja-JP" altLang="en-US" dirty="0"/>
          </a:p>
        </p:txBody>
      </p:sp>
      <p:sp>
        <p:nvSpPr>
          <p:cNvPr id="3" name="コンテンツ プレースホルダー 2">
            <a:extLst>
              <a:ext uri="{FF2B5EF4-FFF2-40B4-BE49-F238E27FC236}">
                <a16:creationId xmlns:a16="http://schemas.microsoft.com/office/drawing/2014/main" id="{13AAB48E-6CF7-4E23-8B9D-EB320440BF4F}"/>
              </a:ext>
            </a:extLst>
          </p:cNvPr>
          <p:cNvSpPr>
            <a:spLocks noGrp="1"/>
          </p:cNvSpPr>
          <p:nvPr>
            <p:ph idx="1"/>
          </p:nvPr>
        </p:nvSpPr>
        <p:spPr/>
        <p:txBody>
          <a:bodyPr/>
          <a:lstStyle/>
          <a:p>
            <a:r>
              <a:rPr kumimoji="1" lang="en-US" altLang="ja-JP" sz="3600" b="0" i="0" u="none" strike="noStrike" kern="1200" dirty="0">
                <a:solidFill>
                  <a:srgbClr val="000000"/>
                </a:solidFill>
                <a:effectLst/>
                <a:latin typeface="+mn-lt"/>
                <a:ea typeface="Yu Gothic" panose="020B0400000000000000" pitchFamily="50" charset="-128"/>
                <a:cs typeface="+mn-cs"/>
              </a:rPr>
              <a:t>CPU</a:t>
            </a:r>
            <a:r>
              <a:rPr kumimoji="1" lang="ja-JP" altLang="en-US" sz="3600" b="0" i="0" u="none" strike="noStrike" kern="1200" dirty="0">
                <a:solidFill>
                  <a:srgbClr val="000000"/>
                </a:solidFill>
                <a:effectLst/>
                <a:latin typeface="+mn-lt"/>
                <a:ea typeface="Yu Gothic" panose="020B0400000000000000" pitchFamily="50" charset="-128"/>
                <a:cs typeface="+mn-cs"/>
              </a:rPr>
              <a:t>バージョンの場合はこの節を飛ばしでも</a:t>
            </a:r>
            <a:r>
              <a:rPr kumimoji="1" lang="en-US" altLang="ja-JP" sz="3600" b="0" i="0" u="none" strike="noStrike" kern="1200" dirty="0">
                <a:solidFill>
                  <a:srgbClr val="000000"/>
                </a:solidFill>
                <a:effectLst/>
                <a:latin typeface="+mn-lt"/>
                <a:ea typeface="Yu Gothic" panose="020B0400000000000000" pitchFamily="50" charset="-128"/>
                <a:cs typeface="+mn-cs"/>
              </a:rPr>
              <a:t>OK</a:t>
            </a:r>
            <a:endParaRPr lang="ja-JP" altLang="en-US" dirty="0"/>
          </a:p>
        </p:txBody>
      </p:sp>
    </p:spTree>
    <p:extLst>
      <p:ext uri="{BB962C8B-B14F-4D97-AF65-F5344CB8AC3E}">
        <p14:creationId xmlns:p14="http://schemas.microsoft.com/office/powerpoint/2010/main" val="246894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FF643429-BA3C-4590-80E1-625C9C661E92}"/>
              </a:ext>
            </a:extLst>
          </p:cNvPr>
          <p:cNvGraphicFramePr>
            <a:graphicFrameLocks noGrp="1"/>
          </p:cNvGraphicFramePr>
          <p:nvPr>
            <p:extLst>
              <p:ext uri="{D42A27DB-BD31-4B8C-83A1-F6EECF244321}">
                <p14:modId xmlns:p14="http://schemas.microsoft.com/office/powerpoint/2010/main" val="3047079751"/>
              </p:ext>
            </p:extLst>
          </p:nvPr>
        </p:nvGraphicFramePr>
        <p:xfrm>
          <a:off x="3932391" y="2028321"/>
          <a:ext cx="8127999" cy="4484370"/>
        </p:xfrm>
        <a:graphic>
          <a:graphicData uri="http://schemas.openxmlformats.org/drawingml/2006/table">
            <a:tbl>
              <a:tblPr firstRow="1" bandRow="1">
                <a:tableStyleId>{5C22544A-7EE6-4342-B048-85BDC9FD1C3A}</a:tableStyleId>
              </a:tblPr>
              <a:tblGrid>
                <a:gridCol w="1546686">
                  <a:extLst>
                    <a:ext uri="{9D8B030D-6E8A-4147-A177-3AD203B41FA5}">
                      <a16:colId xmlns:a16="http://schemas.microsoft.com/office/drawing/2014/main" val="326674884"/>
                    </a:ext>
                  </a:extLst>
                </a:gridCol>
                <a:gridCol w="228324">
                  <a:extLst>
                    <a:ext uri="{9D8B030D-6E8A-4147-A177-3AD203B41FA5}">
                      <a16:colId xmlns:a16="http://schemas.microsoft.com/office/drawing/2014/main" val="1569546829"/>
                    </a:ext>
                  </a:extLst>
                </a:gridCol>
                <a:gridCol w="1669002">
                  <a:extLst>
                    <a:ext uri="{9D8B030D-6E8A-4147-A177-3AD203B41FA5}">
                      <a16:colId xmlns:a16="http://schemas.microsoft.com/office/drawing/2014/main" val="3959924195"/>
                    </a:ext>
                  </a:extLst>
                </a:gridCol>
                <a:gridCol w="4683987">
                  <a:extLst>
                    <a:ext uri="{9D8B030D-6E8A-4147-A177-3AD203B41FA5}">
                      <a16:colId xmlns:a16="http://schemas.microsoft.com/office/drawing/2014/main" val="2123566683"/>
                    </a:ext>
                  </a:extLst>
                </a:gridCol>
              </a:tblGrid>
              <a:tr h="180889">
                <a:tc gridSpan="2">
                  <a:txBody>
                    <a:bodyPr/>
                    <a:lstStyle/>
                    <a:p>
                      <a:pPr algn="l" fontAlgn="b"/>
                      <a:r>
                        <a:rPr lang="ja-JP" altLang="en-US" sz="2400" b="0" i="0" u="none" strike="noStrike" dirty="0">
                          <a:solidFill>
                            <a:srgbClr val="000000"/>
                          </a:solidFill>
                          <a:effectLst/>
                          <a:latin typeface="+mj-lt"/>
                          <a:ea typeface="Yu Gothic" panose="020B0400000000000000" pitchFamily="50" charset="-128"/>
                        </a:rPr>
                        <a:t>ツール</a:t>
                      </a:r>
                    </a:p>
                  </a:txBody>
                  <a:tcPr marL="9525" marR="9525" marT="9525" marB="0" anchor="b"/>
                </a:tc>
                <a:tc hMerge="1">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a:solidFill>
                            <a:srgbClr val="000000"/>
                          </a:solidFill>
                          <a:effectLst/>
                          <a:latin typeface="+mj-lt"/>
                          <a:ea typeface="Yu Gothic" panose="020B0400000000000000" pitchFamily="50" charset="-128"/>
                        </a:rPr>
                        <a:t>備考</a:t>
                      </a: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3279051378"/>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l"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51598395"/>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rtools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4.0</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a:solidFill>
                            <a:srgbClr val="000000"/>
                          </a:solidFill>
                          <a:effectLst/>
                          <a:latin typeface="+mj-lt"/>
                          <a:ea typeface="Yu Gothic" panose="020B0400000000000000" pitchFamily="50" charset="-128"/>
                        </a:rPr>
                        <a:t>r keras </a:t>
                      </a:r>
                      <a:r>
                        <a:rPr lang="ja-JP" altLang="en-US" sz="2400" b="0" i="0" u="none" strike="noStrike">
                          <a:solidFill>
                            <a:srgbClr val="000000"/>
                          </a:solidFill>
                          <a:effectLst/>
                          <a:latin typeface="+mj-lt"/>
                          <a:ea typeface="Yu Gothic" panose="020B0400000000000000" pitchFamily="50" charset="-128"/>
                        </a:rPr>
                        <a:t>が必要のツール</a:t>
                      </a:r>
                    </a:p>
                  </a:txBody>
                  <a:tcPr marL="9525" marR="9525" marT="9525" marB="0" anchor="b"/>
                </a:tc>
                <a:extLst>
                  <a:ext uri="{0D108BD9-81ED-4DB2-BD59-A6C34878D82A}">
                    <a16:rowId xmlns:a16="http://schemas.microsoft.com/office/drawing/2014/main" val="2050635536"/>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 keras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2.3.0.0</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2.3.0.0</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endParaRPr lang="ja-JP" altLang="en-US" sz="2400" b="0" i="0" u="none" strike="noStrike">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758178539"/>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Miniconda/Anaconda</a:t>
                      </a:r>
                    </a:p>
                  </a:txBody>
                  <a:tcPr marL="9525" marR="9525" marT="9525" marB="0" anchor="b"/>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sz="2400" b="0" i="0" u="none" strike="noStrike" dirty="0">
                          <a:solidFill>
                            <a:srgbClr val="000000"/>
                          </a:solidFill>
                          <a:effectLst/>
                          <a:latin typeface="+mj-lt"/>
                          <a:ea typeface="Yu Gothic" panose="020B0400000000000000" pitchFamily="50" charset="-128"/>
                        </a:rPr>
                        <a:t>conda </a:t>
                      </a:r>
                      <a:r>
                        <a:rPr lang="ja-JP" altLang="en-US" sz="2400" b="0" i="0" u="none" strike="noStrike" dirty="0">
                          <a:solidFill>
                            <a:srgbClr val="000000"/>
                          </a:solidFill>
                          <a:effectLst/>
                          <a:latin typeface="+mj-lt"/>
                          <a:ea typeface="Yu Gothic" panose="020B0400000000000000" pitchFamily="50" charset="-128"/>
                        </a:rPr>
                        <a:t>環境</a:t>
                      </a:r>
                    </a:p>
                  </a:txBody>
                  <a:tcPr marL="9525" marR="9525" marT="9525" marB="0" anchor="b"/>
                </a:tc>
                <a:extLst>
                  <a:ext uri="{0D108BD9-81ED-4DB2-BD59-A6C34878D82A}">
                    <a16:rowId xmlns:a16="http://schemas.microsoft.com/office/drawing/2014/main" val="1915283068"/>
                  </a:ext>
                </a:extLst>
              </a:tr>
              <a:tr h="370840">
                <a:tc gridSpan="2">
                  <a:txBody>
                    <a:bodyPr/>
                    <a:lstStyle/>
                    <a:p>
                      <a:pPr algn="l" fontAlgn="b"/>
                      <a:r>
                        <a:rPr lang="en-US" sz="2400" b="0" i="0" u="none" strike="noStrike">
                          <a:solidFill>
                            <a:srgbClr val="000000"/>
                          </a:solidFill>
                          <a:effectLst/>
                          <a:latin typeface="+mj-lt"/>
                          <a:ea typeface="Yu Gothic" panose="020B0400000000000000" pitchFamily="50" charset="-128"/>
                        </a:rPr>
                        <a:t>python</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3.7.7</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3.7.7</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186034063"/>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Tensorflow</a:t>
                      </a:r>
                    </a:p>
                  </a:txBody>
                  <a:tcPr marL="9525" marR="9525" marT="9525" marB="0" anchor="b"/>
                </a:tc>
                <a:tc hMerge="1">
                  <a:txBody>
                    <a:bodyPr/>
                    <a:lstStyle/>
                    <a:p>
                      <a:pPr algn="r" fontAlgn="b"/>
                      <a:r>
                        <a:rPr lang="en-US" altLang="ja-JP" sz="2400" b="0" i="0" u="none" strike="noStrike">
                          <a:solidFill>
                            <a:srgbClr val="000000"/>
                          </a:solidFill>
                          <a:effectLst/>
                          <a:latin typeface="+mj-lt"/>
                          <a:ea typeface="Yu Gothic" panose="020B0400000000000000" pitchFamily="50" charset="-128"/>
                        </a:rPr>
                        <a:t>2.3.0</a:t>
                      </a:r>
                    </a:p>
                  </a:txBody>
                  <a:tcPr marL="9525" marR="9525" marT="9525" marB="0" anchor="b"/>
                </a:tc>
                <a:tc>
                  <a:txBody>
                    <a:bodyPr/>
                    <a:lstStyle/>
                    <a:p>
                      <a:pPr algn="r" fontAlgn="b"/>
                      <a:r>
                        <a:rPr lang="en-US" altLang="ja-JP" sz="2400" b="0" i="0" u="none" strike="noStrike" dirty="0">
                          <a:solidFill>
                            <a:srgbClr val="000000"/>
                          </a:solidFill>
                          <a:effectLst/>
                          <a:latin typeface="+mj-lt"/>
                          <a:ea typeface="Yu Gothic" panose="020B0400000000000000" pitchFamily="50" charset="-128"/>
                        </a:rPr>
                        <a:t>2.3.0</a:t>
                      </a:r>
                    </a:p>
                  </a:txBody>
                  <a:tcPr marL="9525" marR="9525" marT="9525" marB="0" anchor="b"/>
                </a:tc>
                <a:tc>
                  <a:txBody>
                    <a:bodyPr/>
                    <a:lstStyle/>
                    <a:p>
                      <a:pPr algn="l" fontAlgn="b"/>
                      <a:r>
                        <a:rPr lang="en-US" altLang="ja-JP" sz="2400" b="0" i="0" u="none" strike="noStrike" dirty="0">
                          <a:solidFill>
                            <a:srgbClr val="000000"/>
                          </a:solidFill>
                          <a:effectLst/>
                          <a:latin typeface="+mj-lt"/>
                          <a:ea typeface="Yu Gothic" panose="020B0400000000000000" pitchFamily="50" charset="-128"/>
                        </a:rPr>
                        <a:t>keras </a:t>
                      </a:r>
                      <a:r>
                        <a:rPr lang="ja-JP" altLang="en-US" sz="2400" b="0" i="0" u="none" strike="noStrike" dirty="0">
                          <a:solidFill>
                            <a:srgbClr val="000000"/>
                          </a:solidFill>
                          <a:effectLst/>
                          <a:latin typeface="+mj-lt"/>
                          <a:ea typeface="Yu Gothic" panose="020B0400000000000000" pitchFamily="50" charset="-128"/>
                        </a:rPr>
                        <a:t>のバックエンド</a:t>
                      </a:r>
                    </a:p>
                  </a:txBody>
                  <a:tcPr marL="9525" marR="9525" marT="9525" marB="0" anchor="b"/>
                </a:tc>
                <a:extLst>
                  <a:ext uri="{0D108BD9-81ED-4DB2-BD59-A6C34878D82A}">
                    <a16:rowId xmlns:a16="http://schemas.microsoft.com/office/drawing/2014/main" val="1649966552"/>
                  </a:ext>
                </a:extLst>
              </a:tr>
              <a:tr h="0">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2400" b="0" i="0" u="none" strike="noStrike" dirty="0">
                          <a:solidFill>
                            <a:srgbClr val="000000"/>
                          </a:solidFill>
                          <a:effectLst/>
                          <a:latin typeface="+mj-lt"/>
                          <a:ea typeface="Yu Gothic" panose="020B0400000000000000" pitchFamily="50" charset="-128"/>
                        </a:rPr>
                        <a:t>GPU</a:t>
                      </a:r>
                      <a:r>
                        <a:rPr kumimoji="1" lang="ja-JP" altLang="en-US" sz="2400" b="0" i="0" u="none" strike="noStrike" kern="1200" dirty="0">
                          <a:solidFill>
                            <a:srgbClr val="000000"/>
                          </a:solidFill>
                          <a:effectLst/>
                          <a:latin typeface="+mn-lt"/>
                          <a:ea typeface="Yu Gothic" panose="020B0400000000000000" pitchFamily="50" charset="-128"/>
                          <a:cs typeface="+mn-cs"/>
                        </a:rPr>
                        <a:t>バージョンの</a:t>
                      </a:r>
                      <a:r>
                        <a:rPr lang="ja-JP" altLang="en-US" sz="2400" b="0" i="0" u="none" strike="noStrike" dirty="0">
                          <a:solidFill>
                            <a:srgbClr val="000000"/>
                          </a:solidFill>
                          <a:effectLst/>
                          <a:latin typeface="+mj-lt"/>
                          <a:ea typeface="Yu Gothic" panose="020B0400000000000000" pitchFamily="50" charset="-128"/>
                        </a:rPr>
                        <a:t>追加ツール</a:t>
                      </a:r>
                    </a:p>
                  </a:txBody>
                  <a:tcPr marL="9525" marR="9525" marT="9525" marB="0" anchor="b">
                    <a:solidFill>
                      <a:schemeClr val="accent1"/>
                    </a:solidFill>
                  </a:tcPr>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tc hMerge="1">
                  <a:txBody>
                    <a:bodyPr/>
                    <a:lstStyle/>
                    <a:p>
                      <a:endParaRPr kumimoji="1" lang="ja-JP" altLang="en-US"/>
                    </a:p>
                  </a:txBody>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extLst>
                  <a:ext uri="{0D108BD9-81ED-4DB2-BD59-A6C34878D82A}">
                    <a16:rowId xmlns:a16="http://schemas.microsoft.com/office/drawing/2014/main" val="275156024"/>
                  </a:ext>
                </a:extLst>
              </a:tr>
              <a:tr h="370840">
                <a:tc>
                  <a:txBody>
                    <a:bodyPr/>
                    <a:lstStyle/>
                    <a:p>
                      <a:pPr algn="l" fontAlgn="b"/>
                      <a:r>
                        <a:rPr lang="en-US" sz="2400" b="0" i="0" u="none" strike="noStrike" dirty="0">
                          <a:solidFill>
                            <a:srgbClr val="FF0000"/>
                          </a:solidFill>
                          <a:effectLst/>
                          <a:latin typeface="+mj-lt"/>
                          <a:ea typeface="Yu Gothic" panose="020B0400000000000000" pitchFamily="50" charset="-128"/>
                        </a:rPr>
                        <a:t>CUDA</a:t>
                      </a:r>
                    </a:p>
                  </a:txBody>
                  <a:tcPr marL="9525" marR="9525" marT="9525" marB="0" anchor="b"/>
                </a:tc>
                <a:tc gridSpan="2">
                  <a:txBody>
                    <a:bodyPr/>
                    <a:lstStyle/>
                    <a:p>
                      <a:pPr algn="r" fontAlgn="b"/>
                      <a:r>
                        <a:rPr lang="en-US" altLang="ja-JP" sz="2400" b="0" i="0" u="none" strike="noStrike" dirty="0">
                          <a:solidFill>
                            <a:srgbClr val="FF0000"/>
                          </a:solidFill>
                          <a:effectLst/>
                          <a:latin typeface="+mj-lt"/>
                          <a:ea typeface="Yu Gothic" panose="020B0400000000000000" pitchFamily="50" charset="-128"/>
                        </a:rPr>
                        <a:t>10.1</a:t>
                      </a:r>
                    </a:p>
                  </a:txBody>
                  <a:tcPr marL="9525" marR="9525" marT="9525" marB="0" anchor="b"/>
                </a:tc>
                <a:tc hMerge="1">
                  <a:txBody>
                    <a:bodyPr/>
                    <a:lstStyle/>
                    <a:p>
                      <a:pPr algn="r" fontAlgn="b"/>
                      <a:endParaRPr lang="en-US" altLang="ja-JP" sz="2400" b="0" i="0" u="none" strike="noStrike">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dirty="0">
                          <a:solidFill>
                            <a:srgbClr val="FF0000"/>
                          </a:solidFill>
                          <a:effectLst/>
                          <a:latin typeface="+mj-lt"/>
                          <a:ea typeface="Yu Gothic" panose="020B0400000000000000" pitchFamily="50" charset="-128"/>
                        </a:rPr>
                        <a:t>GPU </a:t>
                      </a:r>
                      <a:r>
                        <a:rPr lang="ja-JP" altLang="en-US" sz="2400" b="0" i="0" u="none" strike="noStrike" dirty="0">
                          <a:solidFill>
                            <a:srgbClr val="FF0000"/>
                          </a:solidFill>
                          <a:effectLst/>
                          <a:latin typeface="+mj-lt"/>
                          <a:ea typeface="Yu Gothic" panose="020B0400000000000000" pitchFamily="50" charset="-128"/>
                        </a:rPr>
                        <a:t>プログラミングツール</a:t>
                      </a:r>
                    </a:p>
                  </a:txBody>
                  <a:tcPr marL="9525" marR="9525" marT="9525" marB="0" anchor="b"/>
                </a:tc>
                <a:extLst>
                  <a:ext uri="{0D108BD9-81ED-4DB2-BD59-A6C34878D82A}">
                    <a16:rowId xmlns:a16="http://schemas.microsoft.com/office/drawing/2014/main" val="1567161976"/>
                  </a:ext>
                </a:extLst>
              </a:tr>
              <a:tr h="370840">
                <a:tc>
                  <a:txBody>
                    <a:bodyPr/>
                    <a:lstStyle/>
                    <a:p>
                      <a:pPr algn="l" fontAlgn="b"/>
                      <a:r>
                        <a:rPr lang="en-US" sz="2400" b="0" i="0" u="none" strike="noStrike" dirty="0">
                          <a:solidFill>
                            <a:srgbClr val="FF0000"/>
                          </a:solidFill>
                          <a:effectLst/>
                          <a:latin typeface="+mj-lt"/>
                          <a:ea typeface="Yu Gothic" panose="020B0400000000000000" pitchFamily="50" charset="-128"/>
                        </a:rPr>
                        <a:t>cuDNN</a:t>
                      </a:r>
                    </a:p>
                  </a:txBody>
                  <a:tcPr marL="9525" marR="9525" marT="9525" marB="0" anchor="b"/>
                </a:tc>
                <a:tc gridSpan="2">
                  <a:txBody>
                    <a:bodyPr/>
                    <a:lstStyle/>
                    <a:p>
                      <a:pPr algn="r" fontAlgn="b"/>
                      <a:r>
                        <a:rPr lang="en-US" altLang="ja-JP" sz="2400" b="0" i="0" u="none" strike="noStrike" dirty="0">
                          <a:solidFill>
                            <a:srgbClr val="FF0000"/>
                          </a:solidFill>
                          <a:effectLst/>
                          <a:latin typeface="+mj-lt"/>
                          <a:ea typeface="Yu Gothic" panose="020B0400000000000000" pitchFamily="50" charset="-128"/>
                        </a:rPr>
                        <a:t>7.6.4</a:t>
                      </a:r>
                    </a:p>
                  </a:txBody>
                  <a:tcPr marL="9525" marR="9525" marT="9525" marB="0" anchor="b"/>
                </a:tc>
                <a:tc hMerge="1">
                  <a:txBody>
                    <a:bodyPr/>
                    <a:lstStyle/>
                    <a:p>
                      <a:pPr algn="r" fontAlgn="b"/>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ja-JP" altLang="en-US" sz="2400" b="0" i="0" u="none" strike="noStrike" dirty="0">
                          <a:solidFill>
                            <a:srgbClr val="FF0000"/>
                          </a:solidFill>
                          <a:effectLst/>
                          <a:latin typeface="+mj-lt"/>
                          <a:ea typeface="Yu Gothic" panose="020B0400000000000000" pitchFamily="50" charset="-128"/>
                        </a:rPr>
                        <a:t>ディープラーニング演算ための</a:t>
                      </a:r>
                      <a:r>
                        <a:rPr lang="en-US" altLang="ja-JP" sz="2400" b="0" i="0" u="none" strike="noStrike" dirty="0">
                          <a:solidFill>
                            <a:srgbClr val="FF0000"/>
                          </a:solidFill>
                          <a:effectLst/>
                          <a:latin typeface="+mj-lt"/>
                          <a:ea typeface="Yu Gothic" panose="020B0400000000000000" pitchFamily="50" charset="-128"/>
                        </a:rPr>
                        <a:t>CUDA</a:t>
                      </a:r>
                      <a:r>
                        <a:rPr lang="ja-JP" altLang="en-US" sz="2400" b="0" i="0" u="none" strike="noStrike" dirty="0">
                          <a:solidFill>
                            <a:srgbClr val="FF0000"/>
                          </a:solidFill>
                          <a:effectLst/>
                          <a:latin typeface="+mj-lt"/>
                          <a:ea typeface="Yu Gothic" panose="020B0400000000000000" pitchFamily="50" charset="-128"/>
                        </a:rPr>
                        <a:t>のライブラリ</a:t>
                      </a:r>
                    </a:p>
                  </a:txBody>
                  <a:tcPr marL="9525" marR="9525" marT="9525" marB="0" anchor="b"/>
                </a:tc>
                <a:extLst>
                  <a:ext uri="{0D108BD9-81ED-4DB2-BD59-A6C34878D82A}">
                    <a16:rowId xmlns:a16="http://schemas.microsoft.com/office/drawing/2014/main" val="2954191209"/>
                  </a:ext>
                </a:extLst>
              </a:tr>
            </a:tbl>
          </a:graphicData>
        </a:graphic>
      </p:graphicFrame>
      <p:sp>
        <p:nvSpPr>
          <p:cNvPr id="19" name="标题 1">
            <a:extLst>
              <a:ext uri="{FF2B5EF4-FFF2-40B4-BE49-F238E27FC236}">
                <a16:creationId xmlns:a16="http://schemas.microsoft.com/office/drawing/2014/main" id="{E4D677A1-7094-4CFD-9A28-86ED5718FCE0}"/>
              </a:ext>
            </a:extLst>
          </p:cNvPr>
          <p:cNvSpPr txBox="1">
            <a:spLocks/>
          </p:cNvSpPr>
          <p:nvPr/>
        </p:nvSpPr>
        <p:spPr>
          <a:xfrm>
            <a:off x="5945080" y="465140"/>
            <a:ext cx="4800136"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ツール一覧</a:t>
            </a:r>
          </a:p>
        </p:txBody>
      </p:sp>
      <p:sp>
        <p:nvSpPr>
          <p:cNvPr id="5" name="矩形: 圆角 4">
            <a:extLst>
              <a:ext uri="{FF2B5EF4-FFF2-40B4-BE49-F238E27FC236}">
                <a16:creationId xmlns:a16="http://schemas.microsoft.com/office/drawing/2014/main" id="{2AB069B5-6DDD-4A9F-BF30-E62CFDCDCE5B}"/>
              </a:ext>
            </a:extLst>
          </p:cNvPr>
          <p:cNvSpPr/>
          <p:nvPr/>
        </p:nvSpPr>
        <p:spPr>
          <a:xfrm>
            <a:off x="650724" y="172773"/>
            <a:ext cx="2091559"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R keras</a:t>
            </a:r>
            <a:endParaRPr kumimoji="1" lang="ja-JP" altLang="en-US" dirty="0"/>
          </a:p>
        </p:txBody>
      </p:sp>
      <p:sp>
        <p:nvSpPr>
          <p:cNvPr id="7" name="矩形: 圆角 6">
            <a:extLst>
              <a:ext uri="{FF2B5EF4-FFF2-40B4-BE49-F238E27FC236}">
                <a16:creationId xmlns:a16="http://schemas.microsoft.com/office/drawing/2014/main" id="{5C29A736-56E3-4276-9A4E-4D477D61543C}"/>
              </a:ext>
            </a:extLst>
          </p:cNvPr>
          <p:cNvSpPr/>
          <p:nvPr/>
        </p:nvSpPr>
        <p:spPr>
          <a:xfrm>
            <a:off x="650724" y="1749325"/>
            <a:ext cx="2091559"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conda    python</a:t>
            </a:r>
            <a:endParaRPr kumimoji="1" lang="ja-JP" altLang="en-US" dirty="0"/>
          </a:p>
        </p:txBody>
      </p:sp>
      <p:cxnSp>
        <p:nvCxnSpPr>
          <p:cNvPr id="9" name="直接箭头连接符 8">
            <a:extLst>
              <a:ext uri="{FF2B5EF4-FFF2-40B4-BE49-F238E27FC236}">
                <a16:creationId xmlns:a16="http://schemas.microsoft.com/office/drawing/2014/main" id="{F00CC82D-766E-40F5-8CE3-8407F243289E}"/>
              </a:ext>
            </a:extLst>
          </p:cNvPr>
          <p:cNvCxnSpPr>
            <a:stCxn id="5" idx="2"/>
          </p:cNvCxnSpPr>
          <p:nvPr/>
        </p:nvCxnSpPr>
        <p:spPr>
          <a:xfrm>
            <a:off x="1696504" y="845435"/>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98DE0D65-0129-41EE-98C1-41E16159B1F8}"/>
              </a:ext>
            </a:extLst>
          </p:cNvPr>
          <p:cNvSpPr txBox="1"/>
          <p:nvPr/>
        </p:nvSpPr>
        <p:spPr>
          <a:xfrm>
            <a:off x="1842036" y="974214"/>
            <a:ext cx="1800493" cy="646331"/>
          </a:xfrm>
          <a:prstGeom prst="rect">
            <a:avLst/>
          </a:prstGeom>
          <a:noFill/>
        </p:spPr>
        <p:txBody>
          <a:bodyPr wrap="none" rtlCol="0">
            <a:spAutoFit/>
          </a:bodyPr>
          <a:lstStyle/>
          <a:p>
            <a:pPr algn="ctr"/>
            <a:r>
              <a:rPr kumimoji="1" lang="en-US" altLang="ja-JP" dirty="0"/>
              <a:t>“reticulate”</a:t>
            </a:r>
          </a:p>
          <a:p>
            <a:pPr algn="ctr"/>
            <a:r>
              <a:rPr kumimoji="1" lang="ja-JP" altLang="en-US" dirty="0"/>
              <a:t>パッケージ経由</a:t>
            </a:r>
          </a:p>
        </p:txBody>
      </p:sp>
      <p:sp>
        <p:nvSpPr>
          <p:cNvPr id="26" name="矩形: 圆角 25">
            <a:extLst>
              <a:ext uri="{FF2B5EF4-FFF2-40B4-BE49-F238E27FC236}">
                <a16:creationId xmlns:a16="http://schemas.microsoft.com/office/drawing/2014/main" id="{6ADD4B22-B6E6-46C4-A1B2-0FCBCF6CE415}"/>
              </a:ext>
            </a:extLst>
          </p:cNvPr>
          <p:cNvSpPr/>
          <p:nvPr/>
        </p:nvSpPr>
        <p:spPr>
          <a:xfrm>
            <a:off x="650724" y="3325877"/>
            <a:ext cx="2091559"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keras    tensorflow</a:t>
            </a:r>
            <a:endParaRPr kumimoji="1" lang="ja-JP" altLang="en-US" dirty="0"/>
          </a:p>
        </p:txBody>
      </p:sp>
      <p:cxnSp>
        <p:nvCxnSpPr>
          <p:cNvPr id="27" name="直接箭头连接符 26">
            <a:extLst>
              <a:ext uri="{FF2B5EF4-FFF2-40B4-BE49-F238E27FC236}">
                <a16:creationId xmlns:a16="http://schemas.microsoft.com/office/drawing/2014/main" id="{21AE869B-3E85-4E73-8315-BAC186641245}"/>
              </a:ext>
            </a:extLst>
          </p:cNvPr>
          <p:cNvCxnSpPr>
            <a:cxnSpLocks/>
            <a:stCxn id="7" idx="2"/>
            <a:endCxn id="26" idx="0"/>
          </p:cNvCxnSpPr>
          <p:nvPr/>
        </p:nvCxnSpPr>
        <p:spPr>
          <a:xfrm>
            <a:off x="1696504" y="2421987"/>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矩形: 圆角 30">
            <a:extLst>
              <a:ext uri="{FF2B5EF4-FFF2-40B4-BE49-F238E27FC236}">
                <a16:creationId xmlns:a16="http://schemas.microsoft.com/office/drawing/2014/main" id="{5B6E8836-7FFB-4488-AC06-81902F346692}"/>
              </a:ext>
            </a:extLst>
          </p:cNvPr>
          <p:cNvSpPr/>
          <p:nvPr/>
        </p:nvSpPr>
        <p:spPr>
          <a:xfrm>
            <a:off x="131610" y="4902429"/>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CPU</a:t>
            </a:r>
            <a:endParaRPr kumimoji="1" lang="ja-JP" altLang="en-US" dirty="0"/>
          </a:p>
        </p:txBody>
      </p:sp>
      <p:sp>
        <p:nvSpPr>
          <p:cNvPr id="33" name="矩形: 圆角 32">
            <a:extLst>
              <a:ext uri="{FF2B5EF4-FFF2-40B4-BE49-F238E27FC236}">
                <a16:creationId xmlns:a16="http://schemas.microsoft.com/office/drawing/2014/main" id="{12A0AF5B-27D3-4125-89E8-2E50EB1ABA56}"/>
              </a:ext>
            </a:extLst>
          </p:cNvPr>
          <p:cNvSpPr/>
          <p:nvPr/>
        </p:nvSpPr>
        <p:spPr>
          <a:xfrm>
            <a:off x="2184021" y="4917660"/>
            <a:ext cx="1045780"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cuda</a:t>
            </a:r>
            <a:endParaRPr kumimoji="1" lang="ja-JP" altLang="en-US" dirty="0"/>
          </a:p>
        </p:txBody>
      </p:sp>
      <p:cxnSp>
        <p:nvCxnSpPr>
          <p:cNvPr id="34" name="直接箭头连接符 33">
            <a:extLst>
              <a:ext uri="{FF2B5EF4-FFF2-40B4-BE49-F238E27FC236}">
                <a16:creationId xmlns:a16="http://schemas.microsoft.com/office/drawing/2014/main" id="{551B8294-C58E-4872-AE2D-4C237AB27E10}"/>
              </a:ext>
            </a:extLst>
          </p:cNvPr>
          <p:cNvCxnSpPr>
            <a:cxnSpLocks/>
            <a:stCxn id="26" idx="2"/>
            <a:endCxn id="31" idx="0"/>
          </p:cNvCxnSpPr>
          <p:nvPr/>
        </p:nvCxnSpPr>
        <p:spPr>
          <a:xfrm flipH="1">
            <a:off x="654500" y="3998539"/>
            <a:ext cx="1042004"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矩形: 圆角 37">
            <a:extLst>
              <a:ext uri="{FF2B5EF4-FFF2-40B4-BE49-F238E27FC236}">
                <a16:creationId xmlns:a16="http://schemas.microsoft.com/office/drawing/2014/main" id="{6672EE54-AB5E-47D7-92D0-A01516C5E575}"/>
              </a:ext>
            </a:extLst>
          </p:cNvPr>
          <p:cNvSpPr/>
          <p:nvPr/>
        </p:nvSpPr>
        <p:spPr>
          <a:xfrm>
            <a:off x="2184021" y="5949202"/>
            <a:ext cx="1045780" cy="67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GPU</a:t>
            </a:r>
            <a:endParaRPr kumimoji="1" lang="ja-JP" altLang="en-US" dirty="0"/>
          </a:p>
        </p:txBody>
      </p:sp>
      <p:cxnSp>
        <p:nvCxnSpPr>
          <p:cNvPr id="42" name="直接箭头连接符 41">
            <a:extLst>
              <a:ext uri="{FF2B5EF4-FFF2-40B4-BE49-F238E27FC236}">
                <a16:creationId xmlns:a16="http://schemas.microsoft.com/office/drawing/2014/main" id="{67602AAC-42DD-403B-9250-5269D4E09042}"/>
              </a:ext>
            </a:extLst>
          </p:cNvPr>
          <p:cNvCxnSpPr>
            <a:cxnSpLocks/>
            <a:stCxn id="33" idx="2"/>
            <a:endCxn id="38" idx="0"/>
          </p:cNvCxnSpPr>
          <p:nvPr/>
        </p:nvCxnSpPr>
        <p:spPr>
          <a:xfrm>
            <a:off x="2706911" y="5590322"/>
            <a:ext cx="0" cy="35888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33">
            <a:extLst>
              <a:ext uri="{FF2B5EF4-FFF2-40B4-BE49-F238E27FC236}">
                <a16:creationId xmlns:a16="http://schemas.microsoft.com/office/drawing/2014/main" id="{A8F8B1B3-EACB-4B83-8D82-59F9F270FFD2}"/>
              </a:ext>
            </a:extLst>
          </p:cNvPr>
          <p:cNvCxnSpPr>
            <a:cxnSpLocks/>
            <a:stCxn id="26" idx="2"/>
            <a:endCxn id="33" idx="0"/>
          </p:cNvCxnSpPr>
          <p:nvPr/>
        </p:nvCxnSpPr>
        <p:spPr>
          <a:xfrm>
            <a:off x="1696504" y="3998539"/>
            <a:ext cx="1010407" cy="9191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336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20938B-505D-4200-B00E-E606001C4F05}"/>
              </a:ext>
            </a:extLst>
          </p:cNvPr>
          <p:cNvSpPr>
            <a:spLocks noGrp="1"/>
          </p:cNvSpPr>
          <p:nvPr>
            <p:ph type="title"/>
          </p:nvPr>
        </p:nvSpPr>
        <p:spPr/>
        <p:txBody>
          <a:bodyPr/>
          <a:lstStyle/>
          <a:p>
            <a:r>
              <a:rPr lang="en-US" altLang="ja-JP" dirty="0"/>
              <a:t>GPU</a:t>
            </a:r>
            <a:r>
              <a:rPr lang="ja-JP" altLang="en-US" dirty="0"/>
              <a:t>とは</a:t>
            </a:r>
          </a:p>
        </p:txBody>
      </p:sp>
      <p:sp>
        <p:nvSpPr>
          <p:cNvPr id="5" name="コンテンツ プレースホルダー 4">
            <a:extLst>
              <a:ext uri="{FF2B5EF4-FFF2-40B4-BE49-F238E27FC236}">
                <a16:creationId xmlns:a16="http://schemas.microsoft.com/office/drawing/2014/main" id="{89D3F8B6-BB25-42E2-8815-D1F97CD8884B}"/>
              </a:ext>
            </a:extLst>
          </p:cNvPr>
          <p:cNvSpPr>
            <a:spLocks noGrp="1"/>
          </p:cNvSpPr>
          <p:nvPr>
            <p:ph idx="1"/>
          </p:nvPr>
        </p:nvSpPr>
        <p:spPr/>
        <p:txBody>
          <a:bodyPr>
            <a:normAutofit lnSpcReduction="10000"/>
          </a:bodyPr>
          <a:lstStyle/>
          <a:p>
            <a:r>
              <a:rPr lang="en-US" altLang="ja-JP" b="0" i="0" dirty="0">
                <a:effectLst/>
                <a:latin typeface="arial" panose="020B0604020202020204" pitchFamily="34" charset="0"/>
              </a:rPr>
              <a:t>Graphics Processing Unit</a:t>
            </a:r>
            <a:r>
              <a:rPr lang="ja-JP" altLang="en-US" b="0" i="0" dirty="0">
                <a:effectLst/>
                <a:latin typeface="arial" panose="020B0604020202020204" pitchFamily="34" charset="0"/>
              </a:rPr>
              <a:t>（</a:t>
            </a:r>
            <a:r>
              <a:rPr lang="en-US" altLang="ja-JP" b="0" i="0" dirty="0">
                <a:effectLst/>
                <a:latin typeface="arial" panose="020B0604020202020204" pitchFamily="34" charset="0"/>
              </a:rPr>
              <a:t>Graphics Processing Unit</a:t>
            </a:r>
            <a:r>
              <a:rPr lang="ja-JP" altLang="en-US" b="0" i="0" dirty="0">
                <a:effectLst/>
                <a:latin typeface="arial" panose="020B0604020202020204" pitchFamily="34" charset="0"/>
              </a:rPr>
              <a:t>）は</a:t>
            </a:r>
            <a:r>
              <a:rPr lang="en-US" altLang="ja-JP" b="0" i="0" dirty="0">
                <a:effectLst/>
                <a:latin typeface="arial" panose="020B0604020202020204" pitchFamily="34" charset="0"/>
              </a:rPr>
              <a:t>3D</a:t>
            </a:r>
            <a:r>
              <a:rPr lang="ja-JP" altLang="en-US" b="0" i="0" dirty="0">
                <a:effectLst/>
                <a:latin typeface="arial" panose="020B0604020202020204" pitchFamily="34" charset="0"/>
              </a:rPr>
              <a:t>グラフィックスなど、画像計算のために特化されたハードウェア。</a:t>
            </a:r>
            <a:endParaRPr lang="en-US" altLang="ja-JP" b="0" i="0" dirty="0">
              <a:effectLst/>
              <a:latin typeface="arial" panose="020B0604020202020204" pitchFamily="34" charset="0"/>
            </a:endParaRPr>
          </a:p>
          <a:p>
            <a:endParaRPr lang="en-US" altLang="ja-JP" b="0" i="0" dirty="0">
              <a:effectLst/>
              <a:latin typeface="arial" panose="020B0604020202020204" pitchFamily="34" charset="0"/>
            </a:endParaRPr>
          </a:p>
          <a:p>
            <a:r>
              <a:rPr lang="ja-JP" altLang="en-US" dirty="0">
                <a:latin typeface="arial" panose="020B0604020202020204" pitchFamily="34" charset="0"/>
              </a:rPr>
              <a:t>そこで</a:t>
            </a:r>
            <a:r>
              <a:rPr lang="ja-JP" altLang="en-US" b="0" i="0" dirty="0">
                <a:effectLst/>
                <a:latin typeface="arial" panose="020B0604020202020204" pitchFamily="34" charset="0"/>
              </a:rPr>
              <a:t>画像計算が必要のは、高性能のテンソル（</a:t>
            </a:r>
            <a:r>
              <a:rPr lang="en-US" altLang="ja-JP" dirty="0"/>
              <a:t>tensor</a:t>
            </a:r>
            <a:r>
              <a:rPr lang="ja-JP" altLang="en-US" b="0" i="0" dirty="0">
                <a:effectLst/>
                <a:latin typeface="arial" panose="020B0604020202020204" pitchFamily="34" charset="0"/>
              </a:rPr>
              <a:t>）演算である。そこでちょっど</a:t>
            </a:r>
            <a:r>
              <a:rPr kumimoji="1" lang="ja-JP" altLang="en-US" sz="3600" dirty="0"/>
              <a:t>ディープラーニングが必要のも、高性能の</a:t>
            </a:r>
            <a:r>
              <a:rPr lang="ja-JP" altLang="en-US" b="0" i="0" dirty="0">
                <a:effectLst/>
                <a:latin typeface="arial" panose="020B0604020202020204" pitchFamily="34" charset="0"/>
              </a:rPr>
              <a:t>テンソルの演算であったので、今のところ、</a:t>
            </a:r>
            <a:r>
              <a:rPr kumimoji="1" lang="ja-JP" altLang="en-US" sz="3600" dirty="0"/>
              <a:t>ディープラーニングを行うには、ほぼ</a:t>
            </a:r>
            <a:r>
              <a:rPr kumimoji="1" lang="en-US" altLang="ja-JP" sz="3600" dirty="0"/>
              <a:t>GPU</a:t>
            </a:r>
            <a:r>
              <a:rPr kumimoji="1" lang="ja-JP" altLang="en-US" sz="3600" dirty="0"/>
              <a:t>が必須。</a:t>
            </a:r>
            <a:endParaRPr lang="ja-JP" altLang="en-US" dirty="0"/>
          </a:p>
        </p:txBody>
      </p:sp>
    </p:spTree>
    <p:extLst>
      <p:ext uri="{BB962C8B-B14F-4D97-AF65-F5344CB8AC3E}">
        <p14:creationId xmlns:p14="http://schemas.microsoft.com/office/powerpoint/2010/main" val="290199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5F0BE-EB97-4379-8A7D-C681A326C75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821C44E-C3EF-41F8-B87B-6C08B66EEAFD}"/>
              </a:ext>
            </a:extLst>
          </p:cNvPr>
          <p:cNvSpPr>
            <a:spLocks noGrp="1"/>
          </p:cNvSpPr>
          <p:nvPr>
            <p:ph idx="1"/>
          </p:nvPr>
        </p:nvSpPr>
        <p:spPr/>
        <p:txBody>
          <a:bodyPr/>
          <a:lstStyle/>
          <a:p>
            <a:r>
              <a:rPr lang="en-US" altLang="ja-JP" dirty="0"/>
              <a:t>Keras</a:t>
            </a:r>
            <a:r>
              <a:rPr lang="ja-JP" altLang="en-US" dirty="0"/>
              <a:t>、</a:t>
            </a:r>
            <a:r>
              <a:rPr lang="en-US" altLang="ja-JP" dirty="0"/>
              <a:t>Tensorflow</a:t>
            </a:r>
            <a:r>
              <a:rPr lang="ja-JP" altLang="en-US" dirty="0"/>
              <a:t>がすべての</a:t>
            </a:r>
            <a:r>
              <a:rPr lang="en-US" altLang="ja-JP" dirty="0"/>
              <a:t>GPU</a:t>
            </a:r>
            <a:r>
              <a:rPr lang="ja-JP" altLang="en-US" dirty="0"/>
              <a:t>をサポートされるではなく、現時点（</a:t>
            </a:r>
            <a:r>
              <a:rPr lang="en-US" altLang="ja-JP" dirty="0"/>
              <a:t>2020.08.13</a:t>
            </a:r>
            <a:r>
              <a:rPr lang="ja-JP" altLang="en-US" dirty="0"/>
              <a:t>）では、</a:t>
            </a:r>
            <a:r>
              <a:rPr lang="en-US" altLang="ja-JP" dirty="0">
                <a:solidFill>
                  <a:srgbClr val="FF0000"/>
                </a:solidFill>
              </a:rPr>
              <a:t>NVIDIA</a:t>
            </a:r>
            <a:r>
              <a:rPr lang="ja-JP" altLang="en-US" dirty="0">
                <a:solidFill>
                  <a:srgbClr val="FF0000"/>
                </a:solidFill>
              </a:rPr>
              <a:t>社</a:t>
            </a:r>
            <a:r>
              <a:rPr lang="ja-JP" altLang="en-US" dirty="0"/>
              <a:t>製の</a:t>
            </a:r>
            <a:r>
              <a:rPr lang="ja-JP" altLang="en-US" dirty="0">
                <a:solidFill>
                  <a:srgbClr val="FF0000"/>
                </a:solidFill>
              </a:rPr>
              <a:t>一部</a:t>
            </a:r>
            <a:r>
              <a:rPr lang="ja-JP" altLang="en-US" dirty="0"/>
              <a:t>の</a:t>
            </a:r>
            <a:r>
              <a:rPr lang="en-US" altLang="ja-JP" dirty="0"/>
              <a:t>GPU</a:t>
            </a:r>
            <a:r>
              <a:rPr lang="ja-JP" altLang="en-US" dirty="0"/>
              <a:t>しかサポートされない。</a:t>
            </a:r>
            <a:endParaRPr lang="en-US" altLang="ja-JP" dirty="0"/>
          </a:p>
          <a:p>
            <a:endParaRPr kumimoji="1" lang="en-US" altLang="ja-JP" dirty="0"/>
          </a:p>
          <a:p>
            <a:r>
              <a:rPr kumimoji="1" lang="ja-JP" altLang="en-US" dirty="0"/>
              <a:t>使える</a:t>
            </a:r>
            <a:r>
              <a:rPr kumimoji="1" lang="en-US" altLang="ja-JP" dirty="0"/>
              <a:t>GPU</a:t>
            </a:r>
            <a:r>
              <a:rPr kumimoji="1" lang="ja-JP" altLang="en-US" dirty="0"/>
              <a:t>はこの</a:t>
            </a:r>
            <a:r>
              <a:rPr kumimoji="1" lang="en-US" altLang="ja-JP" dirty="0"/>
              <a:t>URL</a:t>
            </a:r>
            <a:r>
              <a:rPr kumimoji="1" lang="ja-JP" altLang="en-US" dirty="0"/>
              <a:t>に参照できる。</a:t>
            </a:r>
            <a:endParaRPr kumimoji="1" lang="en-US" altLang="ja-JP" dirty="0"/>
          </a:p>
          <a:p>
            <a:r>
              <a:rPr lang="en-US" altLang="ja-JP" dirty="0">
                <a:hlinkClick r:id="rId2"/>
              </a:rPr>
              <a:t>https://developer.nvidia.com/cuda-gpus</a:t>
            </a:r>
            <a:endParaRPr kumimoji="1" lang="ja-JP" altLang="en-US" dirty="0"/>
          </a:p>
        </p:txBody>
      </p:sp>
    </p:spTree>
    <p:extLst>
      <p:ext uri="{BB962C8B-B14F-4D97-AF65-F5344CB8AC3E}">
        <p14:creationId xmlns:p14="http://schemas.microsoft.com/office/powerpoint/2010/main" val="373601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B3B6BD-A6B0-48C0-BEE0-F1E025010B8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E5EB3E6-9268-4D14-A611-20C89466A927}"/>
              </a:ext>
            </a:extLst>
          </p:cNvPr>
          <p:cNvSpPr>
            <a:spLocks noGrp="1"/>
          </p:cNvSpPr>
          <p:nvPr>
            <p:ph idx="1"/>
          </p:nvPr>
        </p:nvSpPr>
        <p:spPr/>
        <p:txBody>
          <a:bodyPr/>
          <a:lstStyle/>
          <a:p>
            <a:r>
              <a:rPr lang="en-US" altLang="ja-JP" dirty="0"/>
              <a:t>Tensorflow</a:t>
            </a:r>
            <a:r>
              <a:rPr lang="ja-JP" altLang="en-US" dirty="0"/>
              <a:t>は自動的に</a:t>
            </a:r>
            <a:r>
              <a:rPr lang="en-US" altLang="ja-JP" dirty="0"/>
              <a:t>GPU</a:t>
            </a:r>
            <a:r>
              <a:rPr lang="ja-JP" altLang="en-US" dirty="0"/>
              <a:t>を利用できるので、</a:t>
            </a:r>
            <a:r>
              <a:rPr lang="en-US" altLang="ja-JP" dirty="0"/>
              <a:t>R</a:t>
            </a:r>
            <a:r>
              <a:rPr lang="ja-JP" altLang="en-US" dirty="0"/>
              <a:t>のコードに関して</a:t>
            </a:r>
            <a:r>
              <a:rPr lang="en-US" altLang="ja-JP" dirty="0"/>
              <a:t>CPU</a:t>
            </a:r>
            <a:r>
              <a:rPr lang="ja-JP" altLang="en-US" dirty="0"/>
              <a:t>バージョンも</a:t>
            </a:r>
            <a:r>
              <a:rPr lang="en-US" altLang="ja-JP" dirty="0"/>
              <a:t>GPU</a:t>
            </a:r>
            <a:r>
              <a:rPr lang="ja-JP" altLang="en-US" dirty="0"/>
              <a:t>バージョンも違いがない。</a:t>
            </a:r>
            <a:endParaRPr lang="en-US" altLang="ja-JP" dirty="0"/>
          </a:p>
          <a:p>
            <a:endParaRPr kumimoji="1" lang="en-US" altLang="ja-JP" dirty="0"/>
          </a:p>
          <a:p>
            <a:r>
              <a:rPr lang="ja-JP" altLang="en-US" dirty="0"/>
              <a:t>ただし、</a:t>
            </a:r>
            <a:r>
              <a:rPr lang="en-US" altLang="ja-JP" dirty="0"/>
              <a:t>GPU</a:t>
            </a:r>
            <a:r>
              <a:rPr lang="ja-JP" altLang="en-US" dirty="0"/>
              <a:t>を使うには、</a:t>
            </a:r>
            <a:r>
              <a:rPr lang="en-US" altLang="ja-JP" dirty="0"/>
              <a:t>NVIDIA</a:t>
            </a:r>
            <a:r>
              <a:rPr lang="ja-JP" altLang="en-US" dirty="0"/>
              <a:t>社が</a:t>
            </a:r>
            <a:r>
              <a:rPr lang="en-US" altLang="ja-JP" dirty="0"/>
              <a:t>GPU</a:t>
            </a:r>
            <a:r>
              <a:rPr lang="ja-JP" altLang="en-US" dirty="0"/>
              <a:t>プログラミングのためのツール</a:t>
            </a:r>
            <a:r>
              <a:rPr lang="en-US" altLang="ja-JP" dirty="0"/>
              <a:t>CUDA</a:t>
            </a:r>
            <a:r>
              <a:rPr lang="ja-JP" altLang="en-US" dirty="0"/>
              <a:t>と、そのライブラリの</a:t>
            </a:r>
            <a:r>
              <a:rPr lang="en-US" altLang="ja-JP" dirty="0"/>
              <a:t>cuDNN</a:t>
            </a:r>
            <a:r>
              <a:rPr lang="ja-JP" altLang="en-US" dirty="0"/>
              <a:t>が必要。</a:t>
            </a:r>
            <a:endParaRPr lang="en-US" altLang="ja-JP" dirty="0"/>
          </a:p>
          <a:p>
            <a:endParaRPr lang="ja-JP" altLang="en-US" dirty="0"/>
          </a:p>
          <a:p>
            <a:endParaRPr kumimoji="1" lang="ja-JP" altLang="en-US" dirty="0"/>
          </a:p>
        </p:txBody>
      </p:sp>
    </p:spTree>
    <p:extLst>
      <p:ext uri="{BB962C8B-B14F-4D97-AF65-F5344CB8AC3E}">
        <p14:creationId xmlns:p14="http://schemas.microsoft.com/office/powerpoint/2010/main" val="398438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898619-3EA6-46F2-A552-7745DAC1A5AB}"/>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F669F58-AE61-42C9-981B-F557F176B768}"/>
              </a:ext>
            </a:extLst>
          </p:cNvPr>
          <p:cNvSpPr>
            <a:spLocks noGrp="1"/>
          </p:cNvSpPr>
          <p:nvPr>
            <p:ph idx="1"/>
          </p:nvPr>
        </p:nvSpPr>
        <p:spPr/>
        <p:txBody>
          <a:bodyPr>
            <a:normAutofit lnSpcReduction="10000"/>
          </a:bodyPr>
          <a:lstStyle/>
          <a:p>
            <a:r>
              <a:rPr lang="en-US" altLang="ja-JP" dirty="0"/>
              <a:t>Tensorflow</a:t>
            </a:r>
            <a:r>
              <a:rPr lang="ja-JP" altLang="en-US" dirty="0"/>
              <a:t>が必要な</a:t>
            </a:r>
            <a:r>
              <a:rPr lang="en-US" altLang="ja-JP" dirty="0"/>
              <a:t>CUDA</a:t>
            </a:r>
            <a:r>
              <a:rPr lang="ja-JP" altLang="en-US" dirty="0"/>
              <a:t>と</a:t>
            </a:r>
            <a:r>
              <a:rPr lang="en-US" altLang="ja-JP" dirty="0"/>
              <a:t>cuDNN</a:t>
            </a:r>
            <a:r>
              <a:rPr lang="ja-JP" altLang="en-US" dirty="0"/>
              <a:t>のバージョンが厳密に対応する必要がある。</a:t>
            </a:r>
            <a:endParaRPr lang="en-US" altLang="ja-JP" dirty="0"/>
          </a:p>
          <a:p>
            <a:r>
              <a:rPr lang="ja-JP" altLang="en-US" dirty="0"/>
              <a:t>対応バージョンの確認は</a:t>
            </a:r>
            <a:r>
              <a:rPr lang="en-US" altLang="ja-JP" dirty="0"/>
              <a:t>Tensorflow</a:t>
            </a:r>
            <a:r>
              <a:rPr lang="ja-JP" altLang="en-US" dirty="0"/>
              <a:t>の公式ページで確認できる。（日本語ページの更新が遅いため、英語ページで確認するのがおすすめ）</a:t>
            </a:r>
            <a:endParaRPr lang="en-US" altLang="ja-JP" dirty="0"/>
          </a:p>
          <a:p>
            <a:endParaRPr lang="en-US" altLang="ja-JP" dirty="0"/>
          </a:p>
          <a:p>
            <a:r>
              <a:rPr lang="en-US" altLang="ja-JP" dirty="0">
                <a:hlinkClick r:id="rId2"/>
              </a:rPr>
              <a:t>https://www.tensorflow.org/install/source_windows</a:t>
            </a:r>
            <a:endParaRPr lang="ja-JP" altLang="en-US" dirty="0"/>
          </a:p>
        </p:txBody>
      </p:sp>
    </p:spTree>
    <p:extLst>
      <p:ext uri="{BB962C8B-B14F-4D97-AF65-F5344CB8AC3E}">
        <p14:creationId xmlns:p14="http://schemas.microsoft.com/office/powerpoint/2010/main" val="330197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EE441-819A-4868-855B-6D34BF0AAB7C}"/>
              </a:ext>
            </a:extLst>
          </p:cNvPr>
          <p:cNvSpPr>
            <a:spLocks noGrp="1"/>
          </p:cNvSpPr>
          <p:nvPr>
            <p:ph type="title"/>
          </p:nvPr>
        </p:nvSpPr>
        <p:spPr/>
        <p:txBody>
          <a:bodyPr/>
          <a:lstStyle/>
          <a:p>
            <a:r>
              <a:rPr kumimoji="1" lang="ja-JP" altLang="en-US" dirty="0"/>
              <a:t>本日の構成</a:t>
            </a:r>
          </a:p>
        </p:txBody>
      </p:sp>
      <p:sp>
        <p:nvSpPr>
          <p:cNvPr id="3" name="コンテンツ プレースホルダー 2">
            <a:extLst>
              <a:ext uri="{FF2B5EF4-FFF2-40B4-BE49-F238E27FC236}">
                <a16:creationId xmlns:a16="http://schemas.microsoft.com/office/drawing/2014/main" id="{EB662272-63D8-4037-8B2B-082D719BA992}"/>
              </a:ext>
            </a:extLst>
          </p:cNvPr>
          <p:cNvSpPr>
            <a:spLocks noGrp="1"/>
          </p:cNvSpPr>
          <p:nvPr>
            <p:ph idx="1"/>
          </p:nvPr>
        </p:nvSpPr>
        <p:spPr/>
        <p:txBody>
          <a:bodyPr/>
          <a:lstStyle/>
          <a:p>
            <a:pPr marL="742950" indent="-742950">
              <a:buFont typeface="+mj-lt"/>
              <a:buAutoNum type="arabicPeriod"/>
            </a:pPr>
            <a:r>
              <a:rPr kumimoji="1" lang="ja-JP" altLang="en-US" dirty="0"/>
              <a:t>環境構築</a:t>
            </a:r>
            <a:endParaRPr kumimoji="1" lang="en-US" altLang="ja-JP" dirty="0"/>
          </a:p>
          <a:p>
            <a:pPr marL="742950" indent="-742950">
              <a:buFont typeface="+mj-lt"/>
              <a:buAutoNum type="arabicPeriod"/>
            </a:pPr>
            <a:r>
              <a:rPr kumimoji="1" lang="en-US" altLang="ja-JP" dirty="0"/>
              <a:t>R keras</a:t>
            </a:r>
            <a:r>
              <a:rPr kumimoji="1" lang="ja-JP" altLang="en-US" dirty="0"/>
              <a:t>によるニューラルネットワーク</a:t>
            </a:r>
            <a:endParaRPr kumimoji="1" lang="en-US" altLang="ja-JP" dirty="0"/>
          </a:p>
          <a:p>
            <a:pPr marL="742950" indent="-742950">
              <a:buFont typeface="+mj-lt"/>
              <a:buAutoNum type="arabicPeriod"/>
            </a:pPr>
            <a:r>
              <a:rPr kumimoji="1" lang="ja-JP" altLang="en-US" dirty="0"/>
              <a:t>画像処理のための畳み込むニューラルネット（</a:t>
            </a:r>
            <a:r>
              <a:rPr lang="en-US" altLang="ja-JP" dirty="0"/>
              <a:t>CNN</a:t>
            </a:r>
            <a:r>
              <a:rPr kumimoji="1" lang="ja-JP" altLang="en-US" dirty="0"/>
              <a:t>）</a:t>
            </a:r>
            <a:endParaRPr lang="en-US" altLang="ja-JP" dirty="0"/>
          </a:p>
          <a:p>
            <a:pPr marL="742950" indent="-742950">
              <a:buFont typeface="+mj-lt"/>
              <a:buAutoNum type="arabicPeriod"/>
            </a:pPr>
            <a:r>
              <a:rPr kumimoji="1" lang="ja-JP" altLang="en-US" dirty="0"/>
              <a:t>自然言語処理のためのリカレントニューラルネットワーク</a:t>
            </a:r>
            <a:r>
              <a:rPr kumimoji="1" lang="en-US" altLang="ja-JP" dirty="0"/>
              <a:t>(RNN)</a:t>
            </a:r>
            <a:r>
              <a:rPr kumimoji="1" lang="ja-JP" altLang="en-US" dirty="0"/>
              <a:t>と</a:t>
            </a:r>
            <a:r>
              <a:rPr kumimoji="1" lang="en-US" altLang="ja-JP" dirty="0"/>
              <a:t>LSTM</a:t>
            </a:r>
            <a:r>
              <a:rPr kumimoji="1" lang="ja-JP" altLang="en-US" dirty="0"/>
              <a:t>（</a:t>
            </a:r>
            <a:r>
              <a:rPr kumimoji="1" lang="en-US" altLang="ja-JP" dirty="0"/>
              <a:t>Long short-term memory</a:t>
            </a:r>
            <a:r>
              <a:rPr kumimoji="1" lang="ja-JP" altLang="en-US" dirty="0"/>
              <a:t>）</a:t>
            </a:r>
          </a:p>
        </p:txBody>
      </p:sp>
    </p:spTree>
    <p:extLst>
      <p:ext uri="{BB962C8B-B14F-4D97-AF65-F5344CB8AC3E}">
        <p14:creationId xmlns:p14="http://schemas.microsoft.com/office/powerpoint/2010/main" val="387938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973C8CB-E0D3-46C5-8FBF-4552C11884AE}"/>
              </a:ext>
            </a:extLst>
          </p:cNvPr>
          <p:cNvSpPr>
            <a:spLocks noGrp="1"/>
          </p:cNvSpPr>
          <p:nvPr>
            <p:ph type="title"/>
          </p:nvPr>
        </p:nvSpPr>
        <p:spPr/>
        <p:txBody>
          <a:bodyPr/>
          <a:lstStyle/>
          <a:p>
            <a:endParaRPr lang="ja-JP" altLang="en-US"/>
          </a:p>
        </p:txBody>
      </p:sp>
      <p:sp>
        <p:nvSpPr>
          <p:cNvPr id="7" name="コンテンツ プレースホルダー 6">
            <a:extLst>
              <a:ext uri="{FF2B5EF4-FFF2-40B4-BE49-F238E27FC236}">
                <a16:creationId xmlns:a16="http://schemas.microsoft.com/office/drawing/2014/main" id="{EA22AF6F-8A9A-4675-A324-C268CE94AD4D}"/>
              </a:ext>
            </a:extLst>
          </p:cNvPr>
          <p:cNvSpPr>
            <a:spLocks noGrp="1"/>
          </p:cNvSpPr>
          <p:nvPr>
            <p:ph sz="half" idx="1"/>
          </p:nvPr>
        </p:nvSpPr>
        <p:spPr>
          <a:xfrm>
            <a:off x="838199" y="5298459"/>
            <a:ext cx="10937033" cy="1194416"/>
          </a:xfrm>
        </p:spPr>
        <p:txBody>
          <a:bodyPr>
            <a:normAutofit/>
          </a:bodyPr>
          <a:lstStyle/>
          <a:p>
            <a:r>
              <a:rPr lang="en-US" altLang="ja-JP" sz="3200" dirty="0"/>
              <a:t>CUDA</a:t>
            </a:r>
            <a:r>
              <a:rPr lang="ja-JP" altLang="en-US" sz="3200" dirty="0"/>
              <a:t>が</a:t>
            </a:r>
            <a:r>
              <a:rPr lang="en-US" altLang="ja-JP" sz="3200" dirty="0"/>
              <a:t>10.1</a:t>
            </a:r>
          </a:p>
          <a:p>
            <a:r>
              <a:rPr lang="en-US" altLang="ja-JP" sz="3200" dirty="0"/>
              <a:t>cuDNN</a:t>
            </a:r>
            <a:r>
              <a:rPr lang="ja-JP" altLang="en-US" sz="3200" dirty="0"/>
              <a:t>が</a:t>
            </a:r>
            <a:r>
              <a:rPr lang="en-US" altLang="ja-JP" sz="3200" dirty="0"/>
              <a:t>7.4</a:t>
            </a:r>
            <a:endParaRPr lang="ja-JP" altLang="en-US" sz="3200" dirty="0"/>
          </a:p>
        </p:txBody>
      </p:sp>
      <p:pic>
        <p:nvPicPr>
          <p:cNvPr id="10" name="コンテンツ プレースホルダー 9">
            <a:extLst>
              <a:ext uri="{FF2B5EF4-FFF2-40B4-BE49-F238E27FC236}">
                <a16:creationId xmlns:a16="http://schemas.microsoft.com/office/drawing/2014/main" id="{5F5A4D91-412F-45DE-A2C9-18F2901D64A3}"/>
              </a:ext>
            </a:extLst>
          </p:cNvPr>
          <p:cNvPicPr>
            <a:picLocks noGrp="1" noChangeAspect="1"/>
          </p:cNvPicPr>
          <p:nvPr>
            <p:ph sz="half" idx="2"/>
          </p:nvPr>
        </p:nvPicPr>
        <p:blipFill>
          <a:blip r:embed="rId2"/>
          <a:stretch>
            <a:fillRect/>
          </a:stretch>
        </p:blipFill>
        <p:spPr>
          <a:xfrm>
            <a:off x="629075" y="365125"/>
            <a:ext cx="10933850" cy="4710728"/>
          </a:xfrm>
        </p:spPr>
      </p:pic>
      <p:sp>
        <p:nvSpPr>
          <p:cNvPr id="11" name="四角形: 角を丸くする 10">
            <a:extLst>
              <a:ext uri="{FF2B5EF4-FFF2-40B4-BE49-F238E27FC236}">
                <a16:creationId xmlns:a16="http://schemas.microsoft.com/office/drawing/2014/main" id="{4B1166F2-B25E-4787-AEF6-43815AECB51B}"/>
              </a:ext>
            </a:extLst>
          </p:cNvPr>
          <p:cNvSpPr/>
          <p:nvPr/>
        </p:nvSpPr>
        <p:spPr>
          <a:xfrm>
            <a:off x="868119" y="1558443"/>
            <a:ext cx="10590244" cy="475862"/>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772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623354A-C28C-4AED-A7DC-A72F98A8BE55}"/>
              </a:ext>
            </a:extLst>
          </p:cNvPr>
          <p:cNvSpPr>
            <a:spLocks noGrp="1"/>
          </p:cNvSpPr>
          <p:nvPr>
            <p:ph type="title"/>
          </p:nvPr>
        </p:nvSpPr>
        <p:spPr/>
        <p:txBody>
          <a:bodyPr/>
          <a:lstStyle/>
          <a:p>
            <a:r>
              <a:rPr lang="en-US" altLang="ja-JP" sz="4400" dirty="0"/>
              <a:t>CUDA  10.1</a:t>
            </a:r>
            <a:endParaRPr lang="ja-JP" altLang="en-US" dirty="0"/>
          </a:p>
        </p:txBody>
      </p:sp>
      <p:pic>
        <p:nvPicPr>
          <p:cNvPr id="10" name="コンテンツ プレースホルダー 9">
            <a:extLst>
              <a:ext uri="{FF2B5EF4-FFF2-40B4-BE49-F238E27FC236}">
                <a16:creationId xmlns:a16="http://schemas.microsoft.com/office/drawing/2014/main" id="{0147BCC1-8393-423C-80C1-B890F5F55782}"/>
              </a:ext>
            </a:extLst>
          </p:cNvPr>
          <p:cNvPicPr>
            <a:picLocks noGrp="1" noChangeAspect="1"/>
          </p:cNvPicPr>
          <p:nvPr>
            <p:ph idx="1"/>
          </p:nvPr>
        </p:nvPicPr>
        <p:blipFill>
          <a:blip r:embed="rId2"/>
          <a:stretch>
            <a:fillRect/>
          </a:stretch>
        </p:blipFill>
        <p:spPr>
          <a:xfrm>
            <a:off x="1298534" y="1260411"/>
            <a:ext cx="9887330" cy="5440335"/>
          </a:xfrm>
        </p:spPr>
      </p:pic>
    </p:spTree>
    <p:extLst>
      <p:ext uri="{BB962C8B-B14F-4D97-AF65-F5344CB8AC3E}">
        <p14:creationId xmlns:p14="http://schemas.microsoft.com/office/powerpoint/2010/main" val="51644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9BA33-DD63-4A2B-882C-7BA96B2F671E}"/>
              </a:ext>
            </a:extLst>
          </p:cNvPr>
          <p:cNvSpPr>
            <a:spLocks noGrp="1"/>
          </p:cNvSpPr>
          <p:nvPr>
            <p:ph type="title"/>
          </p:nvPr>
        </p:nvSpPr>
        <p:spPr/>
        <p:txBody>
          <a:bodyPr/>
          <a:lstStyle/>
          <a:p>
            <a:r>
              <a:rPr lang="en-US" altLang="ja-JP" sz="4400" dirty="0"/>
              <a:t>cuDNN</a:t>
            </a:r>
            <a:r>
              <a:rPr lang="ja-JP" altLang="en-US" sz="4400" dirty="0"/>
              <a:t>  </a:t>
            </a:r>
            <a:r>
              <a:rPr lang="en-US" altLang="ja-JP" sz="4400" dirty="0"/>
              <a:t>7.4</a:t>
            </a:r>
            <a:endParaRPr kumimoji="1" lang="ja-JP" altLang="en-US" dirty="0"/>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21B4EAC0-1ED8-4097-9527-9A26EBC02F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82" y="1320865"/>
            <a:ext cx="7721006" cy="4920137"/>
          </a:xfrm>
        </p:spPr>
      </p:pic>
      <p:sp>
        <p:nvSpPr>
          <p:cNvPr id="6" name="テキスト ボックス 5">
            <a:extLst>
              <a:ext uri="{FF2B5EF4-FFF2-40B4-BE49-F238E27FC236}">
                <a16:creationId xmlns:a16="http://schemas.microsoft.com/office/drawing/2014/main" id="{E031D27C-BC6C-4145-898E-D751E7F62A2C}"/>
              </a:ext>
            </a:extLst>
          </p:cNvPr>
          <p:cNvSpPr txBox="1"/>
          <p:nvPr/>
        </p:nvSpPr>
        <p:spPr>
          <a:xfrm>
            <a:off x="464599" y="6241002"/>
            <a:ext cx="11727401" cy="461665"/>
          </a:xfrm>
          <a:prstGeom prst="rect">
            <a:avLst/>
          </a:prstGeom>
          <a:noFill/>
        </p:spPr>
        <p:txBody>
          <a:bodyPr wrap="square" rtlCol="0">
            <a:spAutoFit/>
          </a:bodyPr>
          <a:lstStyle/>
          <a:p>
            <a:r>
              <a:rPr lang="en-US" altLang="ja-JP" sz="2400" dirty="0"/>
              <a:t>cuDNN</a:t>
            </a:r>
            <a:r>
              <a:rPr lang="ja-JP" altLang="en-US" sz="2400" dirty="0"/>
              <a:t>のダウンロードには</a:t>
            </a:r>
            <a:r>
              <a:rPr lang="en-US" altLang="ja-JP" sz="2400" dirty="0"/>
              <a:t>NVIDIA</a:t>
            </a:r>
            <a:r>
              <a:rPr lang="ja-JP" altLang="en-US" sz="2400" dirty="0"/>
              <a:t>の開発者アカウントを作成する必要がある。</a:t>
            </a:r>
            <a:endParaRPr kumimoji="1" lang="ja-JP" altLang="en-US" sz="2400" dirty="0"/>
          </a:p>
        </p:txBody>
      </p:sp>
    </p:spTree>
    <p:extLst>
      <p:ext uri="{BB962C8B-B14F-4D97-AF65-F5344CB8AC3E}">
        <p14:creationId xmlns:p14="http://schemas.microsoft.com/office/powerpoint/2010/main" val="60970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822514-9615-4A3D-804B-F41E539E1E0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F588407-0761-472C-92A8-C1A26AAF46C9}"/>
              </a:ext>
            </a:extLst>
          </p:cNvPr>
          <p:cNvSpPr>
            <a:spLocks noGrp="1"/>
          </p:cNvSpPr>
          <p:nvPr>
            <p:ph idx="1"/>
          </p:nvPr>
        </p:nvSpPr>
        <p:spPr/>
        <p:txBody>
          <a:bodyPr>
            <a:normAutofit/>
          </a:bodyPr>
          <a:lstStyle/>
          <a:p>
            <a:r>
              <a:rPr lang="en-US" altLang="ja-JP" sz="3600" dirty="0"/>
              <a:t>CUDA</a:t>
            </a:r>
            <a:r>
              <a:rPr lang="ja-JP" altLang="en-US" sz="3600" dirty="0"/>
              <a:t>普通にインストールすればよいが、そこでインストール先のパスが後で使うので、覚えてください</a:t>
            </a:r>
            <a:endParaRPr lang="en-US" altLang="ja-JP" sz="3600" dirty="0"/>
          </a:p>
          <a:p>
            <a:endParaRPr lang="en-US" altLang="ja-JP" sz="3600" dirty="0"/>
          </a:p>
        </p:txBody>
      </p:sp>
    </p:spTree>
    <p:extLst>
      <p:ext uri="{BB962C8B-B14F-4D97-AF65-F5344CB8AC3E}">
        <p14:creationId xmlns:p14="http://schemas.microsoft.com/office/powerpoint/2010/main" val="336212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C7A5D-4D3C-4D7F-B110-4C80010444E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1024324-03DE-4A18-AD08-11B389EAFCB9}"/>
              </a:ext>
            </a:extLst>
          </p:cNvPr>
          <p:cNvSpPr>
            <a:spLocks noGrp="1"/>
          </p:cNvSpPr>
          <p:nvPr>
            <p:ph idx="1"/>
          </p:nvPr>
        </p:nvSpPr>
        <p:spPr/>
        <p:txBody>
          <a:bodyPr>
            <a:normAutofit fontScale="92500" lnSpcReduction="10000"/>
          </a:bodyPr>
          <a:lstStyle/>
          <a:p>
            <a:r>
              <a:rPr lang="ja-JP" altLang="en-US" sz="3600" dirty="0"/>
              <a:t>ダウンロードした</a:t>
            </a:r>
            <a:r>
              <a:rPr lang="en-US" altLang="ja-JP" sz="3600" dirty="0"/>
              <a:t>cuDNN</a:t>
            </a:r>
            <a:r>
              <a:rPr lang="ja-JP" altLang="en-US" sz="3600" dirty="0"/>
              <a:t>の</a:t>
            </a:r>
            <a:r>
              <a:rPr lang="en-US" altLang="ja-JP" sz="3600" dirty="0"/>
              <a:t>zip</a:t>
            </a:r>
            <a:r>
              <a:rPr lang="ja-JP" altLang="en-US" sz="3600" dirty="0"/>
              <a:t>ファイルを解凍したら、「</a:t>
            </a:r>
            <a:r>
              <a:rPr lang="en-US" altLang="ja-JP" sz="3600" dirty="0"/>
              <a:t>CUDA</a:t>
            </a:r>
            <a:r>
              <a:rPr lang="ja-JP" altLang="en-US" sz="3600" dirty="0"/>
              <a:t>」というフィルターがある、その下に「</a:t>
            </a:r>
            <a:r>
              <a:rPr lang="en-US" altLang="ja-JP" sz="3600" dirty="0"/>
              <a:t>bin</a:t>
            </a:r>
            <a:r>
              <a:rPr lang="ja-JP" altLang="en-US" sz="3600" dirty="0"/>
              <a:t>」「</a:t>
            </a:r>
            <a:r>
              <a:rPr lang="en-US" altLang="ja-JP" sz="3600" dirty="0"/>
              <a:t> include </a:t>
            </a:r>
            <a:r>
              <a:rPr lang="ja-JP" altLang="en-US" sz="3600" dirty="0"/>
              <a:t>」「</a:t>
            </a:r>
            <a:r>
              <a:rPr lang="en-US" altLang="ja-JP" sz="3600" dirty="0"/>
              <a:t> lib </a:t>
            </a:r>
            <a:r>
              <a:rPr lang="ja-JP" altLang="en-US" sz="3600" dirty="0"/>
              <a:t>」三つのフィルターがあるはず</a:t>
            </a:r>
            <a:endParaRPr lang="en-US" altLang="ja-JP" sz="3600" dirty="0"/>
          </a:p>
          <a:p>
            <a:r>
              <a:rPr lang="ja-JP" altLang="en-US" dirty="0"/>
              <a:t>この三つ</a:t>
            </a:r>
            <a:r>
              <a:rPr lang="ja-JP" altLang="en-US" sz="3600" dirty="0"/>
              <a:t>のフィルターを先インストールした</a:t>
            </a:r>
            <a:r>
              <a:rPr lang="en-US" altLang="ja-JP" sz="3600" dirty="0"/>
              <a:t>CUDA</a:t>
            </a:r>
            <a:r>
              <a:rPr lang="ja-JP" altLang="en-US" sz="3600" dirty="0"/>
              <a:t>のパスにコピーする。</a:t>
            </a:r>
            <a:r>
              <a:rPr lang="ja-JP" altLang="en-US" dirty="0"/>
              <a:t>同じ名前のファイルが存在するという提示に対して、上書きで結構</a:t>
            </a:r>
            <a:endParaRPr lang="en-US" altLang="ja-JP" sz="3600" dirty="0"/>
          </a:p>
          <a:p>
            <a:r>
              <a:rPr lang="ja-JP" altLang="en-US" sz="3600" dirty="0"/>
              <a:t>ちなみに、私のが「</a:t>
            </a:r>
            <a:r>
              <a:rPr lang="en-US" altLang="ja-JP" sz="3600" dirty="0"/>
              <a:t>C:\Program Files\NVIDIA GPU Computing Toolkit\CUDA\v10.1</a:t>
            </a:r>
            <a:r>
              <a:rPr lang="ja-JP" altLang="en-US" sz="3600" dirty="0"/>
              <a:t>」にある</a:t>
            </a:r>
            <a:endParaRPr lang="en-US" altLang="ja-JP" sz="3600" dirty="0"/>
          </a:p>
          <a:p>
            <a:endParaRPr kumimoji="1" lang="ja-JP" altLang="en-US" dirty="0"/>
          </a:p>
        </p:txBody>
      </p:sp>
    </p:spTree>
    <p:extLst>
      <p:ext uri="{BB962C8B-B14F-4D97-AF65-F5344CB8AC3E}">
        <p14:creationId xmlns:p14="http://schemas.microsoft.com/office/powerpoint/2010/main" val="291374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C5261-56DF-4B29-BEE6-6A770854A8E8}"/>
              </a:ext>
            </a:extLst>
          </p:cNvPr>
          <p:cNvSpPr>
            <a:spLocks noGrp="1"/>
          </p:cNvSpPr>
          <p:nvPr>
            <p:ph type="title"/>
          </p:nvPr>
        </p:nvSpPr>
        <p:spPr/>
        <p:txBody>
          <a:bodyPr/>
          <a:lstStyle/>
          <a:p>
            <a:r>
              <a:rPr lang="en-US" altLang="ja-JP" dirty="0"/>
              <a:t>cuDNN</a:t>
            </a:r>
            <a:r>
              <a:rPr lang="ja-JP" altLang="en-US" dirty="0"/>
              <a:t>を環境変数に追加（</a:t>
            </a:r>
            <a:r>
              <a:rPr lang="ja-JP" altLang="en-US" dirty="0">
                <a:solidFill>
                  <a:srgbClr val="FF0000"/>
                </a:solidFill>
              </a:rPr>
              <a:t>大事！</a:t>
            </a:r>
            <a:r>
              <a:rPr lang="ja-JP" altLang="en-US" dirty="0"/>
              <a:t>）</a:t>
            </a:r>
            <a:endParaRPr kumimoji="1" lang="ja-JP" altLang="en-US" dirty="0"/>
          </a:p>
        </p:txBody>
      </p:sp>
      <p:pic>
        <p:nvPicPr>
          <p:cNvPr id="5" name="コンテンツ プレースホルダー 4" descr="コンピューターのスクリーンショット&#10;&#10;自動的に生成された説明">
            <a:extLst>
              <a:ext uri="{FF2B5EF4-FFF2-40B4-BE49-F238E27FC236}">
                <a16:creationId xmlns:a16="http://schemas.microsoft.com/office/drawing/2014/main" id="{7E34B1A4-6332-41B6-A2A4-5FA2621250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392845" cy="4351338"/>
          </a:xfrm>
        </p:spPr>
      </p:pic>
    </p:spTree>
    <p:extLst>
      <p:ext uri="{BB962C8B-B14F-4D97-AF65-F5344CB8AC3E}">
        <p14:creationId xmlns:p14="http://schemas.microsoft.com/office/powerpoint/2010/main" val="145847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スクリーンショットの画面&#10;&#10;自動的に生成された説明">
            <a:extLst>
              <a:ext uri="{FF2B5EF4-FFF2-40B4-BE49-F238E27FC236}">
                <a16:creationId xmlns:a16="http://schemas.microsoft.com/office/drawing/2014/main" id="{2B17AB99-031F-4962-BDDC-4AFFDED73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57" y="284959"/>
            <a:ext cx="11514286" cy="6438095"/>
          </a:xfrm>
          <a:prstGeom prst="rect">
            <a:avLst/>
          </a:prstGeom>
        </p:spPr>
      </p:pic>
    </p:spTree>
    <p:extLst>
      <p:ext uri="{BB962C8B-B14F-4D97-AF65-F5344CB8AC3E}">
        <p14:creationId xmlns:p14="http://schemas.microsoft.com/office/powerpoint/2010/main" val="309891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パソコンの画面&#10;&#10;自動的に生成された説明">
            <a:extLst>
              <a:ext uri="{FF2B5EF4-FFF2-40B4-BE49-F238E27FC236}">
                <a16:creationId xmlns:a16="http://schemas.microsoft.com/office/drawing/2014/main" id="{BE5586FA-136F-4D13-8FFA-875D20C50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5"/>
            <a:ext cx="12192000" cy="6823990"/>
          </a:xfrm>
          <a:prstGeom prst="rect">
            <a:avLst/>
          </a:prstGeom>
        </p:spPr>
      </p:pic>
    </p:spTree>
    <p:extLst>
      <p:ext uri="{BB962C8B-B14F-4D97-AF65-F5344CB8AC3E}">
        <p14:creationId xmlns:p14="http://schemas.microsoft.com/office/powerpoint/2010/main" val="59426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抽象 が含まれている画像&#10;&#10;自動的に生成された説明">
            <a:extLst>
              <a:ext uri="{FF2B5EF4-FFF2-40B4-BE49-F238E27FC236}">
                <a16:creationId xmlns:a16="http://schemas.microsoft.com/office/drawing/2014/main" id="{DEB72EA6-89C2-4ABF-9EC2-34E48667E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666" y="443285"/>
            <a:ext cx="6666667" cy="5971429"/>
          </a:xfrm>
          <a:prstGeom prst="rect">
            <a:avLst/>
          </a:prstGeom>
        </p:spPr>
      </p:pic>
    </p:spTree>
    <p:extLst>
      <p:ext uri="{BB962C8B-B14F-4D97-AF65-F5344CB8AC3E}">
        <p14:creationId xmlns:p14="http://schemas.microsoft.com/office/powerpoint/2010/main" val="2863464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コンピューターのスクリーンショット&#10;&#10;自動的に生成された説明">
            <a:extLst>
              <a:ext uri="{FF2B5EF4-FFF2-40B4-BE49-F238E27FC236}">
                <a16:creationId xmlns:a16="http://schemas.microsoft.com/office/drawing/2014/main" id="{86051369-1FE6-4F34-BE0B-96F3286A4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619" y="419476"/>
            <a:ext cx="7304762" cy="6019048"/>
          </a:xfrm>
          <a:prstGeom prst="rect">
            <a:avLst/>
          </a:prstGeom>
        </p:spPr>
      </p:pic>
    </p:spTree>
    <p:extLst>
      <p:ext uri="{BB962C8B-B14F-4D97-AF65-F5344CB8AC3E}">
        <p14:creationId xmlns:p14="http://schemas.microsoft.com/office/powerpoint/2010/main" val="416128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EE441-819A-4868-855B-6D34BF0AAB7C}"/>
              </a:ext>
            </a:extLst>
          </p:cNvPr>
          <p:cNvSpPr>
            <a:spLocks noGrp="1"/>
          </p:cNvSpPr>
          <p:nvPr>
            <p:ph type="title"/>
          </p:nvPr>
        </p:nvSpPr>
        <p:spPr/>
        <p:txBody>
          <a:bodyPr/>
          <a:lstStyle/>
          <a:p>
            <a:r>
              <a:rPr kumimoji="1" lang="ja-JP" altLang="en-US" dirty="0"/>
              <a:t>本日の構成</a:t>
            </a:r>
          </a:p>
        </p:txBody>
      </p:sp>
      <p:sp>
        <p:nvSpPr>
          <p:cNvPr id="3" name="コンテンツ プレースホルダー 2">
            <a:extLst>
              <a:ext uri="{FF2B5EF4-FFF2-40B4-BE49-F238E27FC236}">
                <a16:creationId xmlns:a16="http://schemas.microsoft.com/office/drawing/2014/main" id="{EB662272-63D8-4037-8B2B-082D719BA992}"/>
              </a:ext>
            </a:extLst>
          </p:cNvPr>
          <p:cNvSpPr>
            <a:spLocks noGrp="1"/>
          </p:cNvSpPr>
          <p:nvPr>
            <p:ph idx="1"/>
          </p:nvPr>
        </p:nvSpPr>
        <p:spPr/>
        <p:txBody>
          <a:bodyPr/>
          <a:lstStyle/>
          <a:p>
            <a:pPr marL="742950" indent="-742950">
              <a:buFont typeface="+mj-lt"/>
              <a:buAutoNum type="arabicPeriod"/>
            </a:pPr>
            <a:r>
              <a:rPr kumimoji="1" lang="ja-JP" altLang="en-US" dirty="0"/>
              <a:t>環境構築</a:t>
            </a:r>
            <a:endParaRPr kumimoji="1" lang="en-US" altLang="ja-JP" dirty="0"/>
          </a:p>
          <a:p>
            <a:pPr marL="742950" indent="-742950">
              <a:buFont typeface="+mj-lt"/>
              <a:buAutoNum type="arabicPeriod"/>
            </a:pPr>
            <a:r>
              <a:rPr kumimoji="1" lang="en-US" altLang="ja-JP" dirty="0"/>
              <a:t>R keras</a:t>
            </a:r>
            <a:r>
              <a:rPr kumimoji="1" lang="ja-JP" altLang="en-US" dirty="0"/>
              <a:t>によるニューラルネットワーク</a:t>
            </a:r>
            <a:endParaRPr kumimoji="1" lang="en-US" altLang="ja-JP" dirty="0"/>
          </a:p>
          <a:p>
            <a:pPr marL="742950" indent="-742950">
              <a:buFont typeface="+mj-lt"/>
              <a:buAutoNum type="arabicPeriod"/>
            </a:pPr>
            <a:r>
              <a:rPr kumimoji="1" lang="ja-JP" altLang="en-US" dirty="0">
                <a:solidFill>
                  <a:schemeClr val="bg2">
                    <a:lumMod val="90000"/>
                  </a:schemeClr>
                </a:solidFill>
              </a:rPr>
              <a:t>画像処理のための畳み込むニューラルネット</a:t>
            </a:r>
            <a:endParaRPr lang="en-US" altLang="ja-JP" dirty="0">
              <a:solidFill>
                <a:schemeClr val="bg2">
                  <a:lumMod val="90000"/>
                </a:schemeClr>
              </a:solidFill>
            </a:endParaRPr>
          </a:p>
          <a:p>
            <a:pPr marL="742950" indent="-742950">
              <a:buFont typeface="+mj-lt"/>
              <a:buAutoNum type="arabicPeriod"/>
            </a:pPr>
            <a:r>
              <a:rPr kumimoji="1" lang="ja-JP" altLang="en-US" dirty="0">
                <a:solidFill>
                  <a:schemeClr val="bg2">
                    <a:lumMod val="90000"/>
                  </a:schemeClr>
                </a:solidFill>
              </a:rPr>
              <a:t>自然言語処理のためのリカレントニューラルネットワーク</a:t>
            </a:r>
          </a:p>
        </p:txBody>
      </p:sp>
    </p:spTree>
    <p:extLst>
      <p:ext uri="{BB962C8B-B14F-4D97-AF65-F5344CB8AC3E}">
        <p14:creationId xmlns:p14="http://schemas.microsoft.com/office/powerpoint/2010/main" val="158970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6B62A6-081C-4C36-BC46-A0584E7604BB}"/>
              </a:ext>
            </a:extLst>
          </p:cNvPr>
          <p:cNvPicPr>
            <a:picLocks noChangeAspect="1"/>
          </p:cNvPicPr>
          <p:nvPr/>
        </p:nvPicPr>
        <p:blipFill>
          <a:blip r:embed="rId2"/>
          <a:stretch>
            <a:fillRect/>
          </a:stretch>
        </p:blipFill>
        <p:spPr>
          <a:xfrm>
            <a:off x="3024571" y="371857"/>
            <a:ext cx="6142857" cy="6114286"/>
          </a:xfrm>
          <a:prstGeom prst="rect">
            <a:avLst/>
          </a:prstGeom>
        </p:spPr>
      </p:pic>
      <p:sp>
        <p:nvSpPr>
          <p:cNvPr id="4" name="正方形/長方形 3">
            <a:extLst>
              <a:ext uri="{FF2B5EF4-FFF2-40B4-BE49-F238E27FC236}">
                <a16:creationId xmlns:a16="http://schemas.microsoft.com/office/drawing/2014/main" id="{F3A6DEDB-309B-4AF1-B39F-F3825E18FB2C}"/>
              </a:ext>
            </a:extLst>
          </p:cNvPr>
          <p:cNvSpPr/>
          <p:nvPr/>
        </p:nvSpPr>
        <p:spPr>
          <a:xfrm>
            <a:off x="3564294" y="3429000"/>
            <a:ext cx="2388637" cy="3498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023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857F6CB-2F0F-43D1-B9F7-BA4C5930E266}"/>
              </a:ext>
            </a:extLst>
          </p:cNvPr>
          <p:cNvSpPr>
            <a:spLocks noGrp="1"/>
          </p:cNvSpPr>
          <p:nvPr>
            <p:ph type="title"/>
          </p:nvPr>
        </p:nvSpPr>
        <p:spPr/>
        <p:txBody>
          <a:bodyPr/>
          <a:lstStyle/>
          <a:p>
            <a:endParaRPr lang="ja-JP" altLang="en-US"/>
          </a:p>
        </p:txBody>
      </p:sp>
      <p:sp>
        <p:nvSpPr>
          <p:cNvPr id="5" name="コンテンツ プレースホルダー 4">
            <a:extLst>
              <a:ext uri="{FF2B5EF4-FFF2-40B4-BE49-F238E27FC236}">
                <a16:creationId xmlns:a16="http://schemas.microsoft.com/office/drawing/2014/main" id="{FB4CCE54-C6A9-49D4-907E-D116EC2E6960}"/>
              </a:ext>
            </a:extLst>
          </p:cNvPr>
          <p:cNvSpPr>
            <a:spLocks noGrp="1"/>
          </p:cNvSpPr>
          <p:nvPr>
            <p:ph idx="1"/>
          </p:nvPr>
        </p:nvSpPr>
        <p:spPr/>
        <p:txBody>
          <a:bodyPr/>
          <a:lstStyle/>
          <a:p>
            <a:r>
              <a:rPr lang="en-US" altLang="ja-JP" dirty="0"/>
              <a:t>where cudnn64_7.dll</a:t>
            </a:r>
            <a:r>
              <a:rPr lang="ja-JP" altLang="en-US" dirty="0"/>
              <a:t>を入力</a:t>
            </a:r>
          </a:p>
        </p:txBody>
      </p:sp>
      <p:pic>
        <p:nvPicPr>
          <p:cNvPr id="7" name="図 6" descr="スクリーンショットの画面&#10;&#10;自動的に生成された説明">
            <a:extLst>
              <a:ext uri="{FF2B5EF4-FFF2-40B4-BE49-F238E27FC236}">
                <a16:creationId xmlns:a16="http://schemas.microsoft.com/office/drawing/2014/main" id="{CF1DC238-1F65-4E7F-ABE2-22DA79A2B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245" y="2500121"/>
            <a:ext cx="8301510" cy="4357879"/>
          </a:xfrm>
          <a:prstGeom prst="rect">
            <a:avLst/>
          </a:prstGeom>
        </p:spPr>
      </p:pic>
    </p:spTree>
    <p:extLst>
      <p:ext uri="{BB962C8B-B14F-4D97-AF65-F5344CB8AC3E}">
        <p14:creationId xmlns:p14="http://schemas.microsoft.com/office/powerpoint/2010/main" val="28451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EE8E3-BAB3-48A8-8257-BF8BBCF7EA4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28913AF-7E94-4C81-AC17-5CD7C47FAC63}"/>
              </a:ext>
            </a:extLst>
          </p:cNvPr>
          <p:cNvSpPr>
            <a:spLocks noGrp="1"/>
          </p:cNvSpPr>
          <p:nvPr>
            <p:ph idx="1"/>
          </p:nvPr>
        </p:nvSpPr>
        <p:spPr/>
        <p:txBody>
          <a:bodyPr/>
          <a:lstStyle/>
          <a:p>
            <a:r>
              <a:rPr kumimoji="1" lang="ja-JP" altLang="en-US" dirty="0"/>
              <a:t>ここまでで、</a:t>
            </a:r>
            <a:r>
              <a:rPr kumimoji="1" lang="en-US" altLang="ja-JP" dirty="0"/>
              <a:t>GPU</a:t>
            </a:r>
            <a:r>
              <a:rPr kumimoji="1" lang="ja-JP" altLang="en-US" dirty="0"/>
              <a:t>環境の構築が成功</a:t>
            </a:r>
          </a:p>
        </p:txBody>
      </p:sp>
    </p:spTree>
    <p:extLst>
      <p:ext uri="{BB962C8B-B14F-4D97-AF65-F5344CB8AC3E}">
        <p14:creationId xmlns:p14="http://schemas.microsoft.com/office/powerpoint/2010/main" val="205481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47704-56DF-4F7C-BD5B-A7B79012B466}"/>
              </a:ext>
            </a:extLst>
          </p:cNvPr>
          <p:cNvSpPr>
            <a:spLocks noGrp="1"/>
          </p:cNvSpPr>
          <p:nvPr>
            <p:ph type="title"/>
          </p:nvPr>
        </p:nvSpPr>
        <p:spPr/>
        <p:txBody>
          <a:bodyPr/>
          <a:lstStyle/>
          <a:p>
            <a:r>
              <a:rPr lang="en-US" altLang="ja-JP" sz="4400" dirty="0"/>
              <a:t>Python</a:t>
            </a:r>
            <a:r>
              <a:rPr lang="ja-JP" altLang="en-US" dirty="0"/>
              <a:t>環境の構築</a:t>
            </a:r>
            <a:endParaRPr kumimoji="1" lang="ja-JP" altLang="en-US" dirty="0"/>
          </a:p>
        </p:txBody>
      </p:sp>
    </p:spTree>
    <p:extLst>
      <p:ext uri="{BB962C8B-B14F-4D97-AF65-F5344CB8AC3E}">
        <p14:creationId xmlns:p14="http://schemas.microsoft.com/office/powerpoint/2010/main" val="95458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FF643429-BA3C-4590-80E1-625C9C661E92}"/>
              </a:ext>
            </a:extLst>
          </p:cNvPr>
          <p:cNvGraphicFramePr>
            <a:graphicFrameLocks noGrp="1"/>
          </p:cNvGraphicFramePr>
          <p:nvPr>
            <p:extLst>
              <p:ext uri="{D42A27DB-BD31-4B8C-83A1-F6EECF244321}">
                <p14:modId xmlns:p14="http://schemas.microsoft.com/office/powerpoint/2010/main" val="4192154231"/>
              </p:ext>
            </p:extLst>
          </p:nvPr>
        </p:nvGraphicFramePr>
        <p:xfrm>
          <a:off x="3932391" y="2028321"/>
          <a:ext cx="8127999" cy="4484370"/>
        </p:xfrm>
        <a:graphic>
          <a:graphicData uri="http://schemas.openxmlformats.org/drawingml/2006/table">
            <a:tbl>
              <a:tblPr firstRow="1" bandRow="1">
                <a:tableStyleId>{5C22544A-7EE6-4342-B048-85BDC9FD1C3A}</a:tableStyleId>
              </a:tblPr>
              <a:tblGrid>
                <a:gridCol w="1546686">
                  <a:extLst>
                    <a:ext uri="{9D8B030D-6E8A-4147-A177-3AD203B41FA5}">
                      <a16:colId xmlns:a16="http://schemas.microsoft.com/office/drawing/2014/main" val="326674884"/>
                    </a:ext>
                  </a:extLst>
                </a:gridCol>
                <a:gridCol w="228324">
                  <a:extLst>
                    <a:ext uri="{9D8B030D-6E8A-4147-A177-3AD203B41FA5}">
                      <a16:colId xmlns:a16="http://schemas.microsoft.com/office/drawing/2014/main" val="1569546829"/>
                    </a:ext>
                  </a:extLst>
                </a:gridCol>
                <a:gridCol w="1669002">
                  <a:extLst>
                    <a:ext uri="{9D8B030D-6E8A-4147-A177-3AD203B41FA5}">
                      <a16:colId xmlns:a16="http://schemas.microsoft.com/office/drawing/2014/main" val="3959924195"/>
                    </a:ext>
                  </a:extLst>
                </a:gridCol>
                <a:gridCol w="4683987">
                  <a:extLst>
                    <a:ext uri="{9D8B030D-6E8A-4147-A177-3AD203B41FA5}">
                      <a16:colId xmlns:a16="http://schemas.microsoft.com/office/drawing/2014/main" val="2123566683"/>
                    </a:ext>
                  </a:extLst>
                </a:gridCol>
              </a:tblGrid>
              <a:tr h="180889">
                <a:tc gridSpan="2">
                  <a:txBody>
                    <a:bodyPr/>
                    <a:lstStyle/>
                    <a:p>
                      <a:pPr algn="l" fontAlgn="b"/>
                      <a:r>
                        <a:rPr lang="ja-JP" altLang="en-US" sz="2400" b="0" i="0" u="none" strike="noStrike" dirty="0">
                          <a:solidFill>
                            <a:srgbClr val="000000"/>
                          </a:solidFill>
                          <a:effectLst/>
                          <a:latin typeface="+mj-lt"/>
                          <a:ea typeface="Yu Gothic" panose="020B0400000000000000" pitchFamily="50" charset="-128"/>
                        </a:rPr>
                        <a:t>ツール</a:t>
                      </a:r>
                    </a:p>
                  </a:txBody>
                  <a:tcPr marL="9525" marR="9525" marT="9525" marB="0" anchor="b"/>
                </a:tc>
                <a:tc hMerge="1">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a:solidFill>
                            <a:srgbClr val="000000"/>
                          </a:solidFill>
                          <a:effectLst/>
                          <a:latin typeface="+mj-lt"/>
                          <a:ea typeface="Yu Gothic" panose="020B0400000000000000" pitchFamily="50" charset="-128"/>
                        </a:rPr>
                        <a:t>備考</a:t>
                      </a: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3279051378"/>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l"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51598395"/>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rtools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4.0</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a:solidFill>
                            <a:srgbClr val="000000"/>
                          </a:solidFill>
                          <a:effectLst/>
                          <a:latin typeface="+mj-lt"/>
                          <a:ea typeface="Yu Gothic" panose="020B0400000000000000" pitchFamily="50" charset="-128"/>
                        </a:rPr>
                        <a:t>r keras </a:t>
                      </a:r>
                      <a:r>
                        <a:rPr lang="ja-JP" altLang="en-US" sz="2400" b="0" i="0" u="none" strike="noStrike">
                          <a:solidFill>
                            <a:srgbClr val="000000"/>
                          </a:solidFill>
                          <a:effectLst/>
                          <a:latin typeface="+mj-lt"/>
                          <a:ea typeface="Yu Gothic" panose="020B0400000000000000" pitchFamily="50" charset="-128"/>
                        </a:rPr>
                        <a:t>が必要のツール</a:t>
                      </a:r>
                    </a:p>
                  </a:txBody>
                  <a:tcPr marL="9525" marR="9525" marT="9525" marB="0" anchor="b"/>
                </a:tc>
                <a:extLst>
                  <a:ext uri="{0D108BD9-81ED-4DB2-BD59-A6C34878D82A}">
                    <a16:rowId xmlns:a16="http://schemas.microsoft.com/office/drawing/2014/main" val="2050635536"/>
                  </a:ext>
                </a:extLst>
              </a:tr>
              <a:tr h="370840">
                <a:tc gridSpan="2">
                  <a:txBody>
                    <a:bodyPr/>
                    <a:lstStyle/>
                    <a:p>
                      <a:pPr algn="l" fontAlgn="b"/>
                      <a:r>
                        <a:rPr lang="en-US" sz="2400" b="0" i="0" u="none" strike="noStrike" dirty="0">
                          <a:solidFill>
                            <a:srgbClr val="000000"/>
                          </a:solidFill>
                          <a:effectLst/>
                          <a:latin typeface="+mj-lt"/>
                          <a:ea typeface="Yu Gothic" panose="020B0400000000000000" pitchFamily="50" charset="-128"/>
                        </a:rPr>
                        <a:t>r keras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2.3.0.0</a:t>
                      </a:r>
                    </a:p>
                  </a:txBody>
                  <a:tcPr marL="9525" marR="9525" marT="9525" marB="0" anchor="b"/>
                </a:tc>
                <a:tc>
                  <a:txBody>
                    <a:bodyPr/>
                    <a:lstStyle/>
                    <a:p>
                      <a:pPr algn="r" fontAlgn="b"/>
                      <a:r>
                        <a:rPr lang="en-US" altLang="ja-JP" sz="2400" b="0" i="0" u="none" strike="noStrike">
                          <a:solidFill>
                            <a:srgbClr val="000000"/>
                          </a:solidFill>
                          <a:effectLst/>
                          <a:latin typeface="+mj-lt"/>
                          <a:ea typeface="Yu Gothic" panose="020B0400000000000000" pitchFamily="50" charset="-128"/>
                        </a:rPr>
                        <a:t>2.3.0.0</a:t>
                      </a:r>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endParaRPr lang="ja-JP" altLang="en-US" sz="2400" b="0" i="0" u="none" strike="noStrike">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758178539"/>
                  </a:ext>
                </a:extLst>
              </a:tr>
              <a:tr h="370840">
                <a:tc gridSpan="2">
                  <a:txBody>
                    <a:bodyPr/>
                    <a:lstStyle/>
                    <a:p>
                      <a:pPr algn="l" fontAlgn="b"/>
                      <a:r>
                        <a:rPr lang="en-US" sz="2400" b="0" i="0" u="none" strike="noStrike" dirty="0">
                          <a:solidFill>
                            <a:srgbClr val="FF0000"/>
                          </a:solidFill>
                          <a:effectLst/>
                          <a:latin typeface="+mj-lt"/>
                          <a:ea typeface="Yu Gothic" panose="020B0400000000000000" pitchFamily="50" charset="-128"/>
                        </a:rPr>
                        <a:t>Miniconda/Anaconda</a:t>
                      </a:r>
                    </a:p>
                  </a:txBody>
                  <a:tcPr marL="9525" marR="9525" marT="9525" marB="0" anchor="b"/>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r" fontAlgn="b"/>
                      <a:endParaRPr lang="ja-JP" altLang="en-US" sz="2400" b="0" i="0" u="none" strike="noStrike" dirty="0">
                        <a:solidFill>
                          <a:srgbClr val="FF0000"/>
                        </a:solidFill>
                        <a:effectLst/>
                        <a:latin typeface="+mj-lt"/>
                        <a:ea typeface="Yu Gothic" panose="020B0400000000000000" pitchFamily="50" charset="-128"/>
                      </a:endParaRPr>
                    </a:p>
                  </a:txBody>
                  <a:tcPr marL="9525" marR="9525" marT="9525" marB="0" anchor="b"/>
                </a:tc>
                <a:tc>
                  <a:txBody>
                    <a:bodyPr/>
                    <a:lstStyle/>
                    <a:p>
                      <a:pPr algn="l" fontAlgn="b"/>
                      <a:r>
                        <a:rPr lang="en-US" sz="2400" b="0" i="0" u="none" strike="noStrike" dirty="0">
                          <a:solidFill>
                            <a:srgbClr val="FF0000"/>
                          </a:solidFill>
                          <a:effectLst/>
                          <a:latin typeface="+mj-lt"/>
                          <a:ea typeface="Yu Gothic" panose="020B0400000000000000" pitchFamily="50" charset="-128"/>
                        </a:rPr>
                        <a:t>conda </a:t>
                      </a:r>
                      <a:r>
                        <a:rPr lang="ja-JP" altLang="en-US" sz="2400" b="0" i="0" u="none" strike="noStrike" dirty="0">
                          <a:solidFill>
                            <a:srgbClr val="FF0000"/>
                          </a:solidFill>
                          <a:effectLst/>
                          <a:latin typeface="+mj-lt"/>
                          <a:ea typeface="Yu Gothic" panose="020B0400000000000000" pitchFamily="50" charset="-128"/>
                        </a:rPr>
                        <a:t>環境</a:t>
                      </a:r>
                    </a:p>
                  </a:txBody>
                  <a:tcPr marL="9525" marR="9525" marT="9525" marB="0" anchor="b"/>
                </a:tc>
                <a:extLst>
                  <a:ext uri="{0D108BD9-81ED-4DB2-BD59-A6C34878D82A}">
                    <a16:rowId xmlns:a16="http://schemas.microsoft.com/office/drawing/2014/main" val="1915283068"/>
                  </a:ext>
                </a:extLst>
              </a:tr>
              <a:tr h="370840">
                <a:tc gridSpan="2">
                  <a:txBody>
                    <a:bodyPr/>
                    <a:lstStyle/>
                    <a:p>
                      <a:pPr algn="l" fontAlgn="b"/>
                      <a:r>
                        <a:rPr lang="en-US" sz="2400" b="0" i="0" u="none" strike="noStrike" dirty="0">
                          <a:solidFill>
                            <a:srgbClr val="FF0000"/>
                          </a:solidFill>
                          <a:effectLst/>
                          <a:latin typeface="+mj-lt"/>
                          <a:ea typeface="Yu Gothic" panose="020B0400000000000000" pitchFamily="50" charset="-128"/>
                        </a:rPr>
                        <a:t>python</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3.7.7</a:t>
                      </a:r>
                    </a:p>
                  </a:txBody>
                  <a:tcPr marL="9525" marR="9525" marT="9525" marB="0" anchor="b"/>
                </a:tc>
                <a:tc>
                  <a:txBody>
                    <a:bodyPr/>
                    <a:lstStyle/>
                    <a:p>
                      <a:pPr algn="r" fontAlgn="b"/>
                      <a:r>
                        <a:rPr lang="en-US" altLang="ja-JP" sz="2400" b="0" i="0" u="none" strike="noStrike" dirty="0">
                          <a:solidFill>
                            <a:srgbClr val="FF0000"/>
                          </a:solidFill>
                          <a:effectLst/>
                          <a:latin typeface="+mj-lt"/>
                          <a:ea typeface="Yu Gothic" panose="020B0400000000000000" pitchFamily="50" charset="-128"/>
                        </a:rPr>
                        <a:t>3.7.7</a:t>
                      </a:r>
                    </a:p>
                  </a:txBody>
                  <a:tcPr marL="9525" marR="9525" marT="9525" marB="0" anchor="b"/>
                </a:tc>
                <a:tc>
                  <a:txBody>
                    <a:bodyPr/>
                    <a:lstStyle/>
                    <a:p>
                      <a:pPr algn="l" fontAlgn="b"/>
                      <a:endParaRPr lang="ja-JP" altLang="en-US" sz="2400" b="0" i="0" u="none" strike="noStrike" dirty="0">
                        <a:solidFill>
                          <a:srgbClr val="FF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186034063"/>
                  </a:ext>
                </a:extLst>
              </a:tr>
              <a:tr h="370840">
                <a:tc gridSpan="2">
                  <a:txBody>
                    <a:bodyPr/>
                    <a:lstStyle/>
                    <a:p>
                      <a:pPr algn="l" fontAlgn="b"/>
                      <a:r>
                        <a:rPr lang="en-US" sz="2400" b="0" i="0" u="none" strike="noStrike" dirty="0">
                          <a:solidFill>
                            <a:srgbClr val="FF0000"/>
                          </a:solidFill>
                          <a:effectLst/>
                          <a:latin typeface="+mj-lt"/>
                          <a:ea typeface="Yu Gothic" panose="020B0400000000000000" pitchFamily="50" charset="-128"/>
                        </a:rPr>
                        <a:t>Tensorflow</a:t>
                      </a:r>
                    </a:p>
                  </a:txBody>
                  <a:tcPr marL="9525" marR="9525" marT="9525" marB="0" anchor="b"/>
                </a:tc>
                <a:tc hMerge="1">
                  <a:txBody>
                    <a:bodyPr/>
                    <a:lstStyle/>
                    <a:p>
                      <a:pPr algn="r" fontAlgn="b"/>
                      <a:r>
                        <a:rPr lang="en-US" altLang="ja-JP" sz="2400" b="0" i="0" u="none" strike="noStrike">
                          <a:solidFill>
                            <a:srgbClr val="000000"/>
                          </a:solidFill>
                          <a:effectLst/>
                          <a:latin typeface="+mj-lt"/>
                          <a:ea typeface="Yu Gothic" panose="020B0400000000000000" pitchFamily="50" charset="-128"/>
                        </a:rPr>
                        <a:t>2.3.0</a:t>
                      </a:r>
                    </a:p>
                  </a:txBody>
                  <a:tcPr marL="9525" marR="9525" marT="9525" marB="0" anchor="b"/>
                </a:tc>
                <a:tc>
                  <a:txBody>
                    <a:bodyPr/>
                    <a:lstStyle/>
                    <a:p>
                      <a:pPr algn="r" fontAlgn="b"/>
                      <a:r>
                        <a:rPr lang="en-US" altLang="ja-JP" sz="2400" b="0" i="0" u="none" strike="noStrike" dirty="0">
                          <a:solidFill>
                            <a:srgbClr val="FF0000"/>
                          </a:solidFill>
                          <a:effectLst/>
                          <a:latin typeface="+mj-lt"/>
                          <a:ea typeface="Yu Gothic" panose="020B0400000000000000" pitchFamily="50" charset="-128"/>
                        </a:rPr>
                        <a:t>2.3.0</a:t>
                      </a:r>
                    </a:p>
                  </a:txBody>
                  <a:tcPr marL="9525" marR="9525" marT="9525" marB="0" anchor="b"/>
                </a:tc>
                <a:tc>
                  <a:txBody>
                    <a:bodyPr/>
                    <a:lstStyle/>
                    <a:p>
                      <a:pPr algn="l" fontAlgn="b"/>
                      <a:r>
                        <a:rPr lang="en-US" altLang="ja-JP" sz="2400" b="0" i="0" u="none" strike="noStrike" dirty="0">
                          <a:solidFill>
                            <a:srgbClr val="FF0000"/>
                          </a:solidFill>
                          <a:effectLst/>
                          <a:latin typeface="+mj-lt"/>
                          <a:ea typeface="Yu Gothic" panose="020B0400000000000000" pitchFamily="50" charset="-128"/>
                        </a:rPr>
                        <a:t>keras </a:t>
                      </a:r>
                      <a:r>
                        <a:rPr lang="ja-JP" altLang="en-US" sz="2400" b="0" i="0" u="none" strike="noStrike" dirty="0">
                          <a:solidFill>
                            <a:srgbClr val="FF0000"/>
                          </a:solidFill>
                          <a:effectLst/>
                          <a:latin typeface="+mj-lt"/>
                          <a:ea typeface="Yu Gothic" panose="020B0400000000000000" pitchFamily="50" charset="-128"/>
                        </a:rPr>
                        <a:t>のバックエンド</a:t>
                      </a:r>
                    </a:p>
                  </a:txBody>
                  <a:tcPr marL="9525" marR="9525" marT="9525" marB="0" anchor="b"/>
                </a:tc>
                <a:extLst>
                  <a:ext uri="{0D108BD9-81ED-4DB2-BD59-A6C34878D82A}">
                    <a16:rowId xmlns:a16="http://schemas.microsoft.com/office/drawing/2014/main" val="1649966552"/>
                  </a:ext>
                </a:extLst>
              </a:tr>
              <a:tr h="0">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2400" b="0" i="0" u="none" strike="noStrike" dirty="0">
                          <a:solidFill>
                            <a:srgbClr val="000000"/>
                          </a:solidFill>
                          <a:effectLst/>
                          <a:latin typeface="+mj-lt"/>
                          <a:ea typeface="Yu Gothic" panose="020B0400000000000000" pitchFamily="50" charset="-128"/>
                        </a:rPr>
                        <a:t>GPU</a:t>
                      </a:r>
                      <a:r>
                        <a:rPr kumimoji="1" lang="ja-JP" altLang="en-US" sz="2400" b="0" i="0" u="none" strike="noStrike" kern="1200" dirty="0">
                          <a:solidFill>
                            <a:srgbClr val="000000"/>
                          </a:solidFill>
                          <a:effectLst/>
                          <a:latin typeface="+mn-lt"/>
                          <a:ea typeface="Yu Gothic" panose="020B0400000000000000" pitchFamily="50" charset="-128"/>
                          <a:cs typeface="+mn-cs"/>
                        </a:rPr>
                        <a:t>バージョンの</a:t>
                      </a:r>
                      <a:r>
                        <a:rPr lang="ja-JP" altLang="en-US" sz="2400" b="0" i="0" u="none" strike="noStrike" dirty="0">
                          <a:solidFill>
                            <a:srgbClr val="000000"/>
                          </a:solidFill>
                          <a:effectLst/>
                          <a:latin typeface="+mj-lt"/>
                          <a:ea typeface="Yu Gothic" panose="020B0400000000000000" pitchFamily="50" charset="-128"/>
                        </a:rPr>
                        <a:t>追加ツール</a:t>
                      </a:r>
                    </a:p>
                  </a:txBody>
                  <a:tcPr marL="9525" marR="9525" marT="9525" marB="0" anchor="b">
                    <a:solidFill>
                      <a:schemeClr val="accent1"/>
                    </a:solidFill>
                  </a:tcPr>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tc hMerge="1">
                  <a:txBody>
                    <a:bodyPr/>
                    <a:lstStyle/>
                    <a:p>
                      <a:endParaRPr kumimoji="1" lang="ja-JP" altLang="en-US"/>
                    </a:p>
                  </a:txBody>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extLst>
                  <a:ext uri="{0D108BD9-81ED-4DB2-BD59-A6C34878D82A}">
                    <a16:rowId xmlns:a16="http://schemas.microsoft.com/office/drawing/2014/main" val="275156024"/>
                  </a:ext>
                </a:extLst>
              </a:tr>
              <a:tr h="370840">
                <a:tc>
                  <a:txBody>
                    <a:bodyPr/>
                    <a:lstStyle/>
                    <a:p>
                      <a:pPr algn="l" fontAlgn="b"/>
                      <a:r>
                        <a:rPr lang="en-US" sz="2400" b="0" i="0" u="none" strike="noStrike" dirty="0">
                          <a:solidFill>
                            <a:schemeClr val="tx1"/>
                          </a:solidFill>
                          <a:effectLst/>
                          <a:latin typeface="+mj-lt"/>
                          <a:ea typeface="Yu Gothic" panose="020B0400000000000000" pitchFamily="50" charset="-128"/>
                        </a:rPr>
                        <a:t>CUDA</a:t>
                      </a:r>
                    </a:p>
                  </a:txBody>
                  <a:tcPr marL="9525" marR="9525" marT="9525" marB="0" anchor="b"/>
                </a:tc>
                <a:tc gridSpan="2">
                  <a:txBody>
                    <a:bodyPr/>
                    <a:lstStyle/>
                    <a:p>
                      <a:pPr algn="r" fontAlgn="b"/>
                      <a:r>
                        <a:rPr lang="en-US" altLang="ja-JP" sz="2400" b="0" i="0" u="none" strike="noStrike" dirty="0">
                          <a:solidFill>
                            <a:schemeClr val="tx1"/>
                          </a:solidFill>
                          <a:effectLst/>
                          <a:latin typeface="+mj-lt"/>
                          <a:ea typeface="Yu Gothic" panose="020B0400000000000000" pitchFamily="50" charset="-128"/>
                        </a:rPr>
                        <a:t>10.1</a:t>
                      </a:r>
                    </a:p>
                  </a:txBody>
                  <a:tcPr marL="9525" marR="9525" marT="9525" marB="0" anchor="b"/>
                </a:tc>
                <a:tc hMerge="1">
                  <a:txBody>
                    <a:bodyPr/>
                    <a:lstStyle/>
                    <a:p>
                      <a:pPr algn="r" fontAlgn="b"/>
                      <a:endParaRPr lang="en-US" altLang="ja-JP" sz="2400" b="0" i="0" u="none" strike="noStrike">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dirty="0">
                          <a:solidFill>
                            <a:schemeClr val="tx1"/>
                          </a:solidFill>
                          <a:effectLst/>
                          <a:latin typeface="+mj-lt"/>
                          <a:ea typeface="Yu Gothic" panose="020B0400000000000000" pitchFamily="50" charset="-128"/>
                        </a:rPr>
                        <a:t>GPU </a:t>
                      </a:r>
                      <a:r>
                        <a:rPr lang="ja-JP" altLang="en-US" sz="2400" b="0" i="0" u="none" strike="noStrike" dirty="0">
                          <a:solidFill>
                            <a:schemeClr val="tx1"/>
                          </a:solidFill>
                          <a:effectLst/>
                          <a:latin typeface="+mj-lt"/>
                          <a:ea typeface="Yu Gothic" panose="020B0400000000000000" pitchFamily="50" charset="-128"/>
                        </a:rPr>
                        <a:t>プログラミングツール</a:t>
                      </a:r>
                    </a:p>
                  </a:txBody>
                  <a:tcPr marL="9525" marR="9525" marT="9525" marB="0" anchor="b"/>
                </a:tc>
                <a:extLst>
                  <a:ext uri="{0D108BD9-81ED-4DB2-BD59-A6C34878D82A}">
                    <a16:rowId xmlns:a16="http://schemas.microsoft.com/office/drawing/2014/main" val="1567161976"/>
                  </a:ext>
                </a:extLst>
              </a:tr>
              <a:tr h="370840">
                <a:tc>
                  <a:txBody>
                    <a:bodyPr/>
                    <a:lstStyle/>
                    <a:p>
                      <a:pPr algn="l" fontAlgn="b"/>
                      <a:r>
                        <a:rPr lang="en-US" sz="2400" b="0" i="0" u="none" strike="noStrike" dirty="0">
                          <a:solidFill>
                            <a:schemeClr val="tx1"/>
                          </a:solidFill>
                          <a:effectLst/>
                          <a:latin typeface="+mj-lt"/>
                          <a:ea typeface="Yu Gothic" panose="020B0400000000000000" pitchFamily="50" charset="-128"/>
                        </a:rPr>
                        <a:t>cuDNN</a:t>
                      </a:r>
                    </a:p>
                  </a:txBody>
                  <a:tcPr marL="9525" marR="9525" marT="9525" marB="0" anchor="b"/>
                </a:tc>
                <a:tc gridSpan="2">
                  <a:txBody>
                    <a:bodyPr/>
                    <a:lstStyle/>
                    <a:p>
                      <a:pPr algn="r" fontAlgn="b"/>
                      <a:r>
                        <a:rPr lang="en-US" altLang="ja-JP" sz="2400" b="0" i="0" u="none" strike="noStrike" dirty="0">
                          <a:solidFill>
                            <a:schemeClr val="tx1"/>
                          </a:solidFill>
                          <a:effectLst/>
                          <a:latin typeface="+mj-lt"/>
                          <a:ea typeface="Yu Gothic" panose="020B0400000000000000" pitchFamily="50" charset="-128"/>
                        </a:rPr>
                        <a:t>7.6.4</a:t>
                      </a:r>
                    </a:p>
                  </a:txBody>
                  <a:tcPr marL="9525" marR="9525" marT="9525" marB="0" anchor="b"/>
                </a:tc>
                <a:tc hMerge="1">
                  <a:txBody>
                    <a:bodyPr/>
                    <a:lstStyle/>
                    <a:p>
                      <a:pPr algn="r" fontAlgn="b"/>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ja-JP" altLang="en-US" sz="2400" b="0" i="0" u="none" strike="noStrike" dirty="0">
                          <a:solidFill>
                            <a:schemeClr val="tx1"/>
                          </a:solidFill>
                          <a:effectLst/>
                          <a:latin typeface="+mj-lt"/>
                          <a:ea typeface="Yu Gothic" panose="020B0400000000000000" pitchFamily="50" charset="-128"/>
                        </a:rPr>
                        <a:t>ディープラーニング演算ための</a:t>
                      </a:r>
                      <a:r>
                        <a:rPr lang="en-US" altLang="ja-JP" sz="2400" b="0" i="0" u="none" strike="noStrike" dirty="0">
                          <a:solidFill>
                            <a:schemeClr val="tx1"/>
                          </a:solidFill>
                          <a:effectLst/>
                          <a:latin typeface="+mj-lt"/>
                          <a:ea typeface="Yu Gothic" panose="020B0400000000000000" pitchFamily="50" charset="-128"/>
                        </a:rPr>
                        <a:t>CUDA</a:t>
                      </a:r>
                      <a:r>
                        <a:rPr lang="ja-JP" altLang="en-US" sz="2400" b="0" i="0" u="none" strike="noStrike" dirty="0">
                          <a:solidFill>
                            <a:schemeClr val="tx1"/>
                          </a:solidFill>
                          <a:effectLst/>
                          <a:latin typeface="+mj-lt"/>
                          <a:ea typeface="Yu Gothic" panose="020B0400000000000000" pitchFamily="50" charset="-128"/>
                        </a:rPr>
                        <a:t>のライブラリ</a:t>
                      </a:r>
                    </a:p>
                  </a:txBody>
                  <a:tcPr marL="9525" marR="9525" marT="9525" marB="0" anchor="b"/>
                </a:tc>
                <a:extLst>
                  <a:ext uri="{0D108BD9-81ED-4DB2-BD59-A6C34878D82A}">
                    <a16:rowId xmlns:a16="http://schemas.microsoft.com/office/drawing/2014/main" val="2954191209"/>
                  </a:ext>
                </a:extLst>
              </a:tr>
            </a:tbl>
          </a:graphicData>
        </a:graphic>
      </p:graphicFrame>
      <p:sp>
        <p:nvSpPr>
          <p:cNvPr id="19" name="标题 1">
            <a:extLst>
              <a:ext uri="{FF2B5EF4-FFF2-40B4-BE49-F238E27FC236}">
                <a16:creationId xmlns:a16="http://schemas.microsoft.com/office/drawing/2014/main" id="{E4D677A1-7094-4CFD-9A28-86ED5718FCE0}"/>
              </a:ext>
            </a:extLst>
          </p:cNvPr>
          <p:cNvSpPr txBox="1">
            <a:spLocks/>
          </p:cNvSpPr>
          <p:nvPr/>
        </p:nvSpPr>
        <p:spPr>
          <a:xfrm>
            <a:off x="5945080" y="465140"/>
            <a:ext cx="4800136"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ツール一覧</a:t>
            </a:r>
          </a:p>
        </p:txBody>
      </p:sp>
      <p:sp>
        <p:nvSpPr>
          <p:cNvPr id="5" name="矩形: 圆角 4">
            <a:extLst>
              <a:ext uri="{FF2B5EF4-FFF2-40B4-BE49-F238E27FC236}">
                <a16:creationId xmlns:a16="http://schemas.microsoft.com/office/drawing/2014/main" id="{2AB069B5-6DDD-4A9F-BF30-E62CFDCDCE5B}"/>
              </a:ext>
            </a:extLst>
          </p:cNvPr>
          <p:cNvSpPr/>
          <p:nvPr/>
        </p:nvSpPr>
        <p:spPr>
          <a:xfrm>
            <a:off x="650724" y="172773"/>
            <a:ext cx="2091559"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R keras</a:t>
            </a:r>
            <a:endParaRPr kumimoji="1" lang="ja-JP" altLang="en-US" dirty="0"/>
          </a:p>
        </p:txBody>
      </p:sp>
      <p:sp>
        <p:nvSpPr>
          <p:cNvPr id="7" name="矩形: 圆角 6">
            <a:extLst>
              <a:ext uri="{FF2B5EF4-FFF2-40B4-BE49-F238E27FC236}">
                <a16:creationId xmlns:a16="http://schemas.microsoft.com/office/drawing/2014/main" id="{5C29A736-56E3-4276-9A4E-4D477D61543C}"/>
              </a:ext>
            </a:extLst>
          </p:cNvPr>
          <p:cNvSpPr/>
          <p:nvPr/>
        </p:nvSpPr>
        <p:spPr>
          <a:xfrm>
            <a:off x="650724" y="1749325"/>
            <a:ext cx="2091559" cy="67266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conda</a:t>
            </a:r>
            <a:r>
              <a:rPr lang="en-US" altLang="ja-JP" dirty="0"/>
              <a:t>    python</a:t>
            </a:r>
            <a:endParaRPr kumimoji="1" lang="ja-JP" altLang="en-US" dirty="0"/>
          </a:p>
        </p:txBody>
      </p:sp>
      <p:cxnSp>
        <p:nvCxnSpPr>
          <p:cNvPr id="9" name="直接箭头连接符 8">
            <a:extLst>
              <a:ext uri="{FF2B5EF4-FFF2-40B4-BE49-F238E27FC236}">
                <a16:creationId xmlns:a16="http://schemas.microsoft.com/office/drawing/2014/main" id="{F00CC82D-766E-40F5-8CE3-8407F243289E}"/>
              </a:ext>
            </a:extLst>
          </p:cNvPr>
          <p:cNvCxnSpPr>
            <a:stCxn id="5" idx="2"/>
          </p:cNvCxnSpPr>
          <p:nvPr/>
        </p:nvCxnSpPr>
        <p:spPr>
          <a:xfrm>
            <a:off x="1696504" y="845435"/>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98DE0D65-0129-41EE-98C1-41E16159B1F8}"/>
              </a:ext>
            </a:extLst>
          </p:cNvPr>
          <p:cNvSpPr txBox="1"/>
          <p:nvPr/>
        </p:nvSpPr>
        <p:spPr>
          <a:xfrm>
            <a:off x="1842036" y="974214"/>
            <a:ext cx="1800493" cy="646331"/>
          </a:xfrm>
          <a:prstGeom prst="rect">
            <a:avLst/>
          </a:prstGeom>
          <a:noFill/>
        </p:spPr>
        <p:txBody>
          <a:bodyPr wrap="none" rtlCol="0">
            <a:spAutoFit/>
          </a:bodyPr>
          <a:lstStyle/>
          <a:p>
            <a:pPr algn="ctr"/>
            <a:r>
              <a:rPr kumimoji="1" lang="en-US" altLang="ja-JP" dirty="0"/>
              <a:t>“reticulate”</a:t>
            </a:r>
          </a:p>
          <a:p>
            <a:pPr algn="ctr"/>
            <a:r>
              <a:rPr kumimoji="1" lang="ja-JP" altLang="en-US" dirty="0"/>
              <a:t>パッケージ経由</a:t>
            </a:r>
          </a:p>
        </p:txBody>
      </p:sp>
      <p:sp>
        <p:nvSpPr>
          <p:cNvPr id="26" name="矩形: 圆角 25">
            <a:extLst>
              <a:ext uri="{FF2B5EF4-FFF2-40B4-BE49-F238E27FC236}">
                <a16:creationId xmlns:a16="http://schemas.microsoft.com/office/drawing/2014/main" id="{6ADD4B22-B6E6-46C4-A1B2-0FCBCF6CE415}"/>
              </a:ext>
            </a:extLst>
          </p:cNvPr>
          <p:cNvSpPr/>
          <p:nvPr/>
        </p:nvSpPr>
        <p:spPr>
          <a:xfrm>
            <a:off x="650724" y="3325877"/>
            <a:ext cx="2091559" cy="67266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keras    tensorflow</a:t>
            </a:r>
            <a:endParaRPr kumimoji="1" lang="ja-JP" altLang="en-US" dirty="0"/>
          </a:p>
        </p:txBody>
      </p:sp>
      <p:cxnSp>
        <p:nvCxnSpPr>
          <p:cNvPr id="27" name="直接箭头连接符 26">
            <a:extLst>
              <a:ext uri="{FF2B5EF4-FFF2-40B4-BE49-F238E27FC236}">
                <a16:creationId xmlns:a16="http://schemas.microsoft.com/office/drawing/2014/main" id="{21AE869B-3E85-4E73-8315-BAC186641245}"/>
              </a:ext>
            </a:extLst>
          </p:cNvPr>
          <p:cNvCxnSpPr>
            <a:cxnSpLocks/>
            <a:stCxn id="7" idx="2"/>
            <a:endCxn id="26" idx="0"/>
          </p:cNvCxnSpPr>
          <p:nvPr/>
        </p:nvCxnSpPr>
        <p:spPr>
          <a:xfrm>
            <a:off x="1696504" y="2421987"/>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矩形: 圆角 30">
            <a:extLst>
              <a:ext uri="{FF2B5EF4-FFF2-40B4-BE49-F238E27FC236}">
                <a16:creationId xmlns:a16="http://schemas.microsoft.com/office/drawing/2014/main" id="{5B6E8836-7FFB-4488-AC06-81902F346692}"/>
              </a:ext>
            </a:extLst>
          </p:cNvPr>
          <p:cNvSpPr/>
          <p:nvPr/>
        </p:nvSpPr>
        <p:spPr>
          <a:xfrm>
            <a:off x="131610" y="4902429"/>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CPU</a:t>
            </a:r>
            <a:endParaRPr kumimoji="1" lang="ja-JP" altLang="en-US" dirty="0"/>
          </a:p>
        </p:txBody>
      </p:sp>
      <p:sp>
        <p:nvSpPr>
          <p:cNvPr id="33" name="矩形: 圆角 32">
            <a:extLst>
              <a:ext uri="{FF2B5EF4-FFF2-40B4-BE49-F238E27FC236}">
                <a16:creationId xmlns:a16="http://schemas.microsoft.com/office/drawing/2014/main" id="{12A0AF5B-27D3-4125-89E8-2E50EB1ABA56}"/>
              </a:ext>
            </a:extLst>
          </p:cNvPr>
          <p:cNvSpPr/>
          <p:nvPr/>
        </p:nvSpPr>
        <p:spPr>
          <a:xfrm>
            <a:off x="2184021" y="4917660"/>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cuda</a:t>
            </a:r>
            <a:endParaRPr kumimoji="1" lang="ja-JP" altLang="en-US" dirty="0"/>
          </a:p>
        </p:txBody>
      </p:sp>
      <p:cxnSp>
        <p:nvCxnSpPr>
          <p:cNvPr id="34" name="直接箭头连接符 33">
            <a:extLst>
              <a:ext uri="{FF2B5EF4-FFF2-40B4-BE49-F238E27FC236}">
                <a16:creationId xmlns:a16="http://schemas.microsoft.com/office/drawing/2014/main" id="{551B8294-C58E-4872-AE2D-4C237AB27E10}"/>
              </a:ext>
            </a:extLst>
          </p:cNvPr>
          <p:cNvCxnSpPr>
            <a:cxnSpLocks/>
            <a:stCxn id="26" idx="2"/>
            <a:endCxn id="31" idx="0"/>
          </p:cNvCxnSpPr>
          <p:nvPr/>
        </p:nvCxnSpPr>
        <p:spPr>
          <a:xfrm flipH="1">
            <a:off x="654500" y="3998539"/>
            <a:ext cx="1042004"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矩形: 圆角 37">
            <a:extLst>
              <a:ext uri="{FF2B5EF4-FFF2-40B4-BE49-F238E27FC236}">
                <a16:creationId xmlns:a16="http://schemas.microsoft.com/office/drawing/2014/main" id="{6672EE54-AB5E-47D7-92D0-A01516C5E575}"/>
              </a:ext>
            </a:extLst>
          </p:cNvPr>
          <p:cNvSpPr/>
          <p:nvPr/>
        </p:nvSpPr>
        <p:spPr>
          <a:xfrm>
            <a:off x="2184021" y="5949202"/>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GPU</a:t>
            </a:r>
            <a:endParaRPr kumimoji="1" lang="ja-JP" altLang="en-US" dirty="0"/>
          </a:p>
        </p:txBody>
      </p:sp>
      <p:cxnSp>
        <p:nvCxnSpPr>
          <p:cNvPr id="42" name="直接箭头连接符 41">
            <a:extLst>
              <a:ext uri="{FF2B5EF4-FFF2-40B4-BE49-F238E27FC236}">
                <a16:creationId xmlns:a16="http://schemas.microsoft.com/office/drawing/2014/main" id="{67602AAC-42DD-403B-9250-5269D4E09042}"/>
              </a:ext>
            </a:extLst>
          </p:cNvPr>
          <p:cNvCxnSpPr>
            <a:cxnSpLocks/>
            <a:stCxn id="33" idx="2"/>
            <a:endCxn id="38" idx="0"/>
          </p:cNvCxnSpPr>
          <p:nvPr/>
        </p:nvCxnSpPr>
        <p:spPr>
          <a:xfrm>
            <a:off x="2706911" y="5590322"/>
            <a:ext cx="0" cy="35888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33">
            <a:extLst>
              <a:ext uri="{FF2B5EF4-FFF2-40B4-BE49-F238E27FC236}">
                <a16:creationId xmlns:a16="http://schemas.microsoft.com/office/drawing/2014/main" id="{A8F8B1B3-EACB-4B83-8D82-59F9F270FFD2}"/>
              </a:ext>
            </a:extLst>
          </p:cNvPr>
          <p:cNvCxnSpPr>
            <a:cxnSpLocks/>
            <a:stCxn id="26" idx="2"/>
            <a:endCxn id="33" idx="0"/>
          </p:cNvCxnSpPr>
          <p:nvPr/>
        </p:nvCxnSpPr>
        <p:spPr>
          <a:xfrm>
            <a:off x="1696504" y="3998539"/>
            <a:ext cx="1010407" cy="9191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2116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B7DAD-F0CA-47D4-852D-CEE939C01E94}"/>
              </a:ext>
            </a:extLst>
          </p:cNvPr>
          <p:cNvSpPr>
            <a:spLocks noGrp="1"/>
          </p:cNvSpPr>
          <p:nvPr>
            <p:ph type="title"/>
          </p:nvPr>
        </p:nvSpPr>
        <p:spPr/>
        <p:txBody>
          <a:bodyPr/>
          <a:lstStyle/>
          <a:p>
            <a:r>
              <a:rPr lang="en-US" altLang="ja-JP" sz="4400" dirty="0"/>
              <a:t>Conda</a:t>
            </a:r>
            <a:r>
              <a:rPr lang="ja-JP" altLang="en-US" sz="4400" dirty="0"/>
              <a:t>とは</a:t>
            </a:r>
            <a:endParaRPr kumimoji="1" lang="ja-JP" altLang="en-US" dirty="0"/>
          </a:p>
        </p:txBody>
      </p:sp>
      <p:sp>
        <p:nvSpPr>
          <p:cNvPr id="3" name="コンテンツ プレースホルダー 2">
            <a:extLst>
              <a:ext uri="{FF2B5EF4-FFF2-40B4-BE49-F238E27FC236}">
                <a16:creationId xmlns:a16="http://schemas.microsoft.com/office/drawing/2014/main" id="{BA688010-48F5-4BC2-B823-F6549BBB7B69}"/>
              </a:ext>
            </a:extLst>
          </p:cNvPr>
          <p:cNvSpPr>
            <a:spLocks noGrp="1"/>
          </p:cNvSpPr>
          <p:nvPr>
            <p:ph idx="1"/>
          </p:nvPr>
        </p:nvSpPr>
        <p:spPr/>
        <p:txBody>
          <a:bodyPr/>
          <a:lstStyle/>
          <a:p>
            <a:r>
              <a:rPr lang="en-US" altLang="ja-JP" sz="3600" dirty="0"/>
              <a:t>Conda</a:t>
            </a:r>
            <a:r>
              <a:rPr lang="ja-JP" altLang="en-US" sz="3600" dirty="0"/>
              <a:t>は</a:t>
            </a:r>
            <a:r>
              <a:rPr lang="en-US" altLang="ja-JP" sz="3600" dirty="0"/>
              <a:t>python</a:t>
            </a:r>
            <a:r>
              <a:rPr lang="ja-JP" altLang="en-US" sz="3600" dirty="0"/>
              <a:t>（</a:t>
            </a:r>
            <a:r>
              <a:rPr lang="en-US" altLang="ja-JP" sz="3600" dirty="0"/>
              <a:t>python</a:t>
            </a:r>
            <a:r>
              <a:rPr lang="ja-JP" altLang="en-US" sz="3600" dirty="0"/>
              <a:t>だけではない）の環境管理システムである。</a:t>
            </a:r>
            <a:endParaRPr lang="en-US" altLang="ja-JP" sz="3600" dirty="0"/>
          </a:p>
          <a:p>
            <a:endParaRPr kumimoji="1" lang="en-US" altLang="ja-JP" dirty="0"/>
          </a:p>
          <a:p>
            <a:r>
              <a:rPr lang="ja-JP" altLang="en-US" dirty="0"/>
              <a:t>例えば</a:t>
            </a:r>
            <a:r>
              <a:rPr lang="en-US" altLang="ja-JP" dirty="0"/>
              <a:t>R 3.5.3</a:t>
            </a:r>
            <a:r>
              <a:rPr lang="ja-JP" altLang="en-US" dirty="0"/>
              <a:t>で書いたコードが</a:t>
            </a:r>
            <a:r>
              <a:rPr lang="en-US" altLang="ja-JP" dirty="0"/>
              <a:t>R 4.0.2</a:t>
            </a:r>
            <a:r>
              <a:rPr lang="ja-JP" altLang="en-US" dirty="0"/>
              <a:t>で動かなくなることがあるだろう</a:t>
            </a:r>
            <a:endParaRPr lang="en-US" altLang="ja-JP" dirty="0"/>
          </a:p>
          <a:p>
            <a:r>
              <a:rPr kumimoji="1" lang="ja-JP" altLang="en-US" dirty="0"/>
              <a:t>やはりこの時、コードと当時コードを回す環境を一緒に保存したいね</a:t>
            </a:r>
          </a:p>
        </p:txBody>
      </p:sp>
    </p:spTree>
    <p:extLst>
      <p:ext uri="{BB962C8B-B14F-4D97-AF65-F5344CB8AC3E}">
        <p14:creationId xmlns:p14="http://schemas.microsoft.com/office/powerpoint/2010/main" val="242466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9FE9F-E317-4D64-B1A8-1ECEF8F59B3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86AF109-AE94-4454-AA76-30C58724C056}"/>
              </a:ext>
            </a:extLst>
          </p:cNvPr>
          <p:cNvSpPr>
            <a:spLocks noGrp="1"/>
          </p:cNvSpPr>
          <p:nvPr>
            <p:ph idx="1"/>
          </p:nvPr>
        </p:nvSpPr>
        <p:spPr/>
        <p:txBody>
          <a:bodyPr/>
          <a:lstStyle/>
          <a:p>
            <a:r>
              <a:rPr kumimoji="1" lang="ja-JP" altLang="en-US" dirty="0"/>
              <a:t>ただし、手動的に環境の管理するのも大変</a:t>
            </a:r>
            <a:endParaRPr kumimoji="1" lang="en-US" altLang="ja-JP" dirty="0"/>
          </a:p>
          <a:p>
            <a:endParaRPr lang="en-US" altLang="ja-JP" dirty="0"/>
          </a:p>
          <a:p>
            <a:r>
              <a:rPr kumimoji="1" lang="ja-JP" altLang="en-US" dirty="0"/>
              <a:t>そのために、何か環境管理システムが欲しい、そこで生まれたのが</a:t>
            </a:r>
            <a:r>
              <a:rPr kumimoji="1" lang="en-US" altLang="ja-JP" dirty="0"/>
              <a:t>conda</a:t>
            </a:r>
          </a:p>
          <a:p>
            <a:endParaRPr kumimoji="1" lang="ja-JP" altLang="en-US" dirty="0"/>
          </a:p>
        </p:txBody>
      </p:sp>
    </p:spTree>
    <p:extLst>
      <p:ext uri="{BB962C8B-B14F-4D97-AF65-F5344CB8AC3E}">
        <p14:creationId xmlns:p14="http://schemas.microsoft.com/office/powerpoint/2010/main" val="3030639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90DC3-3ECC-4B7E-AE19-185C1666140C}"/>
              </a:ext>
            </a:extLst>
          </p:cNvPr>
          <p:cNvSpPr>
            <a:spLocks noGrp="1"/>
          </p:cNvSpPr>
          <p:nvPr>
            <p:ph type="title"/>
          </p:nvPr>
        </p:nvSpPr>
        <p:spPr/>
        <p:txBody>
          <a:bodyPr/>
          <a:lstStyle/>
          <a:p>
            <a:r>
              <a:rPr lang="en-US" altLang="ja-JP" sz="4400" b="0" i="0" u="none" strike="noStrike" dirty="0">
                <a:solidFill>
                  <a:srgbClr val="000000"/>
                </a:solidFill>
                <a:effectLst/>
                <a:latin typeface="+mj-lt"/>
                <a:ea typeface="Yu Gothic" panose="020B0400000000000000" pitchFamily="50" charset="-128"/>
              </a:rPr>
              <a:t>Miniconda/Anaconda</a:t>
            </a:r>
            <a:endParaRPr kumimoji="1" lang="ja-JP" altLang="en-US" dirty="0"/>
          </a:p>
        </p:txBody>
      </p:sp>
      <p:sp>
        <p:nvSpPr>
          <p:cNvPr id="3" name="コンテンツ プレースホルダー 2">
            <a:extLst>
              <a:ext uri="{FF2B5EF4-FFF2-40B4-BE49-F238E27FC236}">
                <a16:creationId xmlns:a16="http://schemas.microsoft.com/office/drawing/2014/main" id="{A7C0D43D-14C9-421F-8AFB-3022102284B1}"/>
              </a:ext>
            </a:extLst>
          </p:cNvPr>
          <p:cNvSpPr>
            <a:spLocks noGrp="1"/>
          </p:cNvSpPr>
          <p:nvPr>
            <p:ph idx="1"/>
          </p:nvPr>
        </p:nvSpPr>
        <p:spPr/>
        <p:txBody>
          <a:bodyPr/>
          <a:lstStyle/>
          <a:p>
            <a:r>
              <a:rPr lang="en-US" altLang="ja-JP" dirty="0"/>
              <a:t>Conda</a:t>
            </a:r>
            <a:r>
              <a:rPr lang="ja-JP" altLang="en-US" dirty="0"/>
              <a:t>は大きく二つの発行版、</a:t>
            </a:r>
            <a:r>
              <a:rPr lang="en-US" altLang="ja-JP" sz="3600" b="0" i="0" u="none" strike="noStrike" dirty="0">
                <a:solidFill>
                  <a:srgbClr val="000000"/>
                </a:solidFill>
                <a:effectLst/>
                <a:latin typeface="+mj-lt"/>
                <a:ea typeface="Yu Gothic" panose="020B0400000000000000" pitchFamily="50" charset="-128"/>
              </a:rPr>
              <a:t>Miniconda</a:t>
            </a:r>
            <a:r>
              <a:rPr lang="ja-JP" altLang="en-US" sz="3600" b="0" i="0" u="none" strike="noStrike" dirty="0">
                <a:solidFill>
                  <a:srgbClr val="000000"/>
                </a:solidFill>
                <a:effectLst/>
                <a:latin typeface="+mj-lt"/>
                <a:ea typeface="Yu Gothic" panose="020B0400000000000000" pitchFamily="50" charset="-128"/>
              </a:rPr>
              <a:t>と</a:t>
            </a:r>
            <a:r>
              <a:rPr lang="en-US" altLang="ja-JP" sz="3600" b="0" i="0" u="none" strike="noStrike" dirty="0">
                <a:solidFill>
                  <a:srgbClr val="000000"/>
                </a:solidFill>
                <a:effectLst/>
                <a:latin typeface="+mj-lt"/>
                <a:ea typeface="Yu Gothic" panose="020B0400000000000000" pitchFamily="50" charset="-128"/>
              </a:rPr>
              <a:t>Anaconda</a:t>
            </a:r>
            <a:r>
              <a:rPr lang="ja-JP" altLang="en-US" dirty="0"/>
              <a:t>がある</a:t>
            </a:r>
            <a:endParaRPr lang="en-US" altLang="ja-JP" dirty="0"/>
          </a:p>
          <a:p>
            <a:endParaRPr lang="en-US" altLang="ja-JP" dirty="0"/>
          </a:p>
          <a:p>
            <a:r>
              <a:rPr lang="en-US" altLang="ja-JP" dirty="0"/>
              <a:t>Miniconda</a:t>
            </a:r>
            <a:r>
              <a:rPr lang="ja-JP" altLang="en-US" dirty="0"/>
              <a:t>は</a:t>
            </a:r>
            <a:r>
              <a:rPr lang="en-US" altLang="ja-JP" dirty="0"/>
              <a:t>conda</a:t>
            </a:r>
            <a:r>
              <a:rPr lang="ja-JP" altLang="en-US" dirty="0"/>
              <a:t>以外、最低限の</a:t>
            </a:r>
            <a:r>
              <a:rPr lang="en-US" altLang="ja-JP" dirty="0"/>
              <a:t>python</a:t>
            </a:r>
            <a:r>
              <a:rPr lang="ja-JP" altLang="en-US" dirty="0"/>
              <a:t>環境が用意されている</a:t>
            </a:r>
            <a:endParaRPr lang="en-US" altLang="ja-JP" dirty="0"/>
          </a:p>
          <a:p>
            <a:r>
              <a:rPr lang="en-US" altLang="ja-JP" dirty="0"/>
              <a:t>Anaconda</a:t>
            </a:r>
            <a:r>
              <a:rPr lang="ja-JP" altLang="en-US" dirty="0"/>
              <a:t>は</a:t>
            </a:r>
            <a:r>
              <a:rPr lang="en-US" altLang="ja-JP" dirty="0"/>
              <a:t>python</a:t>
            </a:r>
            <a:r>
              <a:rPr lang="ja-JP" altLang="en-US" dirty="0"/>
              <a:t>環境以外、データ分析のための</a:t>
            </a:r>
            <a:r>
              <a:rPr lang="en-US" altLang="ja-JP" dirty="0"/>
              <a:t>python</a:t>
            </a:r>
            <a:r>
              <a:rPr lang="ja-JP" altLang="en-US" dirty="0"/>
              <a:t>のモジュールが多数用意されている</a:t>
            </a:r>
            <a:endParaRPr lang="en-US" altLang="ja-JP" dirty="0"/>
          </a:p>
          <a:p>
            <a:endParaRPr lang="en-US" altLang="ja-JP" dirty="0"/>
          </a:p>
        </p:txBody>
      </p:sp>
    </p:spTree>
    <p:extLst>
      <p:ext uri="{BB962C8B-B14F-4D97-AF65-F5344CB8AC3E}">
        <p14:creationId xmlns:p14="http://schemas.microsoft.com/office/powerpoint/2010/main" val="2113242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C724D-9295-4FEE-A68F-511867AF650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4CF0382-BCDF-409C-9DE1-E210CAD6EECE}"/>
              </a:ext>
            </a:extLst>
          </p:cNvPr>
          <p:cNvSpPr>
            <a:spLocks noGrp="1"/>
          </p:cNvSpPr>
          <p:nvPr>
            <p:ph idx="1"/>
          </p:nvPr>
        </p:nvSpPr>
        <p:spPr>
          <a:xfrm>
            <a:off x="838200" y="1825624"/>
            <a:ext cx="10515600" cy="5032375"/>
          </a:xfrm>
        </p:spPr>
        <p:txBody>
          <a:bodyPr>
            <a:normAutofit/>
          </a:bodyPr>
          <a:lstStyle/>
          <a:p>
            <a:r>
              <a:rPr kumimoji="1" lang="ja-JP" altLang="en-US" dirty="0"/>
              <a:t>今回は</a:t>
            </a:r>
            <a:r>
              <a:rPr lang="en-US" altLang="ja-JP" dirty="0"/>
              <a:t>Miniconda</a:t>
            </a:r>
            <a:r>
              <a:rPr lang="ja-JP" altLang="en-US" dirty="0"/>
              <a:t>をする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sz="3200" dirty="0">
                <a:hlinkClick r:id="rId2"/>
              </a:rPr>
              <a:t>https://docs.conda.io/en/latest/miniconda.html</a:t>
            </a:r>
            <a:endParaRPr lang="en-US" altLang="ja-JP" sz="3200"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pic>
        <p:nvPicPr>
          <p:cNvPr id="5" name="図 4">
            <a:extLst>
              <a:ext uri="{FF2B5EF4-FFF2-40B4-BE49-F238E27FC236}">
                <a16:creationId xmlns:a16="http://schemas.microsoft.com/office/drawing/2014/main" id="{9431386A-2070-490C-9334-FF9A51534FE2}"/>
              </a:ext>
            </a:extLst>
          </p:cNvPr>
          <p:cNvPicPr>
            <a:picLocks noChangeAspect="1"/>
          </p:cNvPicPr>
          <p:nvPr/>
        </p:nvPicPr>
        <p:blipFill>
          <a:blip r:embed="rId3"/>
          <a:stretch>
            <a:fillRect/>
          </a:stretch>
        </p:blipFill>
        <p:spPr>
          <a:xfrm>
            <a:off x="0" y="2306400"/>
            <a:ext cx="12192000" cy="3718891"/>
          </a:xfrm>
          <a:prstGeom prst="rect">
            <a:avLst/>
          </a:prstGeom>
        </p:spPr>
      </p:pic>
      <p:sp>
        <p:nvSpPr>
          <p:cNvPr id="8" name="四角形: 角を丸くする 7">
            <a:extLst>
              <a:ext uri="{FF2B5EF4-FFF2-40B4-BE49-F238E27FC236}">
                <a16:creationId xmlns:a16="http://schemas.microsoft.com/office/drawing/2014/main" id="{CEFD50F6-B51E-46DD-A092-5789B5CA94FB}"/>
              </a:ext>
            </a:extLst>
          </p:cNvPr>
          <p:cNvSpPr/>
          <p:nvPr/>
        </p:nvSpPr>
        <p:spPr>
          <a:xfrm>
            <a:off x="142042" y="4838330"/>
            <a:ext cx="11540972" cy="3018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1927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DF3DB-392F-4568-9697-92BB16D6452E}"/>
              </a:ext>
            </a:extLst>
          </p:cNvPr>
          <p:cNvSpPr>
            <a:spLocks noGrp="1"/>
          </p:cNvSpPr>
          <p:nvPr>
            <p:ph type="title"/>
          </p:nvPr>
        </p:nvSpPr>
        <p:spPr/>
        <p:txBody>
          <a:bodyPr/>
          <a:lstStyle/>
          <a:p>
            <a:r>
              <a:rPr lang="en-US" altLang="ja-JP" dirty="0"/>
              <a:t>Miniconda</a:t>
            </a:r>
            <a:r>
              <a:rPr lang="ja-JP" altLang="en-US" dirty="0"/>
              <a:t>インストール</a:t>
            </a:r>
            <a:endParaRPr kumimoji="1" lang="ja-JP" altLang="en-US" dirty="0"/>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20C95C43-EE29-4633-A382-1AA0BB8417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1381" y="2015579"/>
            <a:ext cx="5095238" cy="3971429"/>
          </a:xfrm>
        </p:spPr>
      </p:pic>
      <p:pic>
        <p:nvPicPr>
          <p:cNvPr id="8" name="コンテンツ プレースホルダー 7" descr="スクリーンショットの画面&#10;&#10;自動的に生成された説明">
            <a:extLst>
              <a:ext uri="{FF2B5EF4-FFF2-40B4-BE49-F238E27FC236}">
                <a16:creationId xmlns:a16="http://schemas.microsoft.com/office/drawing/2014/main" id="{E65D8F00-EEDB-4688-940B-50F59F4BF9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1095" y="2015579"/>
            <a:ext cx="5123809" cy="3971429"/>
          </a:xfrm>
        </p:spPr>
      </p:pic>
    </p:spTree>
    <p:extLst>
      <p:ext uri="{BB962C8B-B14F-4D97-AF65-F5344CB8AC3E}">
        <p14:creationId xmlns:p14="http://schemas.microsoft.com/office/powerpoint/2010/main" val="424957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D0D1F-E538-4170-80EA-CE634EE55533}"/>
              </a:ext>
            </a:extLst>
          </p:cNvPr>
          <p:cNvSpPr>
            <a:spLocks noGrp="1"/>
          </p:cNvSpPr>
          <p:nvPr>
            <p:ph type="title"/>
          </p:nvPr>
        </p:nvSpPr>
        <p:spPr/>
        <p:txBody>
          <a:bodyPr/>
          <a:lstStyle/>
          <a:p>
            <a:r>
              <a:rPr kumimoji="1" lang="ja-JP" altLang="en-US" sz="4400" dirty="0"/>
              <a:t>ディープラーニングとは</a:t>
            </a:r>
            <a:endParaRPr kumimoji="1" lang="ja-JP" altLang="en-US" dirty="0"/>
          </a:p>
        </p:txBody>
      </p:sp>
      <p:sp>
        <p:nvSpPr>
          <p:cNvPr id="3" name="コンテンツ プレースホルダー 2">
            <a:extLst>
              <a:ext uri="{FF2B5EF4-FFF2-40B4-BE49-F238E27FC236}">
                <a16:creationId xmlns:a16="http://schemas.microsoft.com/office/drawing/2014/main" id="{48F0224E-08E3-4932-9C88-B20B9CB118E4}"/>
              </a:ext>
            </a:extLst>
          </p:cNvPr>
          <p:cNvSpPr>
            <a:spLocks noGrp="1"/>
          </p:cNvSpPr>
          <p:nvPr>
            <p:ph idx="1"/>
          </p:nvPr>
        </p:nvSpPr>
        <p:spPr/>
        <p:txBody>
          <a:bodyPr>
            <a:normAutofit fontScale="92500"/>
          </a:bodyPr>
          <a:lstStyle/>
          <a:p>
            <a:r>
              <a:rPr lang="en-US" altLang="ja-JP" b="0" i="0" dirty="0">
                <a:solidFill>
                  <a:srgbClr val="222222"/>
                </a:solidFill>
                <a:effectLst/>
                <a:latin typeface="Arial" panose="020B0604020202020204" pitchFamily="34" charset="0"/>
              </a:rPr>
              <a:t>Deep-learning methods are </a:t>
            </a:r>
            <a:r>
              <a:rPr lang="en-US" altLang="ja-JP" b="0" i="0" dirty="0">
                <a:solidFill>
                  <a:srgbClr val="FF0000"/>
                </a:solidFill>
                <a:effectLst/>
                <a:latin typeface="Arial" panose="020B0604020202020204" pitchFamily="34" charset="0"/>
              </a:rPr>
              <a:t>representation-learning methods</a:t>
            </a:r>
            <a:r>
              <a:rPr lang="en-US" altLang="ja-JP" b="0" i="0" dirty="0">
                <a:solidFill>
                  <a:srgbClr val="222222"/>
                </a:solidFill>
                <a:effectLst/>
                <a:latin typeface="Arial" panose="020B0604020202020204" pitchFamily="34" charset="0"/>
              </a:rPr>
              <a:t> with </a:t>
            </a:r>
            <a:r>
              <a:rPr lang="en-US" altLang="ja-JP" b="0" i="0" dirty="0">
                <a:solidFill>
                  <a:srgbClr val="FF0000"/>
                </a:solidFill>
                <a:effectLst/>
                <a:latin typeface="Arial" panose="020B0604020202020204" pitchFamily="34" charset="0"/>
              </a:rPr>
              <a:t>multiple levels of representation</a:t>
            </a:r>
            <a:r>
              <a:rPr lang="en-US" altLang="ja-JP" b="0" i="0" dirty="0">
                <a:solidFill>
                  <a:srgbClr val="222222"/>
                </a:solidFill>
                <a:effectLst/>
                <a:latin typeface="Arial" panose="020B0604020202020204" pitchFamily="34" charset="0"/>
              </a:rPr>
              <a:t>, obtained by </a:t>
            </a:r>
            <a:r>
              <a:rPr lang="en-US" altLang="ja-JP" b="0" i="0" dirty="0">
                <a:solidFill>
                  <a:srgbClr val="FF0000"/>
                </a:solidFill>
                <a:effectLst/>
                <a:latin typeface="Arial" panose="020B0604020202020204" pitchFamily="34" charset="0"/>
              </a:rPr>
              <a:t>composing simple but non-linear modules </a:t>
            </a:r>
            <a:r>
              <a:rPr lang="en-US" altLang="ja-JP" b="0" i="0" dirty="0">
                <a:solidFill>
                  <a:srgbClr val="222222"/>
                </a:solidFill>
                <a:effectLst/>
                <a:latin typeface="Arial" panose="020B0604020202020204" pitchFamily="34" charset="0"/>
              </a:rPr>
              <a:t>that each transform the representation at one level (starting with the raw input) into a representation at a higher, slightly more abstract level. With the composition of enough such transformations, very complex functions can be learned.</a:t>
            </a:r>
            <a:r>
              <a:rPr lang="ja-JP" altLang="en-US" b="0" i="0" dirty="0">
                <a:solidFill>
                  <a:srgbClr val="222222"/>
                </a:solidFill>
                <a:effectLst/>
                <a:latin typeface="Arial" panose="020B0604020202020204" pitchFamily="34" charset="0"/>
              </a:rPr>
              <a:t>（</a:t>
            </a:r>
            <a:r>
              <a:rPr lang="en-US" altLang="ja-JP" b="0" i="0" dirty="0" err="1">
                <a:solidFill>
                  <a:srgbClr val="222222"/>
                </a:solidFill>
                <a:effectLst/>
                <a:latin typeface="Arial" panose="020B0604020202020204" pitchFamily="34" charset="0"/>
              </a:rPr>
              <a:t>LeCun</a:t>
            </a:r>
            <a:r>
              <a:rPr lang="en-US" altLang="ja-JP" b="0" i="0" dirty="0">
                <a:solidFill>
                  <a:srgbClr val="222222"/>
                </a:solidFill>
                <a:effectLst/>
                <a:latin typeface="Arial" panose="020B0604020202020204" pitchFamily="34" charset="0"/>
              </a:rPr>
              <a:t>, </a:t>
            </a:r>
            <a:r>
              <a:rPr lang="en-US" altLang="ja-JP" b="0" i="0" dirty="0" err="1">
                <a:solidFill>
                  <a:srgbClr val="222222"/>
                </a:solidFill>
                <a:effectLst/>
                <a:latin typeface="Arial" panose="020B0604020202020204" pitchFamily="34" charset="0"/>
              </a:rPr>
              <a:t>Bengio</a:t>
            </a:r>
            <a:r>
              <a:rPr lang="en-US" altLang="ja-JP" b="0" i="0" dirty="0">
                <a:solidFill>
                  <a:srgbClr val="222222"/>
                </a:solidFill>
                <a:effectLst/>
                <a:latin typeface="Arial" panose="020B0604020202020204" pitchFamily="34" charset="0"/>
              </a:rPr>
              <a:t> &amp; Hinton(2015)</a:t>
            </a:r>
            <a:r>
              <a:rPr lang="ja-JP" altLang="en-US" b="0" i="0" dirty="0">
                <a:solidFill>
                  <a:srgbClr val="222222"/>
                </a:solidFill>
                <a:effectLst/>
                <a:latin typeface="Arial" panose="020B0604020202020204" pitchFamily="34" charset="0"/>
              </a:rPr>
              <a:t>）</a:t>
            </a:r>
            <a:endParaRPr kumimoji="1" lang="ja-JP" altLang="en-US" dirty="0"/>
          </a:p>
        </p:txBody>
      </p:sp>
    </p:spTree>
    <p:extLst>
      <p:ext uri="{BB962C8B-B14F-4D97-AF65-F5344CB8AC3E}">
        <p14:creationId xmlns:p14="http://schemas.microsoft.com/office/powerpoint/2010/main" val="2138026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ja-JP" altLang="en-US" dirty="0"/>
              <a:t>コマンドプロンプトにで「</a:t>
            </a:r>
            <a:r>
              <a:rPr lang="en-US" altLang="ja-JP" dirty="0"/>
              <a:t>conda</a:t>
            </a:r>
            <a:r>
              <a:rPr lang="ja-JP" altLang="en-US" dirty="0"/>
              <a:t>」を入力、以下のような表示があれば成功</a:t>
            </a:r>
          </a:p>
        </p:txBody>
      </p:sp>
      <p:pic>
        <p:nvPicPr>
          <p:cNvPr id="12" name="図 11">
            <a:extLst>
              <a:ext uri="{FF2B5EF4-FFF2-40B4-BE49-F238E27FC236}">
                <a16:creationId xmlns:a16="http://schemas.microsoft.com/office/drawing/2014/main" id="{89D6D457-141C-4D78-B91A-57EAC6E9CF5B}"/>
              </a:ext>
            </a:extLst>
          </p:cNvPr>
          <p:cNvPicPr>
            <a:picLocks noChangeAspect="1"/>
          </p:cNvPicPr>
          <p:nvPr/>
        </p:nvPicPr>
        <p:blipFill>
          <a:blip r:embed="rId2"/>
          <a:stretch>
            <a:fillRect/>
          </a:stretch>
        </p:blipFill>
        <p:spPr>
          <a:xfrm>
            <a:off x="780364" y="1145432"/>
            <a:ext cx="10631271" cy="5544617"/>
          </a:xfrm>
          <a:prstGeom prst="rect">
            <a:avLst/>
          </a:prstGeom>
        </p:spPr>
      </p:pic>
    </p:spTree>
    <p:extLst>
      <p:ext uri="{BB962C8B-B14F-4D97-AF65-F5344CB8AC3E}">
        <p14:creationId xmlns:p14="http://schemas.microsoft.com/office/powerpoint/2010/main" val="2511079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76CF65D-FF06-47BE-989E-B30DDDF55810}"/>
              </a:ext>
            </a:extLst>
          </p:cNvPr>
          <p:cNvSpPr>
            <a:spLocks noGrp="1"/>
          </p:cNvSpPr>
          <p:nvPr>
            <p:ph type="title"/>
          </p:nvPr>
        </p:nvSpPr>
        <p:spPr/>
        <p:txBody>
          <a:bodyPr/>
          <a:lstStyle/>
          <a:p>
            <a:endParaRPr lang="ja-JP" altLang="en-US" dirty="0"/>
          </a:p>
        </p:txBody>
      </p:sp>
      <p:sp>
        <p:nvSpPr>
          <p:cNvPr id="6" name="コンテンツ プレースホルダー 5">
            <a:extLst>
              <a:ext uri="{FF2B5EF4-FFF2-40B4-BE49-F238E27FC236}">
                <a16:creationId xmlns:a16="http://schemas.microsoft.com/office/drawing/2014/main" id="{85BF9420-E864-49C3-996D-9014FC369839}"/>
              </a:ext>
            </a:extLst>
          </p:cNvPr>
          <p:cNvSpPr>
            <a:spLocks noGrp="1"/>
          </p:cNvSpPr>
          <p:nvPr>
            <p:ph idx="1"/>
          </p:nvPr>
        </p:nvSpPr>
        <p:spPr/>
        <p:txBody>
          <a:bodyPr/>
          <a:lstStyle/>
          <a:p>
            <a:r>
              <a:rPr lang="en-US" altLang="ja-JP" dirty="0"/>
              <a:t>Miniconda</a:t>
            </a:r>
            <a:r>
              <a:rPr lang="ja-JP" altLang="en-US" dirty="0"/>
              <a:t>をインストールが済んだら、</a:t>
            </a:r>
            <a:r>
              <a:rPr lang="en-US" altLang="ja-JP" dirty="0"/>
              <a:t>R keras</a:t>
            </a:r>
            <a:r>
              <a:rPr lang="ja-JP" altLang="en-US" dirty="0"/>
              <a:t>では「</a:t>
            </a:r>
            <a:r>
              <a:rPr lang="en-US" altLang="ja-JP" dirty="0"/>
              <a:t>install_keras()</a:t>
            </a:r>
            <a:r>
              <a:rPr lang="ja-JP" altLang="en-US" dirty="0"/>
              <a:t>」という、自動的に</a:t>
            </a:r>
            <a:r>
              <a:rPr lang="en-US" altLang="ja-JP" dirty="0"/>
              <a:t>python</a:t>
            </a:r>
            <a:r>
              <a:rPr lang="ja-JP" altLang="en-US" dirty="0"/>
              <a:t>環境を構築する関数がが用意しているが</a:t>
            </a:r>
            <a:endParaRPr lang="en-US" altLang="ja-JP" dirty="0"/>
          </a:p>
          <a:p>
            <a:endParaRPr lang="en-US" altLang="ja-JP" dirty="0"/>
          </a:p>
          <a:p>
            <a:r>
              <a:rPr lang="ja-JP" altLang="en-US" dirty="0"/>
              <a:t>おすすめしない、なぜなら、特に</a:t>
            </a:r>
            <a:r>
              <a:rPr lang="en-US" altLang="ja-JP" dirty="0"/>
              <a:t>GPU</a:t>
            </a:r>
            <a:r>
              <a:rPr lang="ja-JP" altLang="en-US" dirty="0"/>
              <a:t>バージョンの場合、いざ何かエーラがあるとき、デバッグが超大変になるから、本稿は手動的に環境を設定する方法を伝える</a:t>
            </a:r>
            <a:endParaRPr lang="en-US" altLang="ja-JP" dirty="0"/>
          </a:p>
        </p:txBody>
      </p:sp>
    </p:spTree>
    <p:extLst>
      <p:ext uri="{BB962C8B-B14F-4D97-AF65-F5344CB8AC3E}">
        <p14:creationId xmlns:p14="http://schemas.microsoft.com/office/powerpoint/2010/main" val="2695430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ja-JP" altLang="en-US" dirty="0"/>
              <a:t>引き続き</a:t>
            </a:r>
            <a:r>
              <a:rPr lang="ja-JP" altLang="pt-BR" dirty="0"/>
              <a:t>「</a:t>
            </a:r>
            <a:r>
              <a:rPr lang="pt-BR" altLang="ja-JP" dirty="0"/>
              <a:t>conda create -n r-reticulate python=3.7</a:t>
            </a:r>
            <a:r>
              <a:rPr lang="ja-JP" altLang="en-US" dirty="0"/>
              <a:t>」を入力、</a:t>
            </a:r>
            <a:r>
              <a:rPr lang="en-US" altLang="ja-JP" dirty="0"/>
              <a:t>python</a:t>
            </a:r>
            <a:r>
              <a:rPr lang="ja-JP" altLang="en-US" dirty="0"/>
              <a:t>バージョンが</a:t>
            </a:r>
            <a:r>
              <a:rPr lang="en-US" altLang="ja-JP" dirty="0"/>
              <a:t>3.7</a:t>
            </a:r>
            <a:r>
              <a:rPr lang="ja-JP" altLang="en-US" dirty="0"/>
              <a:t>、環境名が</a:t>
            </a:r>
            <a:r>
              <a:rPr lang="pt-BR" altLang="ja-JP" dirty="0"/>
              <a:t>r-reticulate</a:t>
            </a:r>
            <a:r>
              <a:rPr lang="ja-JP" altLang="en-US" dirty="0"/>
              <a:t>の新しい環境を構築する</a:t>
            </a:r>
            <a:endParaRPr lang="en-US" altLang="zh-CN" dirty="0"/>
          </a:p>
        </p:txBody>
      </p:sp>
      <p:pic>
        <p:nvPicPr>
          <p:cNvPr id="3" name="図 2">
            <a:extLst>
              <a:ext uri="{FF2B5EF4-FFF2-40B4-BE49-F238E27FC236}">
                <a16:creationId xmlns:a16="http://schemas.microsoft.com/office/drawing/2014/main" id="{5F1E9EF0-2E4E-46B9-93D3-47AB52187C25}"/>
              </a:ext>
            </a:extLst>
          </p:cNvPr>
          <p:cNvPicPr>
            <a:picLocks noChangeAspect="1"/>
          </p:cNvPicPr>
          <p:nvPr/>
        </p:nvPicPr>
        <p:blipFill>
          <a:blip r:embed="rId2"/>
          <a:stretch>
            <a:fillRect/>
          </a:stretch>
        </p:blipFill>
        <p:spPr>
          <a:xfrm>
            <a:off x="277022" y="1660124"/>
            <a:ext cx="11637955" cy="5197876"/>
          </a:xfrm>
          <a:prstGeom prst="rect">
            <a:avLst/>
          </a:prstGeom>
        </p:spPr>
      </p:pic>
    </p:spTree>
    <p:extLst>
      <p:ext uri="{BB962C8B-B14F-4D97-AF65-F5344CB8AC3E}">
        <p14:creationId xmlns:p14="http://schemas.microsoft.com/office/powerpoint/2010/main" val="751072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ja-JP" altLang="en-US" dirty="0"/>
              <a:t>「</a:t>
            </a:r>
            <a:r>
              <a:rPr lang="en-US" altLang="zh-CN" dirty="0"/>
              <a:t>conda info –e</a:t>
            </a:r>
            <a:r>
              <a:rPr lang="ja-JP" altLang="en-US" dirty="0"/>
              <a:t>」を入力したら、今ある環境とそのインストールのパスが確認できる</a:t>
            </a:r>
            <a:endParaRPr lang="en-US" altLang="zh-CN" dirty="0"/>
          </a:p>
        </p:txBody>
      </p:sp>
      <p:pic>
        <p:nvPicPr>
          <p:cNvPr id="4" name="図 3">
            <a:extLst>
              <a:ext uri="{FF2B5EF4-FFF2-40B4-BE49-F238E27FC236}">
                <a16:creationId xmlns:a16="http://schemas.microsoft.com/office/drawing/2014/main" id="{38140640-4204-46A0-BFF0-FADB92E335D0}"/>
              </a:ext>
            </a:extLst>
          </p:cNvPr>
          <p:cNvPicPr>
            <a:picLocks noChangeAspect="1"/>
          </p:cNvPicPr>
          <p:nvPr/>
        </p:nvPicPr>
        <p:blipFill>
          <a:blip r:embed="rId2"/>
          <a:stretch>
            <a:fillRect/>
          </a:stretch>
        </p:blipFill>
        <p:spPr>
          <a:xfrm>
            <a:off x="0" y="1214541"/>
            <a:ext cx="12192000" cy="5643459"/>
          </a:xfrm>
          <a:prstGeom prst="rect">
            <a:avLst/>
          </a:prstGeom>
        </p:spPr>
      </p:pic>
      <p:sp>
        <p:nvSpPr>
          <p:cNvPr id="5" name="四角形: 角を丸くする 4">
            <a:extLst>
              <a:ext uri="{FF2B5EF4-FFF2-40B4-BE49-F238E27FC236}">
                <a16:creationId xmlns:a16="http://schemas.microsoft.com/office/drawing/2014/main" id="{9C55276E-9026-4F4B-9D95-A3B6AE243AAB}"/>
              </a:ext>
            </a:extLst>
          </p:cNvPr>
          <p:cNvSpPr/>
          <p:nvPr/>
        </p:nvSpPr>
        <p:spPr>
          <a:xfrm>
            <a:off x="0" y="2485748"/>
            <a:ext cx="4953740" cy="159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140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ja-JP" altLang="en-US" dirty="0"/>
              <a:t>「</a:t>
            </a:r>
            <a:r>
              <a:rPr lang="en-US" altLang="ja-JP" dirty="0"/>
              <a:t>activate r-reticulate</a:t>
            </a:r>
            <a:r>
              <a:rPr lang="ja-JP" altLang="en-US" dirty="0"/>
              <a:t>」で、</a:t>
            </a:r>
            <a:r>
              <a:rPr lang="en-US" altLang="ja-JP" dirty="0"/>
              <a:t>r-reticulate</a:t>
            </a:r>
            <a:r>
              <a:rPr lang="ja-JP" altLang="en-US" dirty="0"/>
              <a:t>環境に入る</a:t>
            </a:r>
            <a:endParaRPr lang="en-US" altLang="zh-CN" dirty="0"/>
          </a:p>
        </p:txBody>
      </p:sp>
      <p:pic>
        <p:nvPicPr>
          <p:cNvPr id="3" name="図 2">
            <a:extLst>
              <a:ext uri="{FF2B5EF4-FFF2-40B4-BE49-F238E27FC236}">
                <a16:creationId xmlns:a16="http://schemas.microsoft.com/office/drawing/2014/main" id="{18A6E021-9C82-4422-A855-1BF5F2C0CCD4}"/>
              </a:ext>
            </a:extLst>
          </p:cNvPr>
          <p:cNvPicPr>
            <a:picLocks noChangeAspect="1"/>
          </p:cNvPicPr>
          <p:nvPr/>
        </p:nvPicPr>
        <p:blipFill>
          <a:blip r:embed="rId2"/>
          <a:stretch>
            <a:fillRect/>
          </a:stretch>
        </p:blipFill>
        <p:spPr>
          <a:xfrm>
            <a:off x="0" y="1214541"/>
            <a:ext cx="12192000" cy="5643459"/>
          </a:xfrm>
          <a:prstGeom prst="rect">
            <a:avLst/>
          </a:prstGeom>
        </p:spPr>
      </p:pic>
      <p:sp>
        <p:nvSpPr>
          <p:cNvPr id="5" name="四角形: 角を丸くする 4">
            <a:extLst>
              <a:ext uri="{FF2B5EF4-FFF2-40B4-BE49-F238E27FC236}">
                <a16:creationId xmlns:a16="http://schemas.microsoft.com/office/drawing/2014/main" id="{9C55276E-9026-4F4B-9D95-A3B6AE243AAB}"/>
              </a:ext>
            </a:extLst>
          </p:cNvPr>
          <p:cNvSpPr/>
          <p:nvPr/>
        </p:nvSpPr>
        <p:spPr>
          <a:xfrm>
            <a:off x="0" y="3021537"/>
            <a:ext cx="2707689" cy="2276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37F78E0-9AFC-466A-A524-70726A3F74BD}"/>
              </a:ext>
            </a:extLst>
          </p:cNvPr>
          <p:cNvSpPr/>
          <p:nvPr/>
        </p:nvSpPr>
        <p:spPr>
          <a:xfrm>
            <a:off x="2194265" y="3315155"/>
            <a:ext cx="975064" cy="2276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0F742A0-223C-460A-A172-769F4D730568}"/>
              </a:ext>
            </a:extLst>
          </p:cNvPr>
          <p:cNvSpPr/>
          <p:nvPr/>
        </p:nvSpPr>
        <p:spPr>
          <a:xfrm>
            <a:off x="0" y="3915053"/>
            <a:ext cx="5051394" cy="159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1997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ja-JP" altLang="en-US" dirty="0"/>
              <a:t>「</a:t>
            </a:r>
            <a:r>
              <a:rPr kumimoji="1" lang="en-US" altLang="ja-JP" dirty="0"/>
              <a:t>pip install tensorflow-</a:t>
            </a:r>
            <a:r>
              <a:rPr kumimoji="1" lang="en-US" altLang="ja-JP" dirty="0" err="1"/>
              <a:t>gpu</a:t>
            </a:r>
            <a:r>
              <a:rPr kumimoji="1" lang="en-US" altLang="ja-JP" dirty="0"/>
              <a:t>==2.3</a:t>
            </a:r>
            <a:r>
              <a:rPr lang="ja-JP" altLang="en-US" dirty="0"/>
              <a:t>」もしくは</a:t>
            </a:r>
            <a:endParaRPr lang="en-US" altLang="ja-JP" dirty="0"/>
          </a:p>
          <a:p>
            <a:r>
              <a:rPr lang="ja-JP" altLang="en-US" dirty="0"/>
              <a:t>「</a:t>
            </a:r>
            <a:r>
              <a:rPr kumimoji="1" lang="en-US" altLang="ja-JP" dirty="0"/>
              <a:t>pip install tensorflow-</a:t>
            </a:r>
            <a:r>
              <a:rPr kumimoji="1" lang="en-US" altLang="ja-JP" dirty="0" err="1"/>
              <a:t>cpu</a:t>
            </a:r>
            <a:r>
              <a:rPr kumimoji="1" lang="en-US" altLang="ja-JP" dirty="0"/>
              <a:t>==2.3</a:t>
            </a:r>
            <a:r>
              <a:rPr lang="ja-JP" altLang="en-US" dirty="0"/>
              <a:t>」で、バージョン</a:t>
            </a:r>
            <a:r>
              <a:rPr kumimoji="1" lang="en-US" altLang="ja-JP" dirty="0"/>
              <a:t>2.3</a:t>
            </a:r>
            <a:r>
              <a:rPr kumimoji="1" lang="ja-JP" altLang="en-US" dirty="0"/>
              <a:t>の</a:t>
            </a:r>
            <a:r>
              <a:rPr lang="en-US" altLang="ja-JP" dirty="0"/>
              <a:t>GPU</a:t>
            </a:r>
            <a:r>
              <a:rPr lang="ja-JP" altLang="en-US" dirty="0"/>
              <a:t>か</a:t>
            </a:r>
            <a:r>
              <a:rPr lang="en-US" altLang="ja-JP" dirty="0"/>
              <a:t>CPU</a:t>
            </a:r>
            <a:r>
              <a:rPr lang="ja-JP" altLang="en-US" dirty="0"/>
              <a:t>バージョンの</a:t>
            </a:r>
            <a:r>
              <a:rPr kumimoji="1" lang="en-US" altLang="ja-JP" dirty="0"/>
              <a:t>tensorflow</a:t>
            </a:r>
            <a:r>
              <a:rPr kumimoji="1" lang="ja-JP" altLang="en-US" dirty="0"/>
              <a:t>をインストール</a:t>
            </a:r>
            <a:endParaRPr lang="en-US" altLang="ja-JP" dirty="0"/>
          </a:p>
        </p:txBody>
      </p:sp>
      <p:pic>
        <p:nvPicPr>
          <p:cNvPr id="9" name="図 8">
            <a:extLst>
              <a:ext uri="{FF2B5EF4-FFF2-40B4-BE49-F238E27FC236}">
                <a16:creationId xmlns:a16="http://schemas.microsoft.com/office/drawing/2014/main" id="{E02C0F98-C2F1-4DAA-B8A8-528FEBC9E1C6}"/>
              </a:ext>
            </a:extLst>
          </p:cNvPr>
          <p:cNvPicPr>
            <a:picLocks noChangeAspect="1"/>
          </p:cNvPicPr>
          <p:nvPr/>
        </p:nvPicPr>
        <p:blipFill>
          <a:blip r:embed="rId2"/>
          <a:stretch>
            <a:fillRect/>
          </a:stretch>
        </p:blipFill>
        <p:spPr>
          <a:xfrm>
            <a:off x="0" y="2252725"/>
            <a:ext cx="12192000" cy="4605275"/>
          </a:xfrm>
          <a:prstGeom prst="rect">
            <a:avLst/>
          </a:prstGeom>
        </p:spPr>
      </p:pic>
      <p:sp>
        <p:nvSpPr>
          <p:cNvPr id="5" name="四角形: 角を丸くする 4">
            <a:extLst>
              <a:ext uri="{FF2B5EF4-FFF2-40B4-BE49-F238E27FC236}">
                <a16:creationId xmlns:a16="http://schemas.microsoft.com/office/drawing/2014/main" id="{9C55276E-9026-4F4B-9D95-A3B6AE243AAB}"/>
              </a:ext>
            </a:extLst>
          </p:cNvPr>
          <p:cNvSpPr/>
          <p:nvPr/>
        </p:nvSpPr>
        <p:spPr>
          <a:xfrm>
            <a:off x="2175031" y="2772962"/>
            <a:ext cx="2299316" cy="2276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5201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ja-JP" altLang="en-US" dirty="0"/>
              <a:t>「</a:t>
            </a:r>
            <a:r>
              <a:rPr kumimoji="1" lang="en-US" altLang="ja-JP" dirty="0"/>
              <a:t>python</a:t>
            </a:r>
            <a:r>
              <a:rPr lang="ja-JP" altLang="en-US" dirty="0"/>
              <a:t>」を入れて、「</a:t>
            </a:r>
            <a:r>
              <a:rPr lang="en-US" altLang="ja-JP" dirty="0"/>
              <a:t>import tensorflow as </a:t>
            </a:r>
            <a:r>
              <a:rPr lang="en-US" altLang="ja-JP" dirty="0" err="1"/>
              <a:t>tf</a:t>
            </a:r>
            <a:r>
              <a:rPr lang="en-US" altLang="ja-JP" dirty="0"/>
              <a:t>; </a:t>
            </a:r>
            <a:r>
              <a:rPr lang="en-US" altLang="ja-JP" dirty="0" err="1"/>
              <a:t>tf.random.normal</a:t>
            </a:r>
            <a:r>
              <a:rPr lang="en-US" altLang="ja-JP" dirty="0"/>
              <a:t>([4,4]) </a:t>
            </a:r>
            <a:r>
              <a:rPr lang="ja-JP" altLang="en-US" dirty="0"/>
              <a:t>」を実行する</a:t>
            </a:r>
            <a:endParaRPr lang="en-US" altLang="ja-JP" dirty="0"/>
          </a:p>
        </p:txBody>
      </p:sp>
      <p:pic>
        <p:nvPicPr>
          <p:cNvPr id="3" name="図 2">
            <a:extLst>
              <a:ext uri="{FF2B5EF4-FFF2-40B4-BE49-F238E27FC236}">
                <a16:creationId xmlns:a16="http://schemas.microsoft.com/office/drawing/2014/main" id="{3377345D-CD44-4644-BF9F-788352452736}"/>
              </a:ext>
            </a:extLst>
          </p:cNvPr>
          <p:cNvPicPr>
            <a:picLocks noChangeAspect="1"/>
          </p:cNvPicPr>
          <p:nvPr/>
        </p:nvPicPr>
        <p:blipFill>
          <a:blip r:embed="rId2"/>
          <a:stretch>
            <a:fillRect/>
          </a:stretch>
        </p:blipFill>
        <p:spPr>
          <a:xfrm>
            <a:off x="0" y="1174311"/>
            <a:ext cx="12192000" cy="5683689"/>
          </a:xfrm>
          <a:prstGeom prst="rect">
            <a:avLst/>
          </a:prstGeom>
        </p:spPr>
      </p:pic>
      <p:sp>
        <p:nvSpPr>
          <p:cNvPr id="5" name="四角形: 角を丸くする 4">
            <a:extLst>
              <a:ext uri="{FF2B5EF4-FFF2-40B4-BE49-F238E27FC236}">
                <a16:creationId xmlns:a16="http://schemas.microsoft.com/office/drawing/2014/main" id="{9C55276E-9026-4F4B-9D95-A3B6AE243AAB}"/>
              </a:ext>
            </a:extLst>
          </p:cNvPr>
          <p:cNvSpPr/>
          <p:nvPr/>
        </p:nvSpPr>
        <p:spPr>
          <a:xfrm>
            <a:off x="0" y="5548544"/>
            <a:ext cx="4358936"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C0083E5-A3D8-44BF-8875-806D06ACBAC8}"/>
              </a:ext>
            </a:extLst>
          </p:cNvPr>
          <p:cNvSpPr txBox="1"/>
          <p:nvPr/>
        </p:nvSpPr>
        <p:spPr>
          <a:xfrm>
            <a:off x="4358936" y="6093611"/>
            <a:ext cx="3368230" cy="369332"/>
          </a:xfrm>
          <a:prstGeom prst="rect">
            <a:avLst/>
          </a:prstGeom>
          <a:noFill/>
        </p:spPr>
        <p:txBody>
          <a:bodyPr wrap="none" rtlCol="0">
            <a:spAutoFit/>
          </a:bodyPr>
          <a:lstStyle/>
          <a:p>
            <a:r>
              <a:rPr kumimoji="1" lang="en-US" altLang="ja-JP" dirty="0">
                <a:solidFill>
                  <a:srgbClr val="FF0000"/>
                </a:solidFill>
              </a:rPr>
              <a:t>4x4</a:t>
            </a:r>
            <a:r>
              <a:rPr kumimoji="1" lang="ja-JP" altLang="en-US" dirty="0">
                <a:solidFill>
                  <a:srgbClr val="FF0000"/>
                </a:solidFill>
              </a:rPr>
              <a:t>のマトリクスがあれば成功</a:t>
            </a:r>
          </a:p>
        </p:txBody>
      </p:sp>
    </p:spTree>
    <p:extLst>
      <p:ext uri="{BB962C8B-B14F-4D97-AF65-F5344CB8AC3E}">
        <p14:creationId xmlns:p14="http://schemas.microsoft.com/office/powerpoint/2010/main" val="1904847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AA52A-67D0-4D0D-9558-62C3C4B8B622}"/>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14BFD8D-9407-4921-8280-B3A5D489583A}"/>
              </a:ext>
            </a:extLst>
          </p:cNvPr>
          <p:cNvSpPr>
            <a:spLocks noGrp="1"/>
          </p:cNvSpPr>
          <p:nvPr>
            <p:ph idx="1"/>
          </p:nvPr>
        </p:nvSpPr>
        <p:spPr/>
        <p:txBody>
          <a:bodyPr/>
          <a:lstStyle/>
          <a:p>
            <a:r>
              <a:rPr kumimoji="1" lang="ja-JP" altLang="en-US" dirty="0"/>
              <a:t>以上で</a:t>
            </a:r>
            <a:r>
              <a:rPr kumimoji="1" lang="en-US" altLang="ja-JP" dirty="0"/>
              <a:t>python</a:t>
            </a:r>
            <a:r>
              <a:rPr kumimoji="1" lang="ja-JP" altLang="en-US" dirty="0"/>
              <a:t>と</a:t>
            </a:r>
            <a:r>
              <a:rPr kumimoji="1" lang="en-US" altLang="ja-JP" dirty="0"/>
              <a:t>tensorflow</a:t>
            </a:r>
            <a:r>
              <a:rPr kumimoji="1" lang="ja-JP" altLang="en-US" dirty="0"/>
              <a:t>環境の構築が終了</a:t>
            </a:r>
          </a:p>
        </p:txBody>
      </p:sp>
    </p:spTree>
    <p:extLst>
      <p:ext uri="{BB962C8B-B14F-4D97-AF65-F5344CB8AC3E}">
        <p14:creationId xmlns:p14="http://schemas.microsoft.com/office/powerpoint/2010/main" val="4051704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FF643429-BA3C-4590-80E1-625C9C661E92}"/>
              </a:ext>
            </a:extLst>
          </p:cNvPr>
          <p:cNvGraphicFramePr>
            <a:graphicFrameLocks noGrp="1"/>
          </p:cNvGraphicFramePr>
          <p:nvPr>
            <p:extLst>
              <p:ext uri="{D42A27DB-BD31-4B8C-83A1-F6EECF244321}">
                <p14:modId xmlns:p14="http://schemas.microsoft.com/office/powerpoint/2010/main" val="2906199336"/>
              </p:ext>
            </p:extLst>
          </p:nvPr>
        </p:nvGraphicFramePr>
        <p:xfrm>
          <a:off x="3932391" y="2028321"/>
          <a:ext cx="8127999" cy="4484370"/>
        </p:xfrm>
        <a:graphic>
          <a:graphicData uri="http://schemas.openxmlformats.org/drawingml/2006/table">
            <a:tbl>
              <a:tblPr firstRow="1" bandRow="1">
                <a:tableStyleId>{5C22544A-7EE6-4342-B048-85BDC9FD1C3A}</a:tableStyleId>
              </a:tblPr>
              <a:tblGrid>
                <a:gridCol w="1546686">
                  <a:extLst>
                    <a:ext uri="{9D8B030D-6E8A-4147-A177-3AD203B41FA5}">
                      <a16:colId xmlns:a16="http://schemas.microsoft.com/office/drawing/2014/main" val="326674884"/>
                    </a:ext>
                  </a:extLst>
                </a:gridCol>
                <a:gridCol w="228324">
                  <a:extLst>
                    <a:ext uri="{9D8B030D-6E8A-4147-A177-3AD203B41FA5}">
                      <a16:colId xmlns:a16="http://schemas.microsoft.com/office/drawing/2014/main" val="1569546829"/>
                    </a:ext>
                  </a:extLst>
                </a:gridCol>
                <a:gridCol w="1669002">
                  <a:extLst>
                    <a:ext uri="{9D8B030D-6E8A-4147-A177-3AD203B41FA5}">
                      <a16:colId xmlns:a16="http://schemas.microsoft.com/office/drawing/2014/main" val="3959924195"/>
                    </a:ext>
                  </a:extLst>
                </a:gridCol>
                <a:gridCol w="4683987">
                  <a:extLst>
                    <a:ext uri="{9D8B030D-6E8A-4147-A177-3AD203B41FA5}">
                      <a16:colId xmlns:a16="http://schemas.microsoft.com/office/drawing/2014/main" val="2123566683"/>
                    </a:ext>
                  </a:extLst>
                </a:gridCol>
              </a:tblGrid>
              <a:tr h="180889">
                <a:tc gridSpan="2">
                  <a:txBody>
                    <a:bodyPr/>
                    <a:lstStyle/>
                    <a:p>
                      <a:pPr algn="l" fontAlgn="b"/>
                      <a:r>
                        <a:rPr lang="ja-JP" altLang="en-US" sz="2400" b="0" i="0" u="none" strike="noStrike" dirty="0">
                          <a:solidFill>
                            <a:srgbClr val="000000"/>
                          </a:solidFill>
                          <a:effectLst/>
                          <a:latin typeface="+mj-lt"/>
                          <a:ea typeface="Yu Gothic" panose="020B0400000000000000" pitchFamily="50" charset="-128"/>
                        </a:rPr>
                        <a:t>ツール</a:t>
                      </a:r>
                    </a:p>
                  </a:txBody>
                  <a:tcPr marL="9525" marR="9525" marT="9525" marB="0" anchor="b"/>
                </a:tc>
                <a:tc hMerge="1">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dirty="0">
                          <a:solidFill>
                            <a:srgbClr val="000000"/>
                          </a:solidFill>
                          <a:effectLst/>
                          <a:latin typeface="+mj-lt"/>
                          <a:ea typeface="Yu Gothic" panose="020B0400000000000000" pitchFamily="50" charset="-128"/>
                        </a:rPr>
                        <a:t>バージョン</a:t>
                      </a:r>
                    </a:p>
                  </a:txBody>
                  <a:tcPr marL="9525" marR="9525" marT="9525" marB="0" anchor="b"/>
                </a:tc>
                <a:tc>
                  <a:txBody>
                    <a:bodyPr/>
                    <a:lstStyle/>
                    <a:p>
                      <a:pPr algn="l" fontAlgn="b"/>
                      <a:r>
                        <a:rPr lang="ja-JP" altLang="en-US" sz="2400" b="0" i="0" u="none" strike="noStrike">
                          <a:solidFill>
                            <a:srgbClr val="000000"/>
                          </a:solidFill>
                          <a:effectLst/>
                          <a:latin typeface="+mj-lt"/>
                          <a:ea typeface="Yu Gothic" panose="020B0400000000000000" pitchFamily="50" charset="-128"/>
                        </a:rPr>
                        <a:t>備考</a:t>
                      </a: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3279051378"/>
                  </a:ext>
                </a:extLst>
              </a:tr>
              <a:tr h="370840">
                <a:tc gridSpan="2">
                  <a:txBody>
                    <a:bodyPr/>
                    <a:lstStyle/>
                    <a:p>
                      <a:pPr algn="l" fontAlgn="b"/>
                      <a:r>
                        <a:rPr lang="en-US" sz="2400" b="0" i="0" u="none" strike="noStrike" dirty="0">
                          <a:solidFill>
                            <a:srgbClr val="FF0000"/>
                          </a:solidFill>
                          <a:effectLst/>
                          <a:latin typeface="+mj-lt"/>
                          <a:ea typeface="Yu Gothic" panose="020B0400000000000000" pitchFamily="50" charset="-128"/>
                        </a:rPr>
                        <a:t>R</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4.02</a:t>
                      </a:r>
                    </a:p>
                  </a:txBody>
                  <a:tcPr marL="9525" marR="9525" marT="9525" marB="0" anchor="b"/>
                </a:tc>
                <a:tc>
                  <a:txBody>
                    <a:bodyPr/>
                    <a:lstStyle/>
                    <a:p>
                      <a:pPr algn="r" fontAlgn="b"/>
                      <a:r>
                        <a:rPr lang="en-US" altLang="ja-JP" sz="2400" b="0" i="0" u="none" strike="noStrike" dirty="0">
                          <a:solidFill>
                            <a:srgbClr val="FF0000"/>
                          </a:solidFill>
                          <a:effectLst/>
                          <a:latin typeface="+mj-lt"/>
                          <a:ea typeface="Yu Gothic" panose="020B0400000000000000" pitchFamily="50" charset="-128"/>
                        </a:rPr>
                        <a:t>4.0.2</a:t>
                      </a:r>
                    </a:p>
                  </a:txBody>
                  <a:tcPr marL="9525" marR="9525" marT="9525" marB="0" anchor="b"/>
                </a:tc>
                <a:tc>
                  <a:txBody>
                    <a:bodyPr/>
                    <a:lstStyle/>
                    <a:p>
                      <a:pPr algn="l" fontAlgn="b"/>
                      <a:endParaRPr lang="ja-JP" altLang="en-US" sz="2400" b="0" i="0" u="none" strike="noStrike" dirty="0">
                        <a:solidFill>
                          <a:srgbClr val="FF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51598395"/>
                  </a:ext>
                </a:extLst>
              </a:tr>
              <a:tr h="370840">
                <a:tc gridSpan="2">
                  <a:txBody>
                    <a:bodyPr/>
                    <a:lstStyle/>
                    <a:p>
                      <a:pPr algn="l" fontAlgn="b"/>
                      <a:r>
                        <a:rPr lang="en-US" sz="2400" b="0" i="0" u="none" strike="noStrike" dirty="0">
                          <a:solidFill>
                            <a:srgbClr val="FF0000"/>
                          </a:solidFill>
                          <a:effectLst/>
                          <a:latin typeface="+mj-lt"/>
                          <a:ea typeface="Yu Gothic" panose="020B0400000000000000" pitchFamily="50" charset="-128"/>
                        </a:rPr>
                        <a:t>rtools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4.0</a:t>
                      </a:r>
                    </a:p>
                  </a:txBody>
                  <a:tcPr marL="9525" marR="9525" marT="9525" marB="0" anchor="b"/>
                </a:tc>
                <a:tc>
                  <a:txBody>
                    <a:bodyPr/>
                    <a:lstStyle/>
                    <a:p>
                      <a:pPr algn="r" fontAlgn="b"/>
                      <a:r>
                        <a:rPr lang="en-US" altLang="ja-JP" sz="2400" b="0" i="0" u="none" strike="noStrike" dirty="0">
                          <a:solidFill>
                            <a:srgbClr val="FF0000"/>
                          </a:solidFill>
                          <a:effectLst/>
                          <a:latin typeface="+mj-lt"/>
                          <a:ea typeface="Yu Gothic" panose="020B0400000000000000" pitchFamily="50" charset="-128"/>
                        </a:rPr>
                        <a:t>4.0</a:t>
                      </a:r>
                    </a:p>
                  </a:txBody>
                  <a:tcPr marL="9525" marR="9525" marT="9525" marB="0" anchor="b"/>
                </a:tc>
                <a:tc>
                  <a:txBody>
                    <a:bodyPr/>
                    <a:lstStyle/>
                    <a:p>
                      <a:pPr algn="l" fontAlgn="b"/>
                      <a:r>
                        <a:rPr lang="en-US" altLang="ja-JP" sz="2400" b="0" i="0" u="none" strike="noStrike" dirty="0">
                          <a:solidFill>
                            <a:srgbClr val="FF0000"/>
                          </a:solidFill>
                          <a:effectLst/>
                          <a:latin typeface="+mj-lt"/>
                          <a:ea typeface="Yu Gothic" panose="020B0400000000000000" pitchFamily="50" charset="-128"/>
                        </a:rPr>
                        <a:t>r keras </a:t>
                      </a:r>
                      <a:r>
                        <a:rPr lang="ja-JP" altLang="en-US" sz="2400" b="0" i="0" u="none" strike="noStrike" dirty="0">
                          <a:solidFill>
                            <a:srgbClr val="FF0000"/>
                          </a:solidFill>
                          <a:effectLst/>
                          <a:latin typeface="+mj-lt"/>
                          <a:ea typeface="Yu Gothic" panose="020B0400000000000000" pitchFamily="50" charset="-128"/>
                        </a:rPr>
                        <a:t>が必要のツール</a:t>
                      </a:r>
                    </a:p>
                  </a:txBody>
                  <a:tcPr marL="9525" marR="9525" marT="9525" marB="0" anchor="b"/>
                </a:tc>
                <a:extLst>
                  <a:ext uri="{0D108BD9-81ED-4DB2-BD59-A6C34878D82A}">
                    <a16:rowId xmlns:a16="http://schemas.microsoft.com/office/drawing/2014/main" val="2050635536"/>
                  </a:ext>
                </a:extLst>
              </a:tr>
              <a:tr h="370840">
                <a:tc gridSpan="2">
                  <a:txBody>
                    <a:bodyPr/>
                    <a:lstStyle/>
                    <a:p>
                      <a:pPr algn="l" fontAlgn="b"/>
                      <a:r>
                        <a:rPr lang="en-US" sz="2400" b="0" i="0" u="none" strike="noStrike" dirty="0">
                          <a:solidFill>
                            <a:srgbClr val="FF0000"/>
                          </a:solidFill>
                          <a:effectLst/>
                          <a:latin typeface="+mj-lt"/>
                          <a:ea typeface="Yu Gothic" panose="020B0400000000000000" pitchFamily="50" charset="-128"/>
                        </a:rPr>
                        <a:t>r keras</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2.3.0.0</a:t>
                      </a:r>
                    </a:p>
                  </a:txBody>
                  <a:tcPr marL="9525" marR="9525" marT="9525" marB="0" anchor="b"/>
                </a:tc>
                <a:tc>
                  <a:txBody>
                    <a:bodyPr/>
                    <a:lstStyle/>
                    <a:p>
                      <a:pPr algn="r" fontAlgn="b"/>
                      <a:r>
                        <a:rPr lang="en-US" altLang="ja-JP" sz="2400" b="0" i="0" u="none" strike="noStrike" dirty="0">
                          <a:solidFill>
                            <a:srgbClr val="FF0000"/>
                          </a:solidFill>
                          <a:effectLst/>
                          <a:latin typeface="+mj-lt"/>
                          <a:ea typeface="Yu Gothic" panose="020B0400000000000000" pitchFamily="50" charset="-128"/>
                        </a:rPr>
                        <a:t>2.3.0.0</a:t>
                      </a:r>
                    </a:p>
                  </a:txBody>
                  <a:tcPr marL="9525" marR="9525" marT="9525" marB="0" anchor="b"/>
                </a:tc>
                <a:tc>
                  <a:txBody>
                    <a:bodyPr/>
                    <a:lstStyle/>
                    <a:p>
                      <a:pPr algn="l" fontAlgn="b"/>
                      <a:endParaRPr lang="ja-JP" altLang="en-US" sz="2400" b="0" i="0" u="none" strike="noStrike" dirty="0">
                        <a:solidFill>
                          <a:srgbClr val="FF0000"/>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758178539"/>
                  </a:ext>
                </a:extLst>
              </a:tr>
              <a:tr h="370840">
                <a:tc gridSpan="2">
                  <a:txBody>
                    <a:bodyPr/>
                    <a:lstStyle/>
                    <a:p>
                      <a:pPr algn="l" fontAlgn="b"/>
                      <a:r>
                        <a:rPr lang="en-US" sz="2400" b="0" i="0" u="none" strike="noStrike" dirty="0">
                          <a:solidFill>
                            <a:schemeClr val="tx1"/>
                          </a:solidFill>
                          <a:effectLst/>
                          <a:latin typeface="+mj-lt"/>
                          <a:ea typeface="Yu Gothic" panose="020B0400000000000000" pitchFamily="50" charset="-128"/>
                        </a:rPr>
                        <a:t>Miniconda/Anaconda</a:t>
                      </a:r>
                    </a:p>
                  </a:txBody>
                  <a:tcPr marL="9525" marR="9525" marT="9525" marB="0" anchor="b"/>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r" fontAlgn="b"/>
                      <a:endParaRPr lang="ja-JP" altLang="en-US" sz="2400" b="0" i="0" u="none" strike="noStrike" dirty="0">
                        <a:solidFill>
                          <a:schemeClr val="tx1"/>
                        </a:solidFill>
                        <a:effectLst/>
                        <a:latin typeface="+mj-lt"/>
                        <a:ea typeface="Yu Gothic" panose="020B0400000000000000" pitchFamily="50" charset="-128"/>
                      </a:endParaRPr>
                    </a:p>
                  </a:txBody>
                  <a:tcPr marL="9525" marR="9525" marT="9525" marB="0" anchor="b"/>
                </a:tc>
                <a:tc>
                  <a:txBody>
                    <a:bodyPr/>
                    <a:lstStyle/>
                    <a:p>
                      <a:pPr algn="l" fontAlgn="b"/>
                      <a:r>
                        <a:rPr lang="en-US" sz="2400" b="0" i="0" u="none" strike="noStrike" dirty="0">
                          <a:solidFill>
                            <a:schemeClr val="tx1"/>
                          </a:solidFill>
                          <a:effectLst/>
                          <a:latin typeface="+mj-lt"/>
                          <a:ea typeface="Yu Gothic" panose="020B0400000000000000" pitchFamily="50" charset="-128"/>
                        </a:rPr>
                        <a:t>conda </a:t>
                      </a:r>
                      <a:r>
                        <a:rPr lang="ja-JP" altLang="en-US" sz="2400" b="0" i="0" u="none" strike="noStrike" dirty="0">
                          <a:solidFill>
                            <a:schemeClr val="tx1"/>
                          </a:solidFill>
                          <a:effectLst/>
                          <a:latin typeface="+mj-lt"/>
                          <a:ea typeface="Yu Gothic" panose="020B0400000000000000" pitchFamily="50" charset="-128"/>
                        </a:rPr>
                        <a:t>環境</a:t>
                      </a:r>
                    </a:p>
                  </a:txBody>
                  <a:tcPr marL="9525" marR="9525" marT="9525" marB="0" anchor="b"/>
                </a:tc>
                <a:extLst>
                  <a:ext uri="{0D108BD9-81ED-4DB2-BD59-A6C34878D82A}">
                    <a16:rowId xmlns:a16="http://schemas.microsoft.com/office/drawing/2014/main" val="1915283068"/>
                  </a:ext>
                </a:extLst>
              </a:tr>
              <a:tr h="370840">
                <a:tc gridSpan="2">
                  <a:txBody>
                    <a:bodyPr/>
                    <a:lstStyle/>
                    <a:p>
                      <a:pPr algn="l" fontAlgn="b"/>
                      <a:r>
                        <a:rPr lang="en-US" sz="2400" b="0" i="0" u="none" strike="noStrike" dirty="0">
                          <a:solidFill>
                            <a:schemeClr val="tx1"/>
                          </a:solidFill>
                          <a:effectLst/>
                          <a:latin typeface="+mj-lt"/>
                          <a:ea typeface="Yu Gothic" panose="020B0400000000000000" pitchFamily="50" charset="-128"/>
                        </a:rPr>
                        <a:t>python</a:t>
                      </a:r>
                    </a:p>
                  </a:txBody>
                  <a:tcPr marL="9525" marR="9525" marT="9525" marB="0" anchor="b"/>
                </a:tc>
                <a:tc hMerge="1">
                  <a:txBody>
                    <a:bodyPr/>
                    <a:lstStyle/>
                    <a:p>
                      <a:pPr algn="r" fontAlgn="b"/>
                      <a:r>
                        <a:rPr lang="en-US" altLang="ja-JP" sz="2400" b="0" i="0" u="none" strike="noStrike" dirty="0">
                          <a:solidFill>
                            <a:srgbClr val="000000"/>
                          </a:solidFill>
                          <a:effectLst/>
                          <a:latin typeface="+mj-lt"/>
                          <a:ea typeface="Yu Gothic" panose="020B0400000000000000" pitchFamily="50" charset="-128"/>
                        </a:rPr>
                        <a:t>3.7.7</a:t>
                      </a:r>
                    </a:p>
                  </a:txBody>
                  <a:tcPr marL="9525" marR="9525" marT="9525" marB="0" anchor="b"/>
                </a:tc>
                <a:tc>
                  <a:txBody>
                    <a:bodyPr/>
                    <a:lstStyle/>
                    <a:p>
                      <a:pPr algn="r" fontAlgn="b"/>
                      <a:r>
                        <a:rPr lang="en-US" altLang="ja-JP" sz="2400" b="0" i="0" u="none" strike="noStrike" dirty="0">
                          <a:solidFill>
                            <a:schemeClr val="tx1"/>
                          </a:solidFill>
                          <a:effectLst/>
                          <a:latin typeface="+mj-lt"/>
                          <a:ea typeface="Yu Gothic" panose="020B0400000000000000" pitchFamily="50" charset="-128"/>
                        </a:rPr>
                        <a:t>3.7.7</a:t>
                      </a:r>
                    </a:p>
                  </a:txBody>
                  <a:tcPr marL="9525" marR="9525" marT="9525" marB="0" anchor="b"/>
                </a:tc>
                <a:tc>
                  <a:txBody>
                    <a:bodyPr/>
                    <a:lstStyle/>
                    <a:p>
                      <a:pPr algn="l" fontAlgn="b"/>
                      <a:endParaRPr lang="ja-JP" altLang="en-US" sz="2400" b="0" i="0" u="none" strike="noStrike" dirty="0">
                        <a:solidFill>
                          <a:schemeClr val="tx1"/>
                        </a:solidFill>
                        <a:effectLst/>
                        <a:latin typeface="+mj-lt"/>
                        <a:ea typeface="Yu Gothic" panose="020B0400000000000000" pitchFamily="50" charset="-128"/>
                      </a:endParaRPr>
                    </a:p>
                  </a:txBody>
                  <a:tcPr marL="9525" marR="9525" marT="9525" marB="0" anchor="b"/>
                </a:tc>
                <a:extLst>
                  <a:ext uri="{0D108BD9-81ED-4DB2-BD59-A6C34878D82A}">
                    <a16:rowId xmlns:a16="http://schemas.microsoft.com/office/drawing/2014/main" val="2186034063"/>
                  </a:ext>
                </a:extLst>
              </a:tr>
              <a:tr h="370840">
                <a:tc gridSpan="2">
                  <a:txBody>
                    <a:bodyPr/>
                    <a:lstStyle/>
                    <a:p>
                      <a:pPr algn="l" fontAlgn="b"/>
                      <a:r>
                        <a:rPr lang="en-US" sz="2400" b="0" i="0" u="none" strike="noStrike" dirty="0">
                          <a:solidFill>
                            <a:schemeClr val="tx1"/>
                          </a:solidFill>
                          <a:effectLst/>
                          <a:latin typeface="+mj-lt"/>
                          <a:ea typeface="Yu Gothic" panose="020B0400000000000000" pitchFamily="50" charset="-128"/>
                        </a:rPr>
                        <a:t>Tensorflow</a:t>
                      </a:r>
                    </a:p>
                  </a:txBody>
                  <a:tcPr marL="9525" marR="9525" marT="9525" marB="0" anchor="b"/>
                </a:tc>
                <a:tc hMerge="1">
                  <a:txBody>
                    <a:bodyPr/>
                    <a:lstStyle/>
                    <a:p>
                      <a:pPr algn="r" fontAlgn="b"/>
                      <a:r>
                        <a:rPr lang="en-US" altLang="ja-JP" sz="2400" b="0" i="0" u="none" strike="noStrike">
                          <a:solidFill>
                            <a:srgbClr val="000000"/>
                          </a:solidFill>
                          <a:effectLst/>
                          <a:latin typeface="+mj-lt"/>
                          <a:ea typeface="Yu Gothic" panose="020B0400000000000000" pitchFamily="50" charset="-128"/>
                        </a:rPr>
                        <a:t>2.3.0</a:t>
                      </a:r>
                    </a:p>
                  </a:txBody>
                  <a:tcPr marL="9525" marR="9525" marT="9525" marB="0" anchor="b"/>
                </a:tc>
                <a:tc>
                  <a:txBody>
                    <a:bodyPr/>
                    <a:lstStyle/>
                    <a:p>
                      <a:pPr algn="r" fontAlgn="b"/>
                      <a:r>
                        <a:rPr lang="en-US" altLang="ja-JP" sz="2400" b="0" i="0" u="none" strike="noStrike" dirty="0">
                          <a:solidFill>
                            <a:schemeClr val="tx1"/>
                          </a:solidFill>
                          <a:effectLst/>
                          <a:latin typeface="+mj-lt"/>
                          <a:ea typeface="Yu Gothic" panose="020B0400000000000000" pitchFamily="50" charset="-128"/>
                        </a:rPr>
                        <a:t>2.3.0</a:t>
                      </a:r>
                    </a:p>
                  </a:txBody>
                  <a:tcPr marL="9525" marR="9525" marT="9525" marB="0" anchor="b"/>
                </a:tc>
                <a:tc>
                  <a:txBody>
                    <a:bodyPr/>
                    <a:lstStyle/>
                    <a:p>
                      <a:pPr algn="l" fontAlgn="b"/>
                      <a:r>
                        <a:rPr lang="en-US" altLang="ja-JP" sz="2400" b="0" i="0" u="none" strike="noStrike" dirty="0">
                          <a:solidFill>
                            <a:schemeClr val="tx1"/>
                          </a:solidFill>
                          <a:effectLst/>
                          <a:latin typeface="+mj-lt"/>
                          <a:ea typeface="Yu Gothic" panose="020B0400000000000000" pitchFamily="50" charset="-128"/>
                        </a:rPr>
                        <a:t>keras </a:t>
                      </a:r>
                      <a:r>
                        <a:rPr lang="ja-JP" altLang="en-US" sz="2400" b="0" i="0" u="none" strike="noStrike" dirty="0">
                          <a:solidFill>
                            <a:schemeClr val="tx1"/>
                          </a:solidFill>
                          <a:effectLst/>
                          <a:latin typeface="+mj-lt"/>
                          <a:ea typeface="Yu Gothic" panose="020B0400000000000000" pitchFamily="50" charset="-128"/>
                        </a:rPr>
                        <a:t>のバックエンド</a:t>
                      </a:r>
                    </a:p>
                  </a:txBody>
                  <a:tcPr marL="9525" marR="9525" marT="9525" marB="0" anchor="b"/>
                </a:tc>
                <a:extLst>
                  <a:ext uri="{0D108BD9-81ED-4DB2-BD59-A6C34878D82A}">
                    <a16:rowId xmlns:a16="http://schemas.microsoft.com/office/drawing/2014/main" val="1649966552"/>
                  </a:ext>
                </a:extLst>
              </a:tr>
              <a:tr h="0">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2400" b="0" i="0" u="none" strike="noStrike" dirty="0">
                          <a:solidFill>
                            <a:srgbClr val="000000"/>
                          </a:solidFill>
                          <a:effectLst/>
                          <a:latin typeface="+mj-lt"/>
                          <a:ea typeface="Yu Gothic" panose="020B0400000000000000" pitchFamily="50" charset="-128"/>
                        </a:rPr>
                        <a:t>GPU</a:t>
                      </a:r>
                      <a:r>
                        <a:rPr kumimoji="1" lang="ja-JP" altLang="en-US" sz="2400" b="0" i="0" u="none" strike="noStrike" kern="1200" dirty="0">
                          <a:solidFill>
                            <a:srgbClr val="000000"/>
                          </a:solidFill>
                          <a:effectLst/>
                          <a:latin typeface="+mn-lt"/>
                          <a:ea typeface="Yu Gothic" panose="020B0400000000000000" pitchFamily="50" charset="-128"/>
                          <a:cs typeface="+mn-cs"/>
                        </a:rPr>
                        <a:t>バージョンの</a:t>
                      </a:r>
                      <a:r>
                        <a:rPr lang="ja-JP" altLang="en-US" sz="2400" b="0" i="0" u="none" strike="noStrike" dirty="0">
                          <a:solidFill>
                            <a:srgbClr val="000000"/>
                          </a:solidFill>
                          <a:effectLst/>
                          <a:latin typeface="+mj-lt"/>
                          <a:ea typeface="Yu Gothic" panose="020B0400000000000000" pitchFamily="50" charset="-128"/>
                        </a:rPr>
                        <a:t>追加ツール</a:t>
                      </a:r>
                    </a:p>
                  </a:txBody>
                  <a:tcPr marL="9525" marR="9525" marT="9525" marB="0" anchor="b">
                    <a:solidFill>
                      <a:schemeClr val="accent1"/>
                    </a:solidFill>
                  </a:tcPr>
                </a:tc>
                <a:tc hMerge="1">
                  <a:txBody>
                    <a:bodyPr/>
                    <a:lstStyle/>
                    <a:p>
                      <a:pPr algn="r" fontAlgn="b"/>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tc hMerge="1">
                  <a:txBody>
                    <a:bodyPr/>
                    <a:lstStyle/>
                    <a:p>
                      <a:endParaRPr kumimoji="1" lang="ja-JP" altLang="en-US"/>
                    </a:p>
                  </a:txBody>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ja-JP" altLang="en-US" sz="2400" b="0" i="0" u="none" strike="noStrike" dirty="0">
                        <a:solidFill>
                          <a:srgbClr val="000000"/>
                        </a:solidFill>
                        <a:effectLst/>
                        <a:latin typeface="+mj-lt"/>
                        <a:ea typeface="Yu Gothic" panose="020B0400000000000000" pitchFamily="50" charset="-128"/>
                      </a:endParaRPr>
                    </a:p>
                  </a:txBody>
                  <a:tcPr marL="9525" marR="9525" marT="9525" marB="0" anchor="b">
                    <a:solidFill>
                      <a:schemeClr val="accent1"/>
                    </a:solidFill>
                  </a:tcPr>
                </a:tc>
                <a:extLst>
                  <a:ext uri="{0D108BD9-81ED-4DB2-BD59-A6C34878D82A}">
                    <a16:rowId xmlns:a16="http://schemas.microsoft.com/office/drawing/2014/main" val="275156024"/>
                  </a:ext>
                </a:extLst>
              </a:tr>
              <a:tr h="370840">
                <a:tc>
                  <a:txBody>
                    <a:bodyPr/>
                    <a:lstStyle/>
                    <a:p>
                      <a:pPr algn="l" fontAlgn="b"/>
                      <a:r>
                        <a:rPr lang="en-US" sz="2400" b="0" i="0" u="none" strike="noStrike" dirty="0">
                          <a:solidFill>
                            <a:schemeClr val="tx1"/>
                          </a:solidFill>
                          <a:effectLst/>
                          <a:latin typeface="+mj-lt"/>
                          <a:ea typeface="Yu Gothic" panose="020B0400000000000000" pitchFamily="50" charset="-128"/>
                        </a:rPr>
                        <a:t>CUDA</a:t>
                      </a:r>
                    </a:p>
                  </a:txBody>
                  <a:tcPr marL="9525" marR="9525" marT="9525" marB="0" anchor="b"/>
                </a:tc>
                <a:tc gridSpan="2">
                  <a:txBody>
                    <a:bodyPr/>
                    <a:lstStyle/>
                    <a:p>
                      <a:pPr algn="r" fontAlgn="b"/>
                      <a:r>
                        <a:rPr lang="en-US" altLang="ja-JP" sz="2400" b="0" i="0" u="none" strike="noStrike" dirty="0">
                          <a:solidFill>
                            <a:schemeClr val="tx1"/>
                          </a:solidFill>
                          <a:effectLst/>
                          <a:latin typeface="+mj-lt"/>
                          <a:ea typeface="Yu Gothic" panose="020B0400000000000000" pitchFamily="50" charset="-128"/>
                        </a:rPr>
                        <a:t>10.1</a:t>
                      </a:r>
                    </a:p>
                  </a:txBody>
                  <a:tcPr marL="9525" marR="9525" marT="9525" marB="0" anchor="b"/>
                </a:tc>
                <a:tc hMerge="1">
                  <a:txBody>
                    <a:bodyPr/>
                    <a:lstStyle/>
                    <a:p>
                      <a:pPr algn="r" fontAlgn="b"/>
                      <a:endParaRPr lang="en-US" altLang="ja-JP" sz="2400" b="0" i="0" u="none" strike="noStrike">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en-US" altLang="ja-JP" sz="2400" b="0" i="0" u="none" strike="noStrike" dirty="0">
                          <a:solidFill>
                            <a:schemeClr val="tx1"/>
                          </a:solidFill>
                          <a:effectLst/>
                          <a:latin typeface="+mj-lt"/>
                          <a:ea typeface="Yu Gothic" panose="020B0400000000000000" pitchFamily="50" charset="-128"/>
                        </a:rPr>
                        <a:t>GPU </a:t>
                      </a:r>
                      <a:r>
                        <a:rPr lang="ja-JP" altLang="en-US" sz="2400" b="0" i="0" u="none" strike="noStrike" dirty="0">
                          <a:solidFill>
                            <a:schemeClr val="tx1"/>
                          </a:solidFill>
                          <a:effectLst/>
                          <a:latin typeface="+mj-lt"/>
                          <a:ea typeface="Yu Gothic" panose="020B0400000000000000" pitchFamily="50" charset="-128"/>
                        </a:rPr>
                        <a:t>プログラミングツール</a:t>
                      </a:r>
                    </a:p>
                  </a:txBody>
                  <a:tcPr marL="9525" marR="9525" marT="9525" marB="0" anchor="b"/>
                </a:tc>
                <a:extLst>
                  <a:ext uri="{0D108BD9-81ED-4DB2-BD59-A6C34878D82A}">
                    <a16:rowId xmlns:a16="http://schemas.microsoft.com/office/drawing/2014/main" val="1567161976"/>
                  </a:ext>
                </a:extLst>
              </a:tr>
              <a:tr h="370840">
                <a:tc>
                  <a:txBody>
                    <a:bodyPr/>
                    <a:lstStyle/>
                    <a:p>
                      <a:pPr algn="l" fontAlgn="b"/>
                      <a:r>
                        <a:rPr lang="en-US" sz="2400" b="0" i="0" u="none" strike="noStrike" dirty="0">
                          <a:solidFill>
                            <a:schemeClr val="tx1"/>
                          </a:solidFill>
                          <a:effectLst/>
                          <a:latin typeface="+mj-lt"/>
                          <a:ea typeface="Yu Gothic" panose="020B0400000000000000" pitchFamily="50" charset="-128"/>
                        </a:rPr>
                        <a:t>cuDNN</a:t>
                      </a:r>
                    </a:p>
                  </a:txBody>
                  <a:tcPr marL="9525" marR="9525" marT="9525" marB="0" anchor="b"/>
                </a:tc>
                <a:tc gridSpan="2">
                  <a:txBody>
                    <a:bodyPr/>
                    <a:lstStyle/>
                    <a:p>
                      <a:pPr algn="r" fontAlgn="b"/>
                      <a:r>
                        <a:rPr lang="en-US" altLang="ja-JP" sz="2400" b="0" i="0" u="none" strike="noStrike" dirty="0">
                          <a:solidFill>
                            <a:schemeClr val="tx1"/>
                          </a:solidFill>
                          <a:effectLst/>
                          <a:latin typeface="+mj-lt"/>
                          <a:ea typeface="Yu Gothic" panose="020B0400000000000000" pitchFamily="50" charset="-128"/>
                        </a:rPr>
                        <a:t>7.6.4</a:t>
                      </a:r>
                    </a:p>
                  </a:txBody>
                  <a:tcPr marL="9525" marR="9525" marT="9525" marB="0" anchor="b"/>
                </a:tc>
                <a:tc hMerge="1">
                  <a:txBody>
                    <a:bodyPr/>
                    <a:lstStyle/>
                    <a:p>
                      <a:pPr algn="r" fontAlgn="b"/>
                      <a:endParaRPr lang="en-US" altLang="ja-JP" sz="2400" b="0" i="0" u="none" strike="noStrike" dirty="0">
                        <a:solidFill>
                          <a:srgbClr val="000000"/>
                        </a:solidFill>
                        <a:effectLst/>
                        <a:latin typeface="+mj-lt"/>
                        <a:ea typeface="Yu Gothic" panose="020B0400000000000000" pitchFamily="50" charset="-128"/>
                      </a:endParaRPr>
                    </a:p>
                  </a:txBody>
                  <a:tcPr marL="9525" marR="9525" marT="9525" marB="0" anchor="b"/>
                </a:tc>
                <a:tc>
                  <a:txBody>
                    <a:bodyPr/>
                    <a:lstStyle/>
                    <a:p>
                      <a:pPr algn="l" fontAlgn="b"/>
                      <a:r>
                        <a:rPr lang="ja-JP" altLang="en-US" sz="2400" b="0" i="0" u="none" strike="noStrike" dirty="0">
                          <a:solidFill>
                            <a:schemeClr val="tx1"/>
                          </a:solidFill>
                          <a:effectLst/>
                          <a:latin typeface="+mj-lt"/>
                          <a:ea typeface="Yu Gothic" panose="020B0400000000000000" pitchFamily="50" charset="-128"/>
                        </a:rPr>
                        <a:t>ディープラーニング演算ための</a:t>
                      </a:r>
                      <a:r>
                        <a:rPr lang="en-US" altLang="ja-JP" sz="2400" b="0" i="0" u="none" strike="noStrike" dirty="0">
                          <a:solidFill>
                            <a:schemeClr val="tx1"/>
                          </a:solidFill>
                          <a:effectLst/>
                          <a:latin typeface="+mj-lt"/>
                          <a:ea typeface="Yu Gothic" panose="020B0400000000000000" pitchFamily="50" charset="-128"/>
                        </a:rPr>
                        <a:t>CUDA</a:t>
                      </a:r>
                      <a:r>
                        <a:rPr lang="ja-JP" altLang="en-US" sz="2400" b="0" i="0" u="none" strike="noStrike" dirty="0">
                          <a:solidFill>
                            <a:schemeClr val="tx1"/>
                          </a:solidFill>
                          <a:effectLst/>
                          <a:latin typeface="+mj-lt"/>
                          <a:ea typeface="Yu Gothic" panose="020B0400000000000000" pitchFamily="50" charset="-128"/>
                        </a:rPr>
                        <a:t>のライブラリ</a:t>
                      </a:r>
                    </a:p>
                  </a:txBody>
                  <a:tcPr marL="9525" marR="9525" marT="9525" marB="0" anchor="b"/>
                </a:tc>
                <a:extLst>
                  <a:ext uri="{0D108BD9-81ED-4DB2-BD59-A6C34878D82A}">
                    <a16:rowId xmlns:a16="http://schemas.microsoft.com/office/drawing/2014/main" val="2954191209"/>
                  </a:ext>
                </a:extLst>
              </a:tr>
            </a:tbl>
          </a:graphicData>
        </a:graphic>
      </p:graphicFrame>
      <p:sp>
        <p:nvSpPr>
          <p:cNvPr id="19" name="标题 1">
            <a:extLst>
              <a:ext uri="{FF2B5EF4-FFF2-40B4-BE49-F238E27FC236}">
                <a16:creationId xmlns:a16="http://schemas.microsoft.com/office/drawing/2014/main" id="{E4D677A1-7094-4CFD-9A28-86ED5718FCE0}"/>
              </a:ext>
            </a:extLst>
          </p:cNvPr>
          <p:cNvSpPr txBox="1">
            <a:spLocks/>
          </p:cNvSpPr>
          <p:nvPr/>
        </p:nvSpPr>
        <p:spPr>
          <a:xfrm>
            <a:off x="5945080" y="465140"/>
            <a:ext cx="4800136"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ツール一覧</a:t>
            </a:r>
          </a:p>
        </p:txBody>
      </p:sp>
      <p:sp>
        <p:nvSpPr>
          <p:cNvPr id="5" name="矩形: 圆角 4">
            <a:extLst>
              <a:ext uri="{FF2B5EF4-FFF2-40B4-BE49-F238E27FC236}">
                <a16:creationId xmlns:a16="http://schemas.microsoft.com/office/drawing/2014/main" id="{2AB069B5-6DDD-4A9F-BF30-E62CFDCDCE5B}"/>
              </a:ext>
            </a:extLst>
          </p:cNvPr>
          <p:cNvSpPr/>
          <p:nvPr/>
        </p:nvSpPr>
        <p:spPr>
          <a:xfrm>
            <a:off x="650724" y="172773"/>
            <a:ext cx="2091559" cy="67266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R keras</a:t>
            </a:r>
            <a:endParaRPr kumimoji="1" lang="ja-JP" altLang="en-US" dirty="0"/>
          </a:p>
        </p:txBody>
      </p:sp>
      <p:sp>
        <p:nvSpPr>
          <p:cNvPr id="7" name="矩形: 圆角 6">
            <a:extLst>
              <a:ext uri="{FF2B5EF4-FFF2-40B4-BE49-F238E27FC236}">
                <a16:creationId xmlns:a16="http://schemas.microsoft.com/office/drawing/2014/main" id="{5C29A736-56E3-4276-9A4E-4D477D61543C}"/>
              </a:ext>
            </a:extLst>
          </p:cNvPr>
          <p:cNvSpPr/>
          <p:nvPr/>
        </p:nvSpPr>
        <p:spPr>
          <a:xfrm>
            <a:off x="650724" y="1749325"/>
            <a:ext cx="2091559"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conda    python</a:t>
            </a:r>
            <a:endParaRPr kumimoji="1" lang="ja-JP" altLang="en-US" dirty="0"/>
          </a:p>
        </p:txBody>
      </p:sp>
      <p:cxnSp>
        <p:nvCxnSpPr>
          <p:cNvPr id="9" name="直接箭头连接符 8">
            <a:extLst>
              <a:ext uri="{FF2B5EF4-FFF2-40B4-BE49-F238E27FC236}">
                <a16:creationId xmlns:a16="http://schemas.microsoft.com/office/drawing/2014/main" id="{F00CC82D-766E-40F5-8CE3-8407F243289E}"/>
              </a:ext>
            </a:extLst>
          </p:cNvPr>
          <p:cNvCxnSpPr>
            <a:stCxn id="5" idx="2"/>
          </p:cNvCxnSpPr>
          <p:nvPr/>
        </p:nvCxnSpPr>
        <p:spPr>
          <a:xfrm>
            <a:off x="1696504" y="845435"/>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98DE0D65-0129-41EE-98C1-41E16159B1F8}"/>
              </a:ext>
            </a:extLst>
          </p:cNvPr>
          <p:cNvSpPr txBox="1"/>
          <p:nvPr/>
        </p:nvSpPr>
        <p:spPr>
          <a:xfrm>
            <a:off x="1842036" y="974214"/>
            <a:ext cx="1800493" cy="646331"/>
          </a:xfrm>
          <a:prstGeom prst="rect">
            <a:avLst/>
          </a:prstGeom>
          <a:noFill/>
        </p:spPr>
        <p:txBody>
          <a:bodyPr wrap="none" rtlCol="0">
            <a:spAutoFit/>
          </a:bodyPr>
          <a:lstStyle/>
          <a:p>
            <a:pPr algn="ctr"/>
            <a:r>
              <a:rPr kumimoji="1" lang="en-US" altLang="ja-JP" dirty="0"/>
              <a:t>“reticulate”</a:t>
            </a:r>
          </a:p>
          <a:p>
            <a:pPr algn="ctr"/>
            <a:r>
              <a:rPr kumimoji="1" lang="ja-JP" altLang="en-US" dirty="0"/>
              <a:t>パッケージ経由</a:t>
            </a:r>
          </a:p>
        </p:txBody>
      </p:sp>
      <p:sp>
        <p:nvSpPr>
          <p:cNvPr id="26" name="矩形: 圆角 25">
            <a:extLst>
              <a:ext uri="{FF2B5EF4-FFF2-40B4-BE49-F238E27FC236}">
                <a16:creationId xmlns:a16="http://schemas.microsoft.com/office/drawing/2014/main" id="{6ADD4B22-B6E6-46C4-A1B2-0FCBCF6CE415}"/>
              </a:ext>
            </a:extLst>
          </p:cNvPr>
          <p:cNvSpPr/>
          <p:nvPr/>
        </p:nvSpPr>
        <p:spPr>
          <a:xfrm>
            <a:off x="650724" y="3325877"/>
            <a:ext cx="2091559"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keras    tensorflow</a:t>
            </a:r>
            <a:endParaRPr kumimoji="1" lang="ja-JP" altLang="en-US" dirty="0"/>
          </a:p>
        </p:txBody>
      </p:sp>
      <p:cxnSp>
        <p:nvCxnSpPr>
          <p:cNvPr id="27" name="直接箭头连接符 26">
            <a:extLst>
              <a:ext uri="{FF2B5EF4-FFF2-40B4-BE49-F238E27FC236}">
                <a16:creationId xmlns:a16="http://schemas.microsoft.com/office/drawing/2014/main" id="{21AE869B-3E85-4E73-8315-BAC186641245}"/>
              </a:ext>
            </a:extLst>
          </p:cNvPr>
          <p:cNvCxnSpPr>
            <a:cxnSpLocks/>
            <a:stCxn id="7" idx="2"/>
            <a:endCxn id="26" idx="0"/>
          </p:cNvCxnSpPr>
          <p:nvPr/>
        </p:nvCxnSpPr>
        <p:spPr>
          <a:xfrm>
            <a:off x="1696504" y="2421987"/>
            <a:ext cx="0"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矩形: 圆角 30">
            <a:extLst>
              <a:ext uri="{FF2B5EF4-FFF2-40B4-BE49-F238E27FC236}">
                <a16:creationId xmlns:a16="http://schemas.microsoft.com/office/drawing/2014/main" id="{5B6E8836-7FFB-4488-AC06-81902F346692}"/>
              </a:ext>
            </a:extLst>
          </p:cNvPr>
          <p:cNvSpPr/>
          <p:nvPr/>
        </p:nvSpPr>
        <p:spPr>
          <a:xfrm>
            <a:off x="131610" y="4902429"/>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CPU</a:t>
            </a:r>
            <a:endParaRPr kumimoji="1" lang="ja-JP" altLang="en-US" dirty="0"/>
          </a:p>
        </p:txBody>
      </p:sp>
      <p:sp>
        <p:nvSpPr>
          <p:cNvPr id="33" name="矩形: 圆角 32">
            <a:extLst>
              <a:ext uri="{FF2B5EF4-FFF2-40B4-BE49-F238E27FC236}">
                <a16:creationId xmlns:a16="http://schemas.microsoft.com/office/drawing/2014/main" id="{12A0AF5B-27D3-4125-89E8-2E50EB1ABA56}"/>
              </a:ext>
            </a:extLst>
          </p:cNvPr>
          <p:cNvSpPr/>
          <p:nvPr/>
        </p:nvSpPr>
        <p:spPr>
          <a:xfrm>
            <a:off x="2184021" y="4917660"/>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cuda</a:t>
            </a:r>
            <a:endParaRPr kumimoji="1" lang="ja-JP" altLang="en-US" dirty="0"/>
          </a:p>
        </p:txBody>
      </p:sp>
      <p:cxnSp>
        <p:nvCxnSpPr>
          <p:cNvPr id="34" name="直接箭头连接符 33">
            <a:extLst>
              <a:ext uri="{FF2B5EF4-FFF2-40B4-BE49-F238E27FC236}">
                <a16:creationId xmlns:a16="http://schemas.microsoft.com/office/drawing/2014/main" id="{551B8294-C58E-4872-AE2D-4C237AB27E10}"/>
              </a:ext>
            </a:extLst>
          </p:cNvPr>
          <p:cNvCxnSpPr>
            <a:cxnSpLocks/>
            <a:stCxn id="26" idx="2"/>
            <a:endCxn id="31" idx="0"/>
          </p:cNvCxnSpPr>
          <p:nvPr/>
        </p:nvCxnSpPr>
        <p:spPr>
          <a:xfrm flipH="1">
            <a:off x="654500" y="3998539"/>
            <a:ext cx="1042004" cy="903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矩形: 圆角 37">
            <a:extLst>
              <a:ext uri="{FF2B5EF4-FFF2-40B4-BE49-F238E27FC236}">
                <a16:creationId xmlns:a16="http://schemas.microsoft.com/office/drawing/2014/main" id="{6672EE54-AB5E-47D7-92D0-A01516C5E575}"/>
              </a:ext>
            </a:extLst>
          </p:cNvPr>
          <p:cNvSpPr/>
          <p:nvPr/>
        </p:nvSpPr>
        <p:spPr>
          <a:xfrm>
            <a:off x="2184021" y="5949202"/>
            <a:ext cx="1045780" cy="6726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GPU</a:t>
            </a:r>
            <a:endParaRPr kumimoji="1" lang="ja-JP" altLang="en-US" dirty="0"/>
          </a:p>
        </p:txBody>
      </p:sp>
      <p:cxnSp>
        <p:nvCxnSpPr>
          <p:cNvPr id="42" name="直接箭头连接符 41">
            <a:extLst>
              <a:ext uri="{FF2B5EF4-FFF2-40B4-BE49-F238E27FC236}">
                <a16:creationId xmlns:a16="http://schemas.microsoft.com/office/drawing/2014/main" id="{67602AAC-42DD-403B-9250-5269D4E09042}"/>
              </a:ext>
            </a:extLst>
          </p:cNvPr>
          <p:cNvCxnSpPr>
            <a:cxnSpLocks/>
            <a:stCxn id="33" idx="2"/>
            <a:endCxn id="38" idx="0"/>
          </p:cNvCxnSpPr>
          <p:nvPr/>
        </p:nvCxnSpPr>
        <p:spPr>
          <a:xfrm>
            <a:off x="2706911" y="5590322"/>
            <a:ext cx="0" cy="35888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33">
            <a:extLst>
              <a:ext uri="{FF2B5EF4-FFF2-40B4-BE49-F238E27FC236}">
                <a16:creationId xmlns:a16="http://schemas.microsoft.com/office/drawing/2014/main" id="{A8F8B1B3-EACB-4B83-8D82-59F9F270FFD2}"/>
              </a:ext>
            </a:extLst>
          </p:cNvPr>
          <p:cNvCxnSpPr>
            <a:cxnSpLocks/>
            <a:stCxn id="26" idx="2"/>
            <a:endCxn id="33" idx="0"/>
          </p:cNvCxnSpPr>
          <p:nvPr/>
        </p:nvCxnSpPr>
        <p:spPr>
          <a:xfrm>
            <a:off x="1696504" y="3998539"/>
            <a:ext cx="1010407" cy="9191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4576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4101BD4F-1752-4AEA-B511-9010A5E4B560}"/>
              </a:ext>
            </a:extLst>
          </p:cNvPr>
          <p:cNvSpPr>
            <a:spLocks noGrp="1"/>
          </p:cNvSpPr>
          <p:nvPr>
            <p:ph idx="1"/>
          </p:nvPr>
        </p:nvSpPr>
        <p:spPr>
          <a:xfrm>
            <a:off x="838200" y="167951"/>
            <a:ext cx="10515600" cy="6009012"/>
          </a:xfrm>
        </p:spPr>
        <p:txBody>
          <a:bodyPr/>
          <a:lstStyle/>
          <a:p>
            <a:r>
              <a:rPr lang="en-US" altLang="ja-JP" dirty="0"/>
              <a:t>R</a:t>
            </a:r>
            <a:r>
              <a:rPr lang="ja-JP" altLang="en-US" dirty="0"/>
              <a:t>で</a:t>
            </a:r>
            <a:endParaRPr lang="en-US" altLang="ja-JP" dirty="0"/>
          </a:p>
          <a:p>
            <a:pPr marL="457200" lvl="1" indent="0">
              <a:buNone/>
            </a:pPr>
            <a:r>
              <a:rPr lang="en-US" altLang="ja-JP" dirty="0" err="1"/>
              <a:t>install.packages</a:t>
            </a:r>
            <a:r>
              <a:rPr lang="en-US" altLang="ja-JP" dirty="0"/>
              <a:t>("keras")</a:t>
            </a:r>
          </a:p>
          <a:p>
            <a:pPr marL="457200" lvl="1" indent="0">
              <a:buNone/>
            </a:pPr>
            <a:r>
              <a:rPr lang="en-US" altLang="ja-JP" dirty="0"/>
              <a:t>library(keras)</a:t>
            </a:r>
          </a:p>
          <a:p>
            <a:pPr marL="457200" lvl="1" indent="0">
              <a:buNone/>
            </a:pPr>
            <a:r>
              <a:rPr lang="en-US" altLang="ja-JP" dirty="0"/>
              <a:t>keras::</a:t>
            </a:r>
            <a:r>
              <a:rPr lang="en-US" altLang="ja-JP" dirty="0" err="1"/>
              <a:t>use_condaenv</a:t>
            </a:r>
            <a:r>
              <a:rPr lang="en-US" altLang="ja-JP" dirty="0"/>
              <a:t>("r-reticulate")</a:t>
            </a:r>
          </a:p>
          <a:p>
            <a:pPr marL="0" indent="0">
              <a:buNone/>
            </a:pPr>
            <a:r>
              <a:rPr lang="ja-JP" altLang="en-US" dirty="0"/>
              <a:t>特にエーラが表示されなかったら成功</a:t>
            </a:r>
            <a:endParaRPr lang="en-US" altLang="ja-JP" dirty="0"/>
          </a:p>
          <a:p>
            <a:pPr marL="457200" lvl="1" indent="0">
              <a:buNone/>
            </a:pPr>
            <a:endParaRPr lang="en-US" altLang="ja-JP" dirty="0"/>
          </a:p>
        </p:txBody>
      </p:sp>
      <p:pic>
        <p:nvPicPr>
          <p:cNvPr id="7" name="図 6">
            <a:extLst>
              <a:ext uri="{FF2B5EF4-FFF2-40B4-BE49-F238E27FC236}">
                <a16:creationId xmlns:a16="http://schemas.microsoft.com/office/drawing/2014/main" id="{D9F2A7E7-5644-4E98-86B5-439A020BB0F5}"/>
              </a:ext>
            </a:extLst>
          </p:cNvPr>
          <p:cNvPicPr>
            <a:picLocks noChangeAspect="1"/>
          </p:cNvPicPr>
          <p:nvPr/>
        </p:nvPicPr>
        <p:blipFill>
          <a:blip r:embed="rId2"/>
          <a:stretch>
            <a:fillRect/>
          </a:stretch>
        </p:blipFill>
        <p:spPr>
          <a:xfrm>
            <a:off x="1606858" y="3723389"/>
            <a:ext cx="9322475" cy="2966659"/>
          </a:xfrm>
          <a:prstGeom prst="rect">
            <a:avLst/>
          </a:prstGeom>
        </p:spPr>
      </p:pic>
    </p:spTree>
    <p:extLst>
      <p:ext uri="{BB962C8B-B14F-4D97-AF65-F5344CB8AC3E}">
        <p14:creationId xmlns:p14="http://schemas.microsoft.com/office/powerpoint/2010/main" val="80566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A1C820-4010-44E9-80EC-4AFF6C3B8FD9}"/>
              </a:ext>
            </a:extLst>
          </p:cNvPr>
          <p:cNvSpPr>
            <a:spLocks noGrp="1"/>
          </p:cNvSpPr>
          <p:nvPr>
            <p:ph type="title"/>
          </p:nvPr>
        </p:nvSpPr>
        <p:spPr/>
        <p:txBody>
          <a:bodyPr>
            <a:normAutofit/>
          </a:bodyPr>
          <a:lstStyle/>
          <a:p>
            <a:r>
              <a:rPr lang="ja-JP" altLang="en-US" sz="4000" b="0" i="0" dirty="0">
                <a:effectLst/>
                <a:latin typeface="arial" panose="020B0604020202020204" pitchFamily="34" charset="0"/>
              </a:rPr>
              <a:t>表現学習（</a:t>
            </a:r>
            <a:r>
              <a:rPr kumimoji="1" lang="en-US" altLang="ja-JP" sz="4000" dirty="0"/>
              <a:t>representation-learning</a:t>
            </a:r>
            <a:r>
              <a:rPr kumimoji="1" lang="ja-JP" altLang="en-US" sz="4000" dirty="0"/>
              <a:t>）とは</a:t>
            </a:r>
          </a:p>
        </p:txBody>
      </p:sp>
      <p:sp>
        <p:nvSpPr>
          <p:cNvPr id="3" name="コンテンツ プレースホルダー 2">
            <a:extLst>
              <a:ext uri="{FF2B5EF4-FFF2-40B4-BE49-F238E27FC236}">
                <a16:creationId xmlns:a16="http://schemas.microsoft.com/office/drawing/2014/main" id="{5D3D6CBE-1C61-47A5-88D0-8A2B4F258F1B}"/>
              </a:ext>
            </a:extLst>
          </p:cNvPr>
          <p:cNvSpPr>
            <a:spLocks noGrp="1"/>
          </p:cNvSpPr>
          <p:nvPr>
            <p:ph idx="1"/>
          </p:nvPr>
        </p:nvSpPr>
        <p:spPr/>
        <p:txBody>
          <a:bodyPr/>
          <a:lstStyle/>
          <a:p>
            <a:r>
              <a:rPr kumimoji="1" lang="en-US" altLang="ja-JP" dirty="0"/>
              <a:t>Representation learning is a set of methods that allows a machine to be fed with </a:t>
            </a:r>
            <a:r>
              <a:rPr kumimoji="1" lang="en-US" altLang="ja-JP" dirty="0">
                <a:solidFill>
                  <a:srgbClr val="FF0000"/>
                </a:solidFill>
              </a:rPr>
              <a:t>raw data and to automatically </a:t>
            </a:r>
            <a:r>
              <a:rPr kumimoji="1" lang="en-US" altLang="ja-JP" dirty="0"/>
              <a:t>discover the representations needed for detection or classification.</a:t>
            </a:r>
            <a:r>
              <a:rPr lang="en-US" altLang="ja-JP" b="0" i="0" dirty="0">
                <a:solidFill>
                  <a:srgbClr val="222222"/>
                </a:solidFill>
                <a:effectLst/>
                <a:latin typeface="Arial" panose="020B0604020202020204" pitchFamily="34" charset="0"/>
              </a:rPr>
              <a:t> </a:t>
            </a:r>
            <a:r>
              <a:rPr lang="ja-JP" altLang="en-US" b="0" i="0" dirty="0">
                <a:solidFill>
                  <a:srgbClr val="222222"/>
                </a:solidFill>
                <a:effectLst/>
                <a:latin typeface="Arial" panose="020B0604020202020204" pitchFamily="34" charset="0"/>
              </a:rPr>
              <a:t>（</a:t>
            </a:r>
            <a:r>
              <a:rPr lang="en-US" altLang="ja-JP" b="0" i="0" dirty="0" err="1">
                <a:solidFill>
                  <a:srgbClr val="222222"/>
                </a:solidFill>
                <a:effectLst/>
                <a:latin typeface="Arial" panose="020B0604020202020204" pitchFamily="34" charset="0"/>
              </a:rPr>
              <a:t>LeCun</a:t>
            </a:r>
            <a:r>
              <a:rPr lang="en-US" altLang="ja-JP" b="0" i="0" dirty="0">
                <a:solidFill>
                  <a:srgbClr val="222222"/>
                </a:solidFill>
                <a:effectLst/>
                <a:latin typeface="Arial" panose="020B0604020202020204" pitchFamily="34" charset="0"/>
              </a:rPr>
              <a:t>, </a:t>
            </a:r>
            <a:r>
              <a:rPr lang="en-US" altLang="ja-JP" b="0" i="0" dirty="0" err="1">
                <a:solidFill>
                  <a:srgbClr val="222222"/>
                </a:solidFill>
                <a:effectLst/>
                <a:latin typeface="Arial" panose="020B0604020202020204" pitchFamily="34" charset="0"/>
              </a:rPr>
              <a:t>Bengio</a:t>
            </a:r>
            <a:r>
              <a:rPr lang="en-US" altLang="ja-JP" b="0" i="0" dirty="0">
                <a:solidFill>
                  <a:srgbClr val="222222"/>
                </a:solidFill>
                <a:effectLst/>
                <a:latin typeface="Arial" panose="020B0604020202020204" pitchFamily="34" charset="0"/>
              </a:rPr>
              <a:t> &amp; Hinton(2015)</a:t>
            </a:r>
            <a:r>
              <a:rPr lang="ja-JP" altLang="en-US" b="0" i="0" dirty="0">
                <a:solidFill>
                  <a:srgbClr val="222222"/>
                </a:solidFill>
                <a:effectLst/>
                <a:latin typeface="Arial" panose="020B0604020202020204" pitchFamily="34" charset="0"/>
              </a:rPr>
              <a:t>）</a:t>
            </a:r>
            <a:endParaRPr lang="en-US" altLang="ja-JP" b="0" i="0" dirty="0">
              <a:solidFill>
                <a:srgbClr val="222222"/>
              </a:solidFill>
              <a:effectLst/>
              <a:latin typeface="Arial" panose="020B0604020202020204" pitchFamily="34" charset="0"/>
            </a:endParaRPr>
          </a:p>
          <a:p>
            <a:endParaRPr kumimoji="1" lang="en-US" altLang="ja-JP" dirty="0">
              <a:solidFill>
                <a:srgbClr val="222222"/>
              </a:solidFill>
              <a:latin typeface="Arial" panose="020B0604020202020204" pitchFamily="34" charset="0"/>
            </a:endParaRPr>
          </a:p>
          <a:p>
            <a:r>
              <a:rPr kumimoji="1" lang="ja-JP" altLang="en-US" dirty="0">
                <a:solidFill>
                  <a:srgbClr val="222222"/>
                </a:solidFill>
                <a:latin typeface="Arial" panose="020B0604020202020204" pitchFamily="34" charset="0"/>
              </a:rPr>
              <a:t>ローデータを直接利用して推論する方法</a:t>
            </a:r>
            <a:endParaRPr kumimoji="1" lang="ja-JP" altLang="en-US" dirty="0"/>
          </a:p>
        </p:txBody>
      </p:sp>
    </p:spTree>
    <p:extLst>
      <p:ext uri="{BB962C8B-B14F-4D97-AF65-F5344CB8AC3E}">
        <p14:creationId xmlns:p14="http://schemas.microsoft.com/office/powerpoint/2010/main" val="982236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8C67B-8D0A-42AF-ABB2-3454AB42C58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29E2930-DFA2-4155-AD4B-11D8E9D290A6}"/>
              </a:ext>
            </a:extLst>
          </p:cNvPr>
          <p:cNvSpPr>
            <a:spLocks noGrp="1"/>
          </p:cNvSpPr>
          <p:nvPr>
            <p:ph idx="1"/>
          </p:nvPr>
        </p:nvSpPr>
        <p:spPr/>
        <p:txBody>
          <a:bodyPr/>
          <a:lstStyle/>
          <a:p>
            <a:r>
              <a:rPr kumimoji="1" lang="ja-JP" altLang="en-US" dirty="0"/>
              <a:t>以上で環境構築が成功</a:t>
            </a:r>
            <a:endParaRPr kumimoji="1" lang="en-US" altLang="ja-JP" dirty="0"/>
          </a:p>
          <a:p>
            <a:endParaRPr lang="en-US" altLang="ja-JP" dirty="0"/>
          </a:p>
          <a:p>
            <a:r>
              <a:rPr kumimoji="1" lang="ja-JP" altLang="en-US" dirty="0"/>
              <a:t>何かエーラがあるとき、エーラメッセージを</a:t>
            </a:r>
            <a:r>
              <a:rPr kumimoji="1" lang="en-US" altLang="ja-JP" dirty="0"/>
              <a:t>google</a:t>
            </a:r>
            <a:r>
              <a:rPr lang="ja-JP" altLang="en-US" dirty="0"/>
              <a:t>先生で検索するとだいたい解決できる。</a:t>
            </a:r>
            <a:endParaRPr kumimoji="1" lang="ja-JP" altLang="en-US" dirty="0"/>
          </a:p>
        </p:txBody>
      </p:sp>
    </p:spTree>
    <p:extLst>
      <p:ext uri="{BB962C8B-B14F-4D97-AF65-F5344CB8AC3E}">
        <p14:creationId xmlns:p14="http://schemas.microsoft.com/office/powerpoint/2010/main" val="710021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18F10D1-924B-4D35-98E4-9DB23EA0A134}"/>
              </a:ext>
            </a:extLst>
          </p:cNvPr>
          <p:cNvSpPr>
            <a:spLocks noGrp="1"/>
          </p:cNvSpPr>
          <p:nvPr>
            <p:ph type="title"/>
          </p:nvPr>
        </p:nvSpPr>
        <p:spPr/>
        <p:txBody>
          <a:bodyPr>
            <a:normAutofit/>
          </a:bodyPr>
          <a:lstStyle/>
          <a:p>
            <a:r>
              <a:rPr lang="ja-JP" altLang="en-US" sz="4800" b="0" i="0" dirty="0">
                <a:effectLst/>
                <a:latin typeface="arial" panose="020B0604020202020204" pitchFamily="34" charset="0"/>
              </a:rPr>
              <a:t>順伝播型ニューラルネットワーク</a:t>
            </a:r>
            <a:endParaRPr lang="ja-JP" altLang="en-US" sz="4800" dirty="0"/>
          </a:p>
        </p:txBody>
      </p:sp>
      <p:sp>
        <p:nvSpPr>
          <p:cNvPr id="5" name="テキスト プレースホルダー 4">
            <a:extLst>
              <a:ext uri="{FF2B5EF4-FFF2-40B4-BE49-F238E27FC236}">
                <a16:creationId xmlns:a16="http://schemas.microsoft.com/office/drawing/2014/main" id="{E64A4E13-DF6E-4579-8CE4-31D6EA1FB196}"/>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158566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C60E8BF-3394-42C5-9BDF-117A5150A4FB}"/>
              </a:ext>
            </a:extLst>
          </p:cNvPr>
          <p:cNvSpPr>
            <a:spLocks noGrp="1"/>
          </p:cNvSpPr>
          <p:nvPr>
            <p:ph type="title"/>
          </p:nvPr>
        </p:nvSpPr>
        <p:spPr/>
        <p:txBody>
          <a:bodyPr/>
          <a:lstStyle/>
          <a:p>
            <a:endParaRPr lang="ja-JP" altLang="en-US"/>
          </a:p>
        </p:txBody>
      </p:sp>
      <p:sp>
        <p:nvSpPr>
          <p:cNvPr id="5" name="コンテンツ プレースホルダー 4">
            <a:extLst>
              <a:ext uri="{FF2B5EF4-FFF2-40B4-BE49-F238E27FC236}">
                <a16:creationId xmlns:a16="http://schemas.microsoft.com/office/drawing/2014/main" id="{FB434FB2-B4DE-4B73-8266-C0261FD59083}"/>
              </a:ext>
            </a:extLst>
          </p:cNvPr>
          <p:cNvSpPr>
            <a:spLocks noGrp="1"/>
          </p:cNvSpPr>
          <p:nvPr>
            <p:ph idx="1"/>
          </p:nvPr>
        </p:nvSpPr>
        <p:spPr/>
        <p:txBody>
          <a:bodyPr/>
          <a:lstStyle/>
          <a:p>
            <a:r>
              <a:rPr lang="ja-JP" altLang="en-US" dirty="0"/>
              <a:t>人工知能を実現するには、大きく二つの流派、記号主義とコネクショニズムがあった。</a:t>
            </a:r>
          </a:p>
        </p:txBody>
      </p:sp>
    </p:spTree>
    <p:extLst>
      <p:ext uri="{BB962C8B-B14F-4D97-AF65-F5344CB8AC3E}">
        <p14:creationId xmlns:p14="http://schemas.microsoft.com/office/powerpoint/2010/main" val="1294052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12D94-EA80-4346-9CCF-36E176D75A1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5A524D7-BEE0-4408-95E8-E164698FE3A8}"/>
              </a:ext>
            </a:extLst>
          </p:cNvPr>
          <p:cNvSpPr>
            <a:spLocks noGrp="1"/>
          </p:cNvSpPr>
          <p:nvPr>
            <p:ph idx="1"/>
          </p:nvPr>
        </p:nvSpPr>
        <p:spPr/>
        <p:txBody>
          <a:bodyPr/>
          <a:lstStyle/>
          <a:p>
            <a:r>
              <a:rPr lang="ja-JP" altLang="en-US" dirty="0"/>
              <a:t>記号主義</a:t>
            </a:r>
            <a:endParaRPr lang="en-US" altLang="ja-JP" dirty="0"/>
          </a:p>
          <a:p>
            <a:pPr lvl="1"/>
            <a:r>
              <a:rPr lang="ja-JP" altLang="en-US" dirty="0"/>
              <a:t>論理演算を通じて、数学などの定理を証明する</a:t>
            </a:r>
            <a:endParaRPr lang="en-US" altLang="ja-JP" dirty="0"/>
          </a:p>
          <a:p>
            <a:endParaRPr kumimoji="1" lang="en-US" altLang="ja-JP" dirty="0"/>
          </a:p>
          <a:p>
            <a:r>
              <a:rPr lang="ja-JP" altLang="en-US" dirty="0"/>
              <a:t>コネクショニズム</a:t>
            </a:r>
            <a:endParaRPr lang="en-US" altLang="ja-JP" dirty="0"/>
          </a:p>
          <a:p>
            <a:pPr lvl="1"/>
            <a:r>
              <a:rPr kumimoji="1" lang="ja-JP" altLang="en-US" dirty="0"/>
              <a:t>人間のニューロンの連結をコンピューターで模倣する</a:t>
            </a:r>
          </a:p>
        </p:txBody>
      </p:sp>
    </p:spTree>
    <p:extLst>
      <p:ext uri="{BB962C8B-B14F-4D97-AF65-F5344CB8AC3E}">
        <p14:creationId xmlns:p14="http://schemas.microsoft.com/office/powerpoint/2010/main" val="3811190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C838ED-9587-4836-A2DD-F397E1BB7E3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06554C2-4D8D-489E-96EA-83AB6A645A0F}"/>
              </a:ext>
            </a:extLst>
          </p:cNvPr>
          <p:cNvSpPr>
            <a:spLocks noGrp="1"/>
          </p:cNvSpPr>
          <p:nvPr>
            <p:ph idx="1"/>
          </p:nvPr>
        </p:nvSpPr>
        <p:spPr/>
        <p:txBody>
          <a:bodyPr/>
          <a:lstStyle/>
          <a:p>
            <a:r>
              <a:rPr lang="ja-JP" altLang="en-US" dirty="0">
                <a:latin typeface="arial" panose="020B0604020202020204" pitchFamily="34" charset="0"/>
              </a:rPr>
              <a:t>ディープラーニングの構成の一つ、</a:t>
            </a:r>
            <a:r>
              <a:rPr lang="ja-JP" altLang="en-US" sz="3600" b="0" i="0" dirty="0">
                <a:effectLst/>
                <a:latin typeface="arial" panose="020B0604020202020204" pitchFamily="34" charset="0"/>
              </a:rPr>
              <a:t>順伝播型ニューラルネットワーク（</a:t>
            </a:r>
            <a:r>
              <a:rPr lang="en-US" altLang="ja-JP" sz="3600" b="0" i="0" dirty="0">
                <a:effectLst/>
                <a:latin typeface="arial" panose="020B0604020202020204" pitchFamily="34" charset="0"/>
              </a:rPr>
              <a:t>feedforward neural networks, FNN</a:t>
            </a:r>
            <a:r>
              <a:rPr lang="ja-JP" altLang="en-US" sz="3600" b="0" i="0" dirty="0">
                <a:effectLst/>
                <a:latin typeface="arial" panose="020B0604020202020204" pitchFamily="34" charset="0"/>
              </a:rPr>
              <a:t>）は</a:t>
            </a:r>
            <a:r>
              <a:rPr lang="ja-JP" altLang="en-US" dirty="0"/>
              <a:t>コネクショニズムの延長線上にあるもの。</a:t>
            </a:r>
            <a:endParaRPr lang="en-US" altLang="ja-JP" dirty="0"/>
          </a:p>
          <a:p>
            <a:endParaRPr kumimoji="1" lang="ja-JP" altLang="en-US" dirty="0"/>
          </a:p>
        </p:txBody>
      </p:sp>
    </p:spTree>
    <p:extLst>
      <p:ext uri="{BB962C8B-B14F-4D97-AF65-F5344CB8AC3E}">
        <p14:creationId xmlns:p14="http://schemas.microsoft.com/office/powerpoint/2010/main" val="3069691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E9C3BC-7B97-4B09-980F-C550DAF4FB1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98F720B-97D7-4E56-905B-42B20A81ED48}"/>
              </a:ext>
            </a:extLst>
          </p:cNvPr>
          <p:cNvSpPr>
            <a:spLocks noGrp="1"/>
          </p:cNvSpPr>
          <p:nvPr>
            <p:ph idx="1"/>
          </p:nvPr>
        </p:nvSpPr>
        <p:spPr/>
        <p:txBody>
          <a:bodyPr/>
          <a:lstStyle/>
          <a:p>
            <a:r>
              <a:rPr kumimoji="1" lang="en-US" altLang="ja-JP" dirty="0"/>
              <a:t>FNN</a:t>
            </a:r>
            <a:r>
              <a:rPr kumimoji="1" lang="ja-JP" altLang="en-US" dirty="0"/>
              <a:t>の原型は心理学者である</a:t>
            </a:r>
            <a:r>
              <a:rPr lang="ja-JP" altLang="en-US" dirty="0"/>
              <a:t>フランク・ローゼンブラット（</a:t>
            </a:r>
            <a:r>
              <a:rPr lang="en-US" altLang="ja-JP" dirty="0"/>
              <a:t>Frank Rosenblatt</a:t>
            </a:r>
            <a:r>
              <a:rPr lang="ja-JP" altLang="en-US" dirty="0"/>
              <a:t>）が</a:t>
            </a:r>
            <a:r>
              <a:rPr lang="en-US" altLang="ja-JP" dirty="0"/>
              <a:t>1958</a:t>
            </a:r>
            <a:r>
              <a:rPr lang="ja-JP" altLang="en-US" dirty="0"/>
              <a:t>年提案したパーセプトロン（</a:t>
            </a:r>
            <a:r>
              <a:rPr lang="en-US" altLang="ja-JP" dirty="0"/>
              <a:t>perceptron</a:t>
            </a:r>
            <a:r>
              <a:rPr lang="ja-JP" altLang="en-US" dirty="0"/>
              <a:t>）であった。</a:t>
            </a:r>
            <a:endParaRPr kumimoji="1" lang="ja-JP" altLang="en-US" dirty="0"/>
          </a:p>
        </p:txBody>
      </p:sp>
    </p:spTree>
    <p:extLst>
      <p:ext uri="{BB962C8B-B14F-4D97-AF65-F5344CB8AC3E}">
        <p14:creationId xmlns:p14="http://schemas.microsoft.com/office/powerpoint/2010/main" val="1199221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DE7C8-AB1A-4838-BB3C-00452B5710D1}"/>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9D9320E6-4520-4BDA-97A0-4F577F7832AF}"/>
                  </a:ext>
                </a:extLst>
              </p:cNvPr>
              <p:cNvSpPr>
                <a:spLocks noGrp="1"/>
              </p:cNvSpPr>
              <p:nvPr>
                <p:ph idx="1"/>
              </p:nvPr>
            </p:nvSpPr>
            <p:spPr>
              <a:xfrm>
                <a:off x="838200" y="1825625"/>
                <a:ext cx="5257800" cy="4351338"/>
              </a:xfrm>
            </p:spPr>
            <p:txBody>
              <a:bodyPr>
                <a:normAutofit/>
              </a:bodyPr>
              <a:lstStyle/>
              <a:p>
                <a:r>
                  <a:rPr lang="ja-JP" altLang="en-US" sz="2800" dirty="0"/>
                  <a:t>パーセプトロンの基本構成は右の図のように、ニューロンの働くを抽象化したものであった。</a:t>
                </a:r>
                <a:endParaRPr lang="en-US" altLang="ja-JP" sz="2800" dirty="0"/>
              </a:p>
              <a:p>
                <a:r>
                  <a:rPr lang="ja-JP" altLang="en-US" sz="2800" dirty="0"/>
                  <a:t>数式では以下のように表現</a:t>
                </a:r>
                <a14:m>
                  <m:oMath xmlns:m="http://schemas.openxmlformats.org/officeDocument/2006/math">
                    <m:r>
                      <a:rPr lang="ja-JP" altLang="en-US" sz="2800" i="1">
                        <a:latin typeface="Cambria Math" panose="02040503050406030204" pitchFamily="18" charset="0"/>
                      </a:rPr>
                      <m:t>される</m:t>
                    </m:r>
                  </m:oMath>
                </a14:m>
                <a:endParaRPr lang="en-US" altLang="ja-JP" sz="2800" dirty="0"/>
              </a:p>
              <a:p>
                <a:endParaRPr kumimoji="1" lang="en-US" altLang="ja-JP"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𝑤</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𝑤</m:t>
                          </m:r>
                        </m:e>
                        <m:sub>
                          <m:r>
                            <a:rPr kumimoji="1" lang="en-US" altLang="ja-JP" sz="2400" b="0" i="1" smtClean="0">
                              <a:latin typeface="Cambria Math" panose="02040503050406030204" pitchFamily="18" charset="0"/>
                            </a:rPr>
                            <m:t>2</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𝑤</m:t>
                          </m:r>
                        </m:e>
                        <m:sub>
                          <m:r>
                            <a:rPr kumimoji="1" lang="en-US" altLang="ja-JP" sz="2400" b="0" i="1" smtClean="0">
                              <a:latin typeface="Cambria Math" panose="02040503050406030204" pitchFamily="18" charset="0"/>
                            </a:rPr>
                            <m:t>3</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3</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m:t>
                      </m:r>
                      <m:r>
                        <a:rPr kumimoji="1" lang="en-US" altLang="ja-JP" sz="2400" b="0" i="1" smtClean="0">
                          <a:latin typeface="Cambria Math" panose="02040503050406030204" pitchFamily="18" charset="0"/>
                        </a:rPr>
                        <m:t>)</m:t>
                      </m:r>
                    </m:oMath>
                  </m:oMathPara>
                </a14:m>
                <a:endParaRPr kumimoji="1" lang="ja-JP" altLang="en-US" sz="2400" dirty="0"/>
              </a:p>
            </p:txBody>
          </p:sp>
        </mc:Choice>
        <mc:Fallback>
          <p:sp>
            <p:nvSpPr>
              <p:cNvPr id="3" name="コンテンツ プレースホルダー 2">
                <a:extLst>
                  <a:ext uri="{FF2B5EF4-FFF2-40B4-BE49-F238E27FC236}">
                    <a16:creationId xmlns:a16="http://schemas.microsoft.com/office/drawing/2014/main" id="{9D9320E6-4520-4BDA-97A0-4F577F7832AF}"/>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2"/>
                <a:stretch>
                  <a:fillRect l="-2088" t="-2521"/>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7955475C-FDCD-4892-B9D9-CE0529DC1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00225"/>
            <a:ext cx="5791200" cy="3257550"/>
          </a:xfrm>
          <a:prstGeom prst="rect">
            <a:avLst/>
          </a:prstGeom>
        </p:spPr>
      </p:pic>
    </p:spTree>
    <p:extLst>
      <p:ext uri="{BB962C8B-B14F-4D97-AF65-F5344CB8AC3E}">
        <p14:creationId xmlns:p14="http://schemas.microsoft.com/office/powerpoint/2010/main" val="407380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DE7C8-AB1A-4838-BB3C-00452B5710D1}"/>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9D9320E6-4520-4BDA-97A0-4F577F7832AF}"/>
                  </a:ext>
                </a:extLst>
              </p:cNvPr>
              <p:cNvSpPr>
                <a:spLocks noGrp="1"/>
              </p:cNvSpPr>
              <p:nvPr>
                <p:ph idx="1"/>
              </p:nvPr>
            </p:nvSpPr>
            <p:spPr>
              <a:xfrm>
                <a:off x="838200" y="1825625"/>
                <a:ext cx="525780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𝑦</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𝑓</m:t>
                      </m:r>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1</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2</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3</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3</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m:t>
                      </m:r>
                      <m:r>
                        <a:rPr kumimoji="1" lang="en-US" altLang="ja-JP" sz="2800" b="0" i="1" smtClean="0">
                          <a:latin typeface="Cambria Math" panose="02040503050406030204" pitchFamily="18" charset="0"/>
                        </a:rPr>
                        <m:t>)</m:t>
                      </m:r>
                    </m:oMath>
                  </m:oMathPara>
                </a14:m>
                <a:endParaRPr kumimoji="1" lang="ja-JP" altLang="en-US" sz="2800" dirty="0"/>
              </a:p>
              <a:p>
                <a:pPr marL="0" indent="0">
                  <a:buNone/>
                </a:pPr>
                <a:endParaRPr kumimoji="1" lang="en-US" altLang="ja-JP" sz="2800" dirty="0"/>
              </a:p>
              <a:p>
                <a14:m>
                  <m:oMath xmlns:m="http://schemas.openxmlformats.org/officeDocument/2006/math">
                    <m:r>
                      <a:rPr lang="en-US" altLang="ja-JP" sz="2800" i="1">
                        <a:latin typeface="Cambria Math" panose="02040503050406030204" pitchFamily="18" charset="0"/>
                      </a:rPr>
                      <m:t>𝑓</m:t>
                    </m:r>
                  </m:oMath>
                </a14:m>
                <a:r>
                  <a:rPr lang="ja-JP" altLang="en-US" sz="2800" dirty="0"/>
                  <a:t>は活性化関数と呼ばれ、ニューロンは発火か否か</a:t>
                </a:r>
                <a:r>
                  <a:rPr lang="en-US" altLang="ja-JP" sz="2800" dirty="0"/>
                  <a:t>2</a:t>
                </a:r>
                <a:r>
                  <a:rPr lang="ja-JP" altLang="en-US" sz="2800" dirty="0"/>
                  <a:t>つの状態を考え、例えば</a:t>
                </a:r>
                <a14:m>
                  <m:oMath xmlns:m="http://schemas.openxmlformats.org/officeDocument/2006/math">
                    <m:r>
                      <a:rPr lang="en-US" altLang="ja-JP" sz="2800" b="0" i="1" smtClean="0">
                        <a:latin typeface="Cambria Math" panose="02040503050406030204" pitchFamily="18" charset="0"/>
                      </a:rPr>
                      <m:t>𝑓</m:t>
                    </m:r>
                  </m:oMath>
                </a14:m>
                <a:r>
                  <a:rPr kumimoji="1" lang="ja-JP" altLang="en-US" sz="2800" dirty="0"/>
                  <a:t>を</a:t>
                </a:r>
                <a:endParaRPr kumimoji="1" lang="en-US" altLang="ja-JP" sz="2800" dirty="0"/>
              </a:p>
              <a:p>
                <a:pPr marL="0" indent="0">
                  <a:buNone/>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𝑓</m:t>
                      </m:r>
                      <m:d>
                        <m:dPr>
                          <m:ctrlPr>
                            <a:rPr kumimoji="1" lang="ja-JP" altLang="en-US" sz="2800" i="1" smtClean="0">
                              <a:latin typeface="Cambria Math" panose="02040503050406030204" pitchFamily="18" charset="0"/>
                            </a:rPr>
                          </m:ctrlPr>
                        </m:dPr>
                        <m:e>
                          <m:r>
                            <a:rPr kumimoji="1" lang="ja-JP" altLang="en-US" sz="2800" i="1" smtClean="0">
                              <a:latin typeface="Cambria Math" panose="02040503050406030204" pitchFamily="18" charset="0"/>
                            </a:rPr>
                            <m:t>𝑥</m:t>
                          </m:r>
                        </m:e>
                      </m:d>
                      <m:r>
                        <a:rPr kumimoji="1" lang="ja-JP" altLang="en-US" sz="2800" i="1" smtClean="0">
                          <a:latin typeface="Cambria Math" panose="02040503050406030204" pitchFamily="18" charset="0"/>
                        </a:rPr>
                        <m:t>=</m:t>
                      </m:r>
                      <m:d>
                        <m:dPr>
                          <m:begChr m:val="{"/>
                          <m:endChr m:val=""/>
                          <m:ctrlPr>
                            <a:rPr kumimoji="1" lang="ja-JP" altLang="en-US" sz="2800" i="1" smtClean="0">
                              <a:latin typeface="Cambria Math" panose="02040503050406030204" pitchFamily="18" charset="0"/>
                            </a:rPr>
                          </m:ctrlPr>
                        </m:dPr>
                        <m:e>
                          <m:m>
                            <m:mPr>
                              <m:plcHide m:val="on"/>
                              <m:mcs>
                                <m:mc>
                                  <m:mcPr>
                                    <m:count m:val="1"/>
                                    <m:mcJc m:val="center"/>
                                  </m:mcPr>
                                </m:mc>
                              </m:mcs>
                              <m:ctrlPr>
                                <a:rPr kumimoji="1" lang="ja-JP" altLang="en-US" sz="2800" i="1" smtClean="0">
                                  <a:latin typeface="Cambria Math" panose="02040503050406030204" pitchFamily="18" charset="0"/>
                                </a:rPr>
                              </m:ctrlPr>
                            </m:mPr>
                            <m:mr>
                              <m:e>
                                <m:r>
                                  <a:rPr kumimoji="1" lang="ja-JP" altLang="en-US" sz="2800" i="1" smtClean="0">
                                    <a:latin typeface="Cambria Math" panose="02040503050406030204" pitchFamily="18" charset="0"/>
                                  </a:rPr>
                                  <m:t>1</m:t>
                                </m:r>
                                <m:r>
                                  <a:rPr kumimoji="1" lang="en-US" altLang="ja-JP" sz="2800" b="0" i="1" smtClean="0">
                                    <a:latin typeface="Cambria Math" panose="02040503050406030204" pitchFamily="18" charset="0"/>
                                  </a:rPr>
                                  <m:t>    </m:t>
                                </m:r>
                                <m:r>
                                  <a:rPr kumimoji="1" lang="ja-JP" altLang="en-US" sz="2800" i="1" smtClean="0">
                                    <a:latin typeface="Cambria Math" panose="02040503050406030204" pitchFamily="18" charset="0"/>
                                  </a:rPr>
                                  <m:t>𝑥</m:t>
                                </m:r>
                                <m:r>
                                  <a:rPr kumimoji="1" lang="ja-JP" altLang="en-US" sz="2800" i="1" smtClean="0">
                                    <a:latin typeface="Cambria Math" panose="02040503050406030204" pitchFamily="18" charset="0"/>
                                  </a:rPr>
                                  <m:t>&gt;0</m:t>
                                </m:r>
                              </m:e>
                            </m:mr>
                            <m:mr>
                              <m:e>
                                <m:r>
                                  <a:rPr kumimoji="1" lang="en-US" altLang="ja-JP" sz="2800" b="0" i="1" smtClean="0">
                                    <a:latin typeface="Cambria Math" panose="02040503050406030204" pitchFamily="18" charset="0"/>
                                  </a:rPr>
                                  <m:t>0    </m:t>
                                </m:r>
                                <m:r>
                                  <a:rPr kumimoji="1" lang="ja-JP" altLang="en-US" sz="2800" i="1" smtClean="0">
                                    <a:latin typeface="Cambria Math" panose="02040503050406030204" pitchFamily="18" charset="0"/>
                                  </a:rPr>
                                  <m:t>𝑥</m:t>
                                </m:r>
                                <m:r>
                                  <a:rPr kumimoji="1" lang="ja-JP" altLang="en-US" sz="2800" i="1" smtClean="0">
                                    <a:latin typeface="Cambria Math" panose="02040503050406030204" pitchFamily="18" charset="0"/>
                                  </a:rPr>
                                  <m:t>≤0</m:t>
                                </m:r>
                              </m:e>
                            </m:mr>
                          </m:m>
                        </m:e>
                      </m:d>
                    </m:oMath>
                  </m:oMathPara>
                </a14:m>
                <a:endParaRPr kumimoji="1" lang="en-US" altLang="ja-JP" sz="2800" dirty="0"/>
              </a:p>
              <a:p>
                <a:pPr marL="0" indent="0">
                  <a:buNone/>
                </a:pPr>
                <a:r>
                  <a:rPr lang="ja-JP" altLang="en-US" sz="2800" dirty="0"/>
                  <a:t> と選ぶことができる。</a:t>
                </a:r>
                <a:endParaRPr kumimoji="1" lang="ja-JP" altLang="en-US" sz="2800" dirty="0"/>
              </a:p>
            </p:txBody>
          </p:sp>
        </mc:Choice>
        <mc:Fallback>
          <p:sp>
            <p:nvSpPr>
              <p:cNvPr id="3" name="コンテンツ プレースホルダー 2">
                <a:extLst>
                  <a:ext uri="{FF2B5EF4-FFF2-40B4-BE49-F238E27FC236}">
                    <a16:creationId xmlns:a16="http://schemas.microsoft.com/office/drawing/2014/main" id="{9D9320E6-4520-4BDA-97A0-4F577F7832AF}"/>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2"/>
                <a:stretch>
                  <a:fillRect l="-2088" t="-140" r="-1856"/>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7955475C-FDCD-4892-B9D9-CE0529DC1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00225"/>
            <a:ext cx="5791200" cy="3257550"/>
          </a:xfrm>
          <a:prstGeom prst="rect">
            <a:avLst/>
          </a:prstGeom>
        </p:spPr>
      </p:pic>
    </p:spTree>
    <p:extLst>
      <p:ext uri="{BB962C8B-B14F-4D97-AF65-F5344CB8AC3E}">
        <p14:creationId xmlns:p14="http://schemas.microsoft.com/office/powerpoint/2010/main" val="1090762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4A80283-B6BB-4DE8-8779-DAFE1265B7B9}"/>
              </a:ext>
            </a:extLst>
          </p:cNvPr>
          <p:cNvSpPr>
            <a:spLocks noGrp="1"/>
          </p:cNvSpPr>
          <p:nvPr>
            <p:ph type="title"/>
          </p:nvPr>
        </p:nvSpPr>
        <p:spPr/>
        <p:txBody>
          <a:bodyPr/>
          <a:lstStyle/>
          <a:p>
            <a:endParaRPr lang="ja-JP" altLang="en-US"/>
          </a:p>
        </p:txBody>
      </p:sp>
      <p:sp>
        <p:nvSpPr>
          <p:cNvPr id="29" name="コンテンツ プレースホルダー 28">
            <a:extLst>
              <a:ext uri="{FF2B5EF4-FFF2-40B4-BE49-F238E27FC236}">
                <a16:creationId xmlns:a16="http://schemas.microsoft.com/office/drawing/2014/main" id="{CEA874FD-6345-492D-9A32-EEFFBC39FD4C}"/>
              </a:ext>
            </a:extLst>
          </p:cNvPr>
          <p:cNvSpPr>
            <a:spLocks noGrp="1"/>
          </p:cNvSpPr>
          <p:nvPr>
            <p:ph sz="half" idx="1"/>
          </p:nvPr>
        </p:nvSpPr>
        <p:spPr/>
        <p:txBody>
          <a:bodyPr/>
          <a:lstStyle/>
          <a:p>
            <a:r>
              <a:rPr lang="ja-JP" altLang="en-US" dirty="0"/>
              <a:t>図を簡略化にして</a:t>
            </a:r>
          </a:p>
        </p:txBody>
      </p:sp>
      <p:pic>
        <p:nvPicPr>
          <p:cNvPr id="30" name="コンテンツ プレースホルダー 9">
            <a:extLst>
              <a:ext uri="{FF2B5EF4-FFF2-40B4-BE49-F238E27FC236}">
                <a16:creationId xmlns:a16="http://schemas.microsoft.com/office/drawing/2014/main" id="{0DF33C64-0442-42DA-BD3C-3CD46E36A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43969"/>
            <a:ext cx="5181600" cy="2914649"/>
          </a:xfrm>
          <a:prstGeom prst="rect">
            <a:avLst/>
          </a:prstGeom>
        </p:spPr>
      </p:pic>
      <p:pic>
        <p:nvPicPr>
          <p:cNvPr id="46" name="コンテンツ プレースホルダー 45">
            <a:extLst>
              <a:ext uri="{FF2B5EF4-FFF2-40B4-BE49-F238E27FC236}">
                <a16:creationId xmlns:a16="http://schemas.microsoft.com/office/drawing/2014/main" id="{7CFBC005-EED7-444F-BA92-82AFB801E7F2}"/>
              </a:ext>
            </a:extLst>
          </p:cNvPr>
          <p:cNvPicPr>
            <a:picLocks noGrp="1" noChangeAspect="1"/>
          </p:cNvPicPr>
          <p:nvPr>
            <p:ph sz="half" idx="2"/>
          </p:nvPr>
        </p:nvPicPr>
        <p:blipFill>
          <a:blip r:embed="rId3"/>
          <a:stretch>
            <a:fillRect/>
          </a:stretch>
        </p:blipFill>
        <p:spPr>
          <a:xfrm>
            <a:off x="6804421" y="1825625"/>
            <a:ext cx="3917158" cy="4351338"/>
          </a:xfrm>
        </p:spPr>
      </p:pic>
    </p:spTree>
    <p:extLst>
      <p:ext uri="{BB962C8B-B14F-4D97-AF65-F5344CB8AC3E}">
        <p14:creationId xmlns:p14="http://schemas.microsoft.com/office/powerpoint/2010/main" val="1926552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41D1391-A498-4CE6-A387-214A343758C3}"/>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66053CD8-B1E8-4C2E-93E0-7C3154A91915}"/>
              </a:ext>
            </a:extLst>
          </p:cNvPr>
          <p:cNvSpPr>
            <a:spLocks noGrp="1"/>
          </p:cNvSpPr>
          <p:nvPr>
            <p:ph idx="1"/>
          </p:nvPr>
        </p:nvSpPr>
        <p:spPr>
          <a:xfrm>
            <a:off x="838200" y="1825625"/>
            <a:ext cx="5003307" cy="4351338"/>
          </a:xfrm>
        </p:spPr>
        <p:txBody>
          <a:bodyPr>
            <a:normAutofit/>
          </a:bodyPr>
          <a:lstStyle/>
          <a:p>
            <a:r>
              <a:rPr lang="ja-JP" altLang="en-US" sz="2800" dirty="0"/>
              <a:t>ニューロンの数や、層数を増やしたのが多層パーセプトロン （</a:t>
            </a:r>
            <a:r>
              <a:rPr lang="en-US" altLang="ja-JP" sz="2800" dirty="0"/>
              <a:t>Multilayer perceptron, MLP</a:t>
            </a:r>
            <a:r>
              <a:rPr lang="ja-JP" altLang="en-US" sz="2800" dirty="0"/>
              <a:t>）であった。</a:t>
            </a:r>
            <a:endParaRPr lang="en-US" altLang="ja-JP" sz="2800" dirty="0"/>
          </a:p>
        </p:txBody>
      </p:sp>
      <p:pic>
        <p:nvPicPr>
          <p:cNvPr id="33" name="図 32">
            <a:extLst>
              <a:ext uri="{FF2B5EF4-FFF2-40B4-BE49-F238E27FC236}">
                <a16:creationId xmlns:a16="http://schemas.microsoft.com/office/drawing/2014/main" id="{410CD38B-157E-4900-9E21-BA58A36A48F6}"/>
              </a:ext>
            </a:extLst>
          </p:cNvPr>
          <p:cNvPicPr>
            <a:picLocks noChangeAspect="1"/>
          </p:cNvPicPr>
          <p:nvPr/>
        </p:nvPicPr>
        <p:blipFill>
          <a:blip r:embed="rId2"/>
          <a:stretch>
            <a:fillRect/>
          </a:stretch>
        </p:blipFill>
        <p:spPr>
          <a:xfrm>
            <a:off x="6405391" y="1825625"/>
            <a:ext cx="4948409" cy="4667250"/>
          </a:xfrm>
          <a:prstGeom prst="rect">
            <a:avLst/>
          </a:prstGeom>
        </p:spPr>
      </p:pic>
    </p:spTree>
    <p:extLst>
      <p:ext uri="{BB962C8B-B14F-4D97-AF65-F5344CB8AC3E}">
        <p14:creationId xmlns:p14="http://schemas.microsoft.com/office/powerpoint/2010/main" val="144203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547FE-0864-4105-9193-622C64042DE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052D0B9-B80C-4CC1-BEEF-BEBDC3D0A7BD}"/>
              </a:ext>
            </a:extLst>
          </p:cNvPr>
          <p:cNvSpPr>
            <a:spLocks noGrp="1"/>
          </p:cNvSpPr>
          <p:nvPr>
            <p:ph idx="1"/>
          </p:nvPr>
        </p:nvSpPr>
        <p:spPr/>
        <p:txBody>
          <a:bodyPr/>
          <a:lstStyle/>
          <a:p>
            <a:r>
              <a:rPr kumimoji="1" lang="ja-JP" altLang="en-US" sz="3600" dirty="0"/>
              <a:t>ディープラーニングは</a:t>
            </a:r>
            <a:endParaRPr lang="en-US" altLang="ja-JP" dirty="0"/>
          </a:p>
          <a:p>
            <a:pPr marL="0" indent="0">
              <a:buNone/>
            </a:pPr>
            <a:endParaRPr kumimoji="1" lang="en-US" altLang="ja-JP" dirty="0"/>
          </a:p>
          <a:p>
            <a:pPr marL="0" indent="0">
              <a:buNone/>
            </a:pPr>
            <a:r>
              <a:rPr kumimoji="1" lang="ja-JP" altLang="en-US" dirty="0"/>
              <a:t>ローデータを利用して、複数の簡単な非線形モジュールによって、複雑な空間変換を実現し、目的のタスクを達成する機械学習アルゴリズムの一種である。</a:t>
            </a:r>
            <a:endParaRPr kumimoji="1" lang="en-US" altLang="ja-JP" dirty="0"/>
          </a:p>
          <a:p>
            <a:endParaRPr kumimoji="1" lang="ja-JP" altLang="en-US" dirty="0"/>
          </a:p>
        </p:txBody>
      </p:sp>
    </p:spTree>
    <p:extLst>
      <p:ext uri="{BB962C8B-B14F-4D97-AF65-F5344CB8AC3E}">
        <p14:creationId xmlns:p14="http://schemas.microsoft.com/office/powerpoint/2010/main" val="1332375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41D1391-A498-4CE6-A387-214A343758C3}"/>
              </a:ext>
            </a:extLst>
          </p:cNvPr>
          <p:cNvSpPr>
            <a:spLocks noGrp="1"/>
          </p:cNvSpPr>
          <p:nvPr>
            <p:ph type="title"/>
          </p:nvPr>
        </p:nvSpPr>
        <p:spPr/>
        <p:txBody>
          <a:bodyPr/>
          <a:lstStyle/>
          <a:p>
            <a:endParaRPr lang="ja-JP" altLang="en-US"/>
          </a:p>
        </p:txBody>
      </p:sp>
      <mc:AlternateContent xmlns:mc="http://schemas.openxmlformats.org/markup-compatibility/2006">
        <mc:Choice xmlns:a14="http://schemas.microsoft.com/office/drawing/2010/main" Requires="a14">
          <p:sp>
            <p:nvSpPr>
              <p:cNvPr id="6" name="コンテンツ プレースホルダー 5">
                <a:extLst>
                  <a:ext uri="{FF2B5EF4-FFF2-40B4-BE49-F238E27FC236}">
                    <a16:creationId xmlns:a16="http://schemas.microsoft.com/office/drawing/2014/main" id="{66053CD8-B1E8-4C2E-93E0-7C3154A91915}"/>
                  </a:ext>
                </a:extLst>
              </p:cNvPr>
              <p:cNvSpPr>
                <a:spLocks noGrp="1"/>
              </p:cNvSpPr>
              <p:nvPr>
                <p:ph idx="1"/>
              </p:nvPr>
            </p:nvSpPr>
            <p:spPr>
              <a:xfrm>
                <a:off x="838200" y="1825625"/>
                <a:ext cx="6041994" cy="4351338"/>
              </a:xfrm>
            </p:spPr>
            <p:txBody>
              <a:bodyPr>
                <a:normAutofit/>
              </a:bodyPr>
              <a:lstStyle/>
              <a:p>
                <a:r>
                  <a:rPr lang="ja-JP" altLang="en-US" sz="2800" dirty="0"/>
                  <a:t>数式で表現すると</a:t>
                </a:r>
                <a:endParaRPr lang="en-US" altLang="ja-JP" sz="2800" dirty="0"/>
              </a:p>
              <a:p>
                <a:endParaRPr lang="en-US" altLang="ja-JP" sz="2800"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𝑧</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𝑓</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1</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2</m:t>
                          </m:r>
                        </m:sub>
                        <m:sup>
                          <m:r>
                            <a:rPr kumimoji="1" lang="en-US" altLang="ja-JP" sz="2800" b="0" i="1" smtClean="0">
                              <a:latin typeface="Cambria Math" panose="02040503050406030204" pitchFamily="18" charset="0"/>
                            </a:rPr>
                            <m:t>1</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3</m:t>
                          </m:r>
                        </m:sub>
                        <m:sup>
                          <m:r>
                            <a:rPr kumimoji="1" lang="en-US" altLang="ja-JP" sz="2800" b="0" i="1" smtClean="0">
                              <a:latin typeface="Cambria Math" panose="02040503050406030204" pitchFamily="18" charset="0"/>
                            </a:rPr>
                            <m:t>1</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3</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1</m:t>
                          </m:r>
                        </m:sup>
                      </m:sSubSup>
                      <m:r>
                        <a:rPr kumimoji="1" lang="en-US" altLang="ja-JP" sz="2800" b="0" i="1" smtClean="0">
                          <a:latin typeface="Cambria Math" panose="02040503050406030204" pitchFamily="18" charset="0"/>
                        </a:rPr>
                        <m:t>)</m:t>
                      </m:r>
                    </m:oMath>
                  </m:oMathPara>
                </a14:m>
                <a:endParaRPr kumimoji="1" lang="en-US" altLang="ja-JP" sz="2800"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𝑧</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𝑓</m:t>
                      </m:r>
                      <m:d>
                        <m:dPr>
                          <m:ctrlPr>
                            <a:rPr kumimoji="1" lang="en-US" altLang="ja-JP" sz="2800" b="0" i="1" smtClean="0">
                              <a:latin typeface="Cambria Math" panose="02040503050406030204" pitchFamily="18" charset="0"/>
                            </a:rPr>
                          </m:ctrlPr>
                        </m:dPr>
                        <m:e>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2,</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1</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2,</m:t>
                              </m:r>
                              <m:r>
                                <a:rPr kumimoji="1" lang="en-US" altLang="ja-JP" sz="2800" b="0" i="1" smtClean="0">
                                  <a:latin typeface="Cambria Math" panose="02040503050406030204" pitchFamily="18" charset="0"/>
                                </a:rPr>
                                <m:t>2</m:t>
                              </m:r>
                            </m:sub>
                            <m:sup>
                              <m:r>
                                <a:rPr kumimoji="1" lang="en-US" altLang="ja-JP" sz="2800" b="0" i="1" smtClean="0">
                                  <a:latin typeface="Cambria Math" panose="02040503050406030204" pitchFamily="18" charset="0"/>
                                </a:rPr>
                                <m:t>1</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2,</m:t>
                              </m:r>
                              <m:r>
                                <a:rPr kumimoji="1" lang="en-US" altLang="ja-JP" sz="2800" b="0" i="1" smtClean="0">
                                  <a:latin typeface="Cambria Math" panose="02040503050406030204" pitchFamily="18" charset="0"/>
                                </a:rPr>
                                <m:t>3</m:t>
                              </m:r>
                            </m:sub>
                            <m:sup>
                              <m:r>
                                <a:rPr kumimoji="1" lang="en-US" altLang="ja-JP" sz="2800" b="0" i="1" smtClean="0">
                                  <a:latin typeface="Cambria Math" panose="02040503050406030204" pitchFamily="18" charset="0"/>
                                </a:rPr>
                                <m:t>1</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3</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2</m:t>
                              </m:r>
                            </m:sub>
                            <m:sup>
                              <m:r>
                                <a:rPr kumimoji="1" lang="en-US" altLang="ja-JP" sz="2800" b="0" i="1" smtClean="0">
                                  <a:latin typeface="Cambria Math" panose="02040503050406030204" pitchFamily="18" charset="0"/>
                                </a:rPr>
                                <m:t>1</m:t>
                              </m:r>
                            </m:sup>
                          </m:sSubSup>
                        </m:e>
                      </m:d>
                    </m:oMath>
                  </m:oMathPara>
                </a14:m>
                <a:endParaRPr kumimoji="1" lang="en-US" altLang="ja-JP" sz="2800" b="0" dirty="0"/>
              </a:p>
              <a:p>
                <a:pPr marL="0" indent="0">
                  <a:buNone/>
                </a:pPr>
                <a:endParaRPr kumimoji="1" lang="en-US" altLang="ja-JP" sz="2800" b="0" dirty="0"/>
              </a:p>
              <a:p>
                <a:pPr marL="0" indent="0">
                  <a:buNone/>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𝑦</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𝑓</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1,1</m:t>
                          </m:r>
                        </m:sub>
                        <m:sup>
                          <m:r>
                            <a:rPr kumimoji="1" lang="en-US" altLang="ja-JP" sz="2800" b="0" i="1" smtClean="0">
                              <a:latin typeface="Cambria Math" panose="02040503050406030204" pitchFamily="18" charset="0"/>
                            </a:rPr>
                            <m:t>2</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𝑧</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𝑤</m:t>
                          </m:r>
                        </m:e>
                        <m:sub>
                          <m:r>
                            <a:rPr kumimoji="1" lang="en-US" altLang="ja-JP" sz="2800" b="0" i="1" smtClean="0">
                              <a:latin typeface="Cambria Math" panose="02040503050406030204" pitchFamily="18" charset="0"/>
                            </a:rPr>
                            <m:t>1,2</m:t>
                          </m:r>
                        </m:sub>
                        <m:sup>
                          <m:r>
                            <a:rPr kumimoji="1" lang="en-US" altLang="ja-JP" sz="2800" b="0" i="1" smtClean="0">
                              <a:latin typeface="Cambria Math" panose="02040503050406030204" pitchFamily="18" charset="0"/>
                            </a:rPr>
                            <m:t>2</m:t>
                          </m:r>
                        </m:sup>
                      </m:sSubSup>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𝑧</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2</m:t>
                          </m:r>
                        </m:sub>
                        <m:sup>
                          <m:r>
                            <a:rPr kumimoji="1" lang="en-US" altLang="ja-JP" sz="2800" b="0" i="1" smtClean="0">
                              <a:latin typeface="Cambria Math" panose="02040503050406030204" pitchFamily="18" charset="0"/>
                            </a:rPr>
                            <m:t>2</m:t>
                          </m:r>
                        </m:sup>
                      </m:sSubSup>
                      <m:r>
                        <a:rPr kumimoji="1" lang="en-US" altLang="ja-JP" sz="2800" b="0" i="1" smtClean="0">
                          <a:latin typeface="Cambria Math" panose="02040503050406030204" pitchFamily="18" charset="0"/>
                        </a:rPr>
                        <m:t>)</m:t>
                      </m:r>
                    </m:oMath>
                  </m:oMathPara>
                </a14:m>
                <a:endParaRPr kumimoji="1" lang="ja-JP" altLang="en-US" sz="2800" dirty="0"/>
              </a:p>
              <a:p>
                <a:pPr marL="0" indent="0">
                  <a:buNone/>
                </a:pPr>
                <a:endParaRPr kumimoji="1" lang="ja-JP" altLang="en-US" sz="2800" dirty="0"/>
              </a:p>
              <a:p>
                <a:pPr marL="0" indent="0">
                  <a:buNone/>
                </a:pPr>
                <a:endParaRPr lang="en-US" altLang="ja-JP" sz="2800" dirty="0"/>
              </a:p>
            </p:txBody>
          </p:sp>
        </mc:Choice>
        <mc:Fallback>
          <p:sp>
            <p:nvSpPr>
              <p:cNvPr id="6" name="コンテンツ プレースホルダー 5">
                <a:extLst>
                  <a:ext uri="{FF2B5EF4-FFF2-40B4-BE49-F238E27FC236}">
                    <a16:creationId xmlns:a16="http://schemas.microsoft.com/office/drawing/2014/main" id="{66053CD8-B1E8-4C2E-93E0-7C3154A91915}"/>
                  </a:ext>
                </a:extLst>
              </p:cNvPr>
              <p:cNvSpPr>
                <a:spLocks noGrp="1" noRot="1" noChangeAspect="1" noMove="1" noResize="1" noEditPoints="1" noAdjustHandles="1" noChangeArrowheads="1" noChangeShapeType="1" noTextEdit="1"/>
              </p:cNvSpPr>
              <p:nvPr>
                <p:ph idx="1"/>
              </p:nvPr>
            </p:nvSpPr>
            <p:spPr>
              <a:xfrm>
                <a:off x="838200" y="1825625"/>
                <a:ext cx="6041994" cy="4351338"/>
              </a:xfrm>
              <a:blipFill>
                <a:blip r:embed="rId2"/>
                <a:stretch>
                  <a:fillRect l="-1816" t="-2521" r="-706"/>
                </a:stretch>
              </a:blipFill>
            </p:spPr>
            <p:txBody>
              <a:bodyPr/>
              <a:lstStyle/>
              <a:p>
                <a:r>
                  <a:rPr lang="ja-JP" altLang="en-US">
                    <a:noFill/>
                  </a:rPr>
                  <a:t> </a:t>
                </a:r>
              </a:p>
            </p:txBody>
          </p:sp>
        </mc:Fallback>
      </mc:AlternateContent>
      <p:pic>
        <p:nvPicPr>
          <p:cNvPr id="33" name="図 32">
            <a:extLst>
              <a:ext uri="{FF2B5EF4-FFF2-40B4-BE49-F238E27FC236}">
                <a16:creationId xmlns:a16="http://schemas.microsoft.com/office/drawing/2014/main" id="{410CD38B-157E-4900-9E21-BA58A36A48F6}"/>
              </a:ext>
            </a:extLst>
          </p:cNvPr>
          <p:cNvPicPr>
            <a:picLocks noChangeAspect="1"/>
          </p:cNvPicPr>
          <p:nvPr/>
        </p:nvPicPr>
        <p:blipFill>
          <a:blip r:embed="rId3"/>
          <a:stretch>
            <a:fillRect/>
          </a:stretch>
        </p:blipFill>
        <p:spPr>
          <a:xfrm>
            <a:off x="6829110" y="1825625"/>
            <a:ext cx="4613466" cy="4351338"/>
          </a:xfrm>
          <a:prstGeom prst="rect">
            <a:avLst/>
          </a:prstGeom>
        </p:spPr>
      </p:pic>
    </p:spTree>
    <p:extLst>
      <p:ext uri="{BB962C8B-B14F-4D97-AF65-F5344CB8AC3E}">
        <p14:creationId xmlns:p14="http://schemas.microsoft.com/office/powerpoint/2010/main" val="4048085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374E9-5BEC-448E-9F45-F8A5A792855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2790B80-8CB9-483D-9F63-16331A4FE8F6}"/>
              </a:ext>
            </a:extLst>
          </p:cNvPr>
          <p:cNvSpPr>
            <a:spLocks noGrp="1"/>
          </p:cNvSpPr>
          <p:nvPr>
            <p:ph idx="1"/>
          </p:nvPr>
        </p:nvSpPr>
        <p:spPr/>
        <p:txBody>
          <a:bodyPr/>
          <a:lstStyle/>
          <a:p>
            <a:r>
              <a:rPr lang="ja-JP" altLang="en-US" dirty="0"/>
              <a:t>ローゼンブラットは単層の</a:t>
            </a:r>
            <a:r>
              <a:rPr lang="ja-JP" altLang="en-US" sz="3600" dirty="0"/>
              <a:t>パーセプトロンに対して、パラメータのトレーニングアルゴリズムを提案した。</a:t>
            </a:r>
            <a:endParaRPr lang="en-US" altLang="ja-JP" sz="3600" dirty="0"/>
          </a:p>
          <a:p>
            <a:endParaRPr kumimoji="1" lang="en-US" altLang="ja-JP" dirty="0"/>
          </a:p>
          <a:p>
            <a:r>
              <a:rPr kumimoji="1" lang="ja-JP" altLang="en-US" dirty="0"/>
              <a:t>しかし、</a:t>
            </a:r>
            <a:r>
              <a:rPr lang="ja-JP" altLang="en-US" sz="3600" dirty="0"/>
              <a:t>多層パーセプトロンに対して、パラメータのトレーニングのよい方法が見つからなかった。</a:t>
            </a:r>
            <a:endParaRPr kumimoji="1" lang="ja-JP" altLang="en-US" dirty="0"/>
          </a:p>
        </p:txBody>
      </p:sp>
    </p:spTree>
    <p:extLst>
      <p:ext uri="{BB962C8B-B14F-4D97-AF65-F5344CB8AC3E}">
        <p14:creationId xmlns:p14="http://schemas.microsoft.com/office/powerpoint/2010/main" val="1921569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78D03-DD48-4B45-833A-E37F5667A57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F83DC85-AC8F-4FC5-853F-5465C9B5F6EA}"/>
              </a:ext>
            </a:extLst>
          </p:cNvPr>
          <p:cNvSpPr>
            <a:spLocks noGrp="1"/>
          </p:cNvSpPr>
          <p:nvPr>
            <p:ph idx="1"/>
          </p:nvPr>
        </p:nvSpPr>
        <p:spPr/>
        <p:txBody>
          <a:bodyPr/>
          <a:lstStyle/>
          <a:p>
            <a:r>
              <a:rPr kumimoji="1" lang="ja-JP" altLang="en-US" dirty="0"/>
              <a:t>この問題は</a:t>
            </a:r>
            <a:r>
              <a:rPr lang="en-US" altLang="ja-JP" dirty="0"/>
              <a:t>1986</a:t>
            </a:r>
            <a:r>
              <a:rPr lang="ja-JP" altLang="en-US" dirty="0"/>
              <a:t>年、ラメルハート（</a:t>
            </a:r>
            <a:r>
              <a:rPr lang="en-US" altLang="ja-JP" dirty="0"/>
              <a:t>David E. </a:t>
            </a:r>
            <a:r>
              <a:rPr lang="en-US" altLang="ja-JP" dirty="0" err="1"/>
              <a:t>Rumelhart</a:t>
            </a:r>
            <a:r>
              <a:rPr lang="ja-JP" altLang="en-US" dirty="0"/>
              <a:t>）、ヒントン（</a:t>
            </a:r>
            <a:r>
              <a:rPr lang="en-US" altLang="ja-JP" dirty="0"/>
              <a:t>Geoffrey E. Hinton</a:t>
            </a:r>
            <a:r>
              <a:rPr lang="ja-JP" altLang="en-US" dirty="0"/>
              <a:t>）とウィリアムス（</a:t>
            </a:r>
            <a:r>
              <a:rPr lang="en-US" altLang="ja-JP" dirty="0"/>
              <a:t>Ronald J. Williams</a:t>
            </a:r>
            <a:r>
              <a:rPr lang="ja-JP" altLang="en-US" dirty="0"/>
              <a:t>）が提唱したバックプロパゲーション（</a:t>
            </a:r>
            <a:r>
              <a:rPr lang="en-US" altLang="ja-JP" dirty="0"/>
              <a:t>Backpropagation, BP</a:t>
            </a:r>
            <a:r>
              <a:rPr lang="ja-JP" altLang="en-US" dirty="0"/>
              <a:t>）アルゴリズムの提出によって解決された。</a:t>
            </a:r>
            <a:endParaRPr kumimoji="1" lang="ja-JP" altLang="en-US" dirty="0"/>
          </a:p>
        </p:txBody>
      </p:sp>
    </p:spTree>
    <p:extLst>
      <p:ext uri="{BB962C8B-B14F-4D97-AF65-F5344CB8AC3E}">
        <p14:creationId xmlns:p14="http://schemas.microsoft.com/office/powerpoint/2010/main" val="1311003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11873-91CA-45EF-BEBA-BC40D312CDE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5DC23F5-241F-40DA-81F6-E1B19A041DF2}"/>
              </a:ext>
            </a:extLst>
          </p:cNvPr>
          <p:cNvSpPr>
            <a:spLocks noGrp="1"/>
          </p:cNvSpPr>
          <p:nvPr>
            <p:ph idx="1"/>
          </p:nvPr>
        </p:nvSpPr>
        <p:spPr/>
        <p:txBody>
          <a:bodyPr/>
          <a:lstStyle/>
          <a:p>
            <a:r>
              <a:rPr kumimoji="1" lang="ja-JP" altLang="en-US" dirty="0"/>
              <a:t>時間関係で</a:t>
            </a:r>
            <a:r>
              <a:rPr lang="ja-JP" altLang="en-US" dirty="0"/>
              <a:t>バックプロパゲーションの詳細の紹介が割愛する</a:t>
            </a:r>
            <a:endParaRPr kumimoji="1" lang="ja-JP" altLang="en-US" dirty="0"/>
          </a:p>
        </p:txBody>
      </p:sp>
    </p:spTree>
    <p:extLst>
      <p:ext uri="{BB962C8B-B14F-4D97-AF65-F5344CB8AC3E}">
        <p14:creationId xmlns:p14="http://schemas.microsoft.com/office/powerpoint/2010/main" val="90208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EFB585E-04FD-4FAA-A652-984DCED9CB21}"/>
              </a:ext>
            </a:extLst>
          </p:cNvPr>
          <p:cNvSpPr>
            <a:spLocks noGrp="1"/>
          </p:cNvSpPr>
          <p:nvPr>
            <p:ph type="title"/>
          </p:nvPr>
        </p:nvSpPr>
        <p:spPr/>
        <p:txBody>
          <a:bodyPr>
            <a:normAutofit/>
          </a:bodyPr>
          <a:lstStyle/>
          <a:p>
            <a:r>
              <a:rPr lang="en-US" altLang="ja-JP" sz="4400" dirty="0"/>
              <a:t>R</a:t>
            </a:r>
            <a:r>
              <a:rPr lang="ja-JP" altLang="en-US" sz="4400" dirty="0"/>
              <a:t> </a:t>
            </a:r>
            <a:r>
              <a:rPr lang="en-US" altLang="ja-JP" sz="4400" dirty="0"/>
              <a:t>keras</a:t>
            </a:r>
            <a:r>
              <a:rPr lang="ja-JP" altLang="en-US" sz="4400" dirty="0"/>
              <a:t>でニューラルネットワーク実戦</a:t>
            </a:r>
          </a:p>
        </p:txBody>
      </p:sp>
      <p:sp>
        <p:nvSpPr>
          <p:cNvPr id="5" name="テキスト プレースホルダー 4">
            <a:extLst>
              <a:ext uri="{FF2B5EF4-FFF2-40B4-BE49-F238E27FC236}">
                <a16:creationId xmlns:a16="http://schemas.microsoft.com/office/drawing/2014/main" id="{2624EB60-1182-41C4-A9B9-DB444C16331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458105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4723EE2-B017-4F12-9D1D-AE6DD7618AF2}"/>
              </a:ext>
            </a:extLst>
          </p:cNvPr>
          <p:cNvSpPr>
            <a:spLocks noGrp="1"/>
          </p:cNvSpPr>
          <p:nvPr>
            <p:ph type="title"/>
          </p:nvPr>
        </p:nvSpPr>
        <p:spPr/>
        <p:txBody>
          <a:bodyPr/>
          <a:lstStyle/>
          <a:p>
            <a:endParaRPr lang="ja-JP" altLang="en-US" dirty="0"/>
          </a:p>
        </p:txBody>
      </p:sp>
      <p:sp>
        <p:nvSpPr>
          <p:cNvPr id="5" name="コンテンツ プレースホルダー 4">
            <a:extLst>
              <a:ext uri="{FF2B5EF4-FFF2-40B4-BE49-F238E27FC236}">
                <a16:creationId xmlns:a16="http://schemas.microsoft.com/office/drawing/2014/main" id="{99E332C3-736D-47F6-8CD5-FCE0BD15CF42}"/>
              </a:ext>
            </a:extLst>
          </p:cNvPr>
          <p:cNvSpPr>
            <a:spLocks noGrp="1"/>
          </p:cNvSpPr>
          <p:nvPr>
            <p:ph idx="1"/>
          </p:nvPr>
        </p:nvSpPr>
        <p:spPr/>
        <p:txBody>
          <a:bodyPr/>
          <a:lstStyle/>
          <a:p>
            <a:r>
              <a:rPr lang="en-US" altLang="ja-JP" sz="3600" dirty="0"/>
              <a:t>Keras</a:t>
            </a:r>
            <a:r>
              <a:rPr lang="ja-JP" altLang="en-US" sz="3600" dirty="0"/>
              <a:t>の使用方法を説明するために、簡単は例を示す。</a:t>
            </a:r>
            <a:endParaRPr lang="ja-JP" altLang="en-US" dirty="0"/>
          </a:p>
        </p:txBody>
      </p:sp>
    </p:spTree>
    <p:extLst>
      <p:ext uri="{BB962C8B-B14F-4D97-AF65-F5344CB8AC3E}">
        <p14:creationId xmlns:p14="http://schemas.microsoft.com/office/powerpoint/2010/main" val="34887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02116-58F4-48C0-BDA1-96EF580796F6}"/>
              </a:ext>
            </a:extLst>
          </p:cNvPr>
          <p:cNvSpPr>
            <a:spLocks noGrp="1"/>
          </p:cNvSpPr>
          <p:nvPr>
            <p:ph type="title"/>
          </p:nvPr>
        </p:nvSpPr>
        <p:spPr/>
        <p:txBody>
          <a:bodyPr/>
          <a:lstStyle/>
          <a:p>
            <a:r>
              <a:rPr lang="ja-JP" altLang="en-US" b="0" i="0" dirty="0">
                <a:solidFill>
                  <a:srgbClr val="000000"/>
                </a:solidFill>
                <a:effectLst/>
                <a:latin typeface="arial" panose="020B0604020202020204" pitchFamily="34" charset="0"/>
              </a:rPr>
              <a:t>キャプチャ</a:t>
            </a:r>
            <a:r>
              <a:rPr lang="ja-JP" altLang="en-US" b="0" i="0" dirty="0">
                <a:effectLst/>
                <a:latin typeface="arial" panose="020B0604020202020204" pitchFamily="34" charset="0"/>
              </a:rPr>
              <a:t>識別</a:t>
            </a:r>
            <a:endParaRPr kumimoji="1" lang="ja-JP" altLang="en-US" dirty="0"/>
          </a:p>
        </p:txBody>
      </p:sp>
      <p:sp>
        <p:nvSpPr>
          <p:cNvPr id="3" name="コンテンツ プレースホルダー 2">
            <a:extLst>
              <a:ext uri="{FF2B5EF4-FFF2-40B4-BE49-F238E27FC236}">
                <a16:creationId xmlns:a16="http://schemas.microsoft.com/office/drawing/2014/main" id="{1A8DEE62-243E-445A-B32D-CDE334FAFA6D}"/>
              </a:ext>
            </a:extLst>
          </p:cNvPr>
          <p:cNvSpPr>
            <a:spLocks noGrp="1"/>
          </p:cNvSpPr>
          <p:nvPr>
            <p:ph idx="1"/>
          </p:nvPr>
        </p:nvSpPr>
        <p:spPr/>
        <p:txBody>
          <a:bodyPr/>
          <a:lstStyle/>
          <a:p>
            <a:r>
              <a:rPr lang="ja-JP" altLang="en-US" b="0" i="0" dirty="0">
                <a:solidFill>
                  <a:srgbClr val="000000"/>
                </a:solidFill>
                <a:effectLst/>
                <a:latin typeface="arial" panose="020B0604020202020204" pitchFamily="34" charset="0"/>
              </a:rPr>
              <a:t>キャプチャ</a:t>
            </a:r>
            <a:r>
              <a:rPr lang="ja-JP" altLang="en-US" dirty="0"/>
              <a:t>（</a:t>
            </a:r>
            <a:r>
              <a:rPr lang="en-US" altLang="ja-JP" dirty="0"/>
              <a:t>CAPTCHA, Completely Automated Public Turing test to tell Computers and Humans Apart </a:t>
            </a:r>
            <a:r>
              <a:rPr lang="ja-JP" altLang="en-US" dirty="0"/>
              <a:t>）とは、名前通り人間かコンピューターを識別するためなものである</a:t>
            </a:r>
          </a:p>
        </p:txBody>
      </p:sp>
    </p:spTree>
    <p:extLst>
      <p:ext uri="{BB962C8B-B14F-4D97-AF65-F5344CB8AC3E}">
        <p14:creationId xmlns:p14="http://schemas.microsoft.com/office/powerpoint/2010/main" val="3754924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B277939-3D11-4F12-9198-BDB2A01FD125}"/>
              </a:ext>
            </a:extLst>
          </p:cNvPr>
          <p:cNvSpPr>
            <a:spLocks noGrp="1"/>
          </p:cNvSpPr>
          <p:nvPr>
            <p:ph type="title"/>
          </p:nvPr>
        </p:nvSpPr>
        <p:spPr/>
        <p:txBody>
          <a:bodyPr/>
          <a:lstStyle/>
          <a:p>
            <a:endParaRPr lang="ja-JP" altLang="en-US"/>
          </a:p>
        </p:txBody>
      </p:sp>
      <p:sp>
        <p:nvSpPr>
          <p:cNvPr id="7" name="コンテンツ プレースホルダー 6">
            <a:extLst>
              <a:ext uri="{FF2B5EF4-FFF2-40B4-BE49-F238E27FC236}">
                <a16:creationId xmlns:a16="http://schemas.microsoft.com/office/drawing/2014/main" id="{101BB709-EE88-4ABF-B859-113FEF110E53}"/>
              </a:ext>
            </a:extLst>
          </p:cNvPr>
          <p:cNvSpPr>
            <a:spLocks noGrp="1"/>
          </p:cNvSpPr>
          <p:nvPr>
            <p:ph sz="half" idx="1"/>
          </p:nvPr>
        </p:nvSpPr>
        <p:spPr/>
        <p:txBody>
          <a:bodyPr>
            <a:normAutofit/>
          </a:bodyPr>
          <a:lstStyle/>
          <a:p>
            <a:r>
              <a:rPr lang="ja-JP" altLang="en-US" dirty="0"/>
              <a:t>例えば右のような、「</a:t>
            </a:r>
            <a:r>
              <a:rPr lang="en-US" altLang="ja-JP" dirty="0"/>
              <a:t>0-9 A-Z</a:t>
            </a:r>
            <a:r>
              <a:rPr lang="ja-JP" altLang="en-US" dirty="0"/>
              <a:t>」の</a:t>
            </a:r>
            <a:r>
              <a:rPr lang="en-US" altLang="ja-JP" dirty="0"/>
              <a:t>36</a:t>
            </a:r>
            <a:r>
              <a:rPr lang="ja-JP" altLang="en-US" dirty="0"/>
              <a:t>種類の文字によって構成される</a:t>
            </a:r>
            <a:r>
              <a:rPr lang="ja-JP" altLang="en-US" b="0" i="0" dirty="0">
                <a:solidFill>
                  <a:srgbClr val="000000"/>
                </a:solidFill>
                <a:effectLst/>
                <a:latin typeface="arial" panose="020B0604020202020204" pitchFamily="34" charset="0"/>
              </a:rPr>
              <a:t>キャプチャ</a:t>
            </a:r>
            <a:endParaRPr lang="en-US" altLang="ja-JP" b="0" i="0" dirty="0">
              <a:effectLst/>
              <a:latin typeface="arial" panose="020B0604020202020204" pitchFamily="34" charset="0"/>
            </a:endParaRPr>
          </a:p>
        </p:txBody>
      </p:sp>
      <p:pic>
        <p:nvPicPr>
          <p:cNvPr id="10" name="コンテンツ プレースホルダー 9" descr="民衆, 写真, 立つ, 女性 が含まれている画像&#10;&#10;自動的に生成された説明">
            <a:extLst>
              <a:ext uri="{FF2B5EF4-FFF2-40B4-BE49-F238E27FC236}">
                <a16:creationId xmlns:a16="http://schemas.microsoft.com/office/drawing/2014/main" id="{DA093CA3-470C-4C5F-B9AC-6E71B4FE075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9072" y="1825625"/>
            <a:ext cx="3867856" cy="4351338"/>
          </a:xfrm>
        </p:spPr>
      </p:pic>
    </p:spTree>
    <p:extLst>
      <p:ext uri="{BB962C8B-B14F-4D97-AF65-F5344CB8AC3E}">
        <p14:creationId xmlns:p14="http://schemas.microsoft.com/office/powerpoint/2010/main" val="2171241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C9840-9FE7-4974-8751-B95DED6EA7B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DE012C5-D022-4EF2-8305-432276ABE8EC}"/>
              </a:ext>
            </a:extLst>
          </p:cNvPr>
          <p:cNvSpPr>
            <a:spLocks noGrp="1"/>
          </p:cNvSpPr>
          <p:nvPr>
            <p:ph sz="half" idx="1"/>
          </p:nvPr>
        </p:nvSpPr>
        <p:spPr/>
        <p:txBody>
          <a:bodyPr/>
          <a:lstStyle/>
          <a:p>
            <a:r>
              <a:rPr kumimoji="1" lang="en-US" altLang="ja-JP" dirty="0"/>
              <a:t>Python</a:t>
            </a:r>
            <a:r>
              <a:rPr kumimoji="1" lang="ja-JP" altLang="en-US" dirty="0"/>
              <a:t>のスクリプトを使って、トレーニングデータに</a:t>
            </a:r>
            <a:r>
              <a:rPr kumimoji="1" lang="en-US" altLang="ja-JP" dirty="0"/>
              <a:t>36000</a:t>
            </a:r>
            <a:r>
              <a:rPr kumimoji="1" lang="ja-JP" altLang="en-US" dirty="0"/>
              <a:t>枚の写真</a:t>
            </a:r>
            <a:endParaRPr kumimoji="1" lang="en-US" altLang="ja-JP" dirty="0"/>
          </a:p>
          <a:p>
            <a:r>
              <a:rPr lang="ja-JP" altLang="en-US" dirty="0"/>
              <a:t>テストデータとして</a:t>
            </a:r>
            <a:r>
              <a:rPr lang="en-US" altLang="ja-JP" dirty="0"/>
              <a:t>600</a:t>
            </a:r>
            <a:r>
              <a:rPr lang="ja-JP" altLang="en-US" dirty="0"/>
              <a:t>枚の写真の生成した</a:t>
            </a:r>
            <a:endParaRPr kumimoji="1" lang="ja-JP" altLang="en-US" dirty="0"/>
          </a:p>
        </p:txBody>
      </p:sp>
      <p:pic>
        <p:nvPicPr>
          <p:cNvPr id="10" name="コンテンツ プレースホルダー 9">
            <a:extLst>
              <a:ext uri="{FF2B5EF4-FFF2-40B4-BE49-F238E27FC236}">
                <a16:creationId xmlns:a16="http://schemas.microsoft.com/office/drawing/2014/main" id="{041511A6-459D-4D07-A4E1-9F29A946C9FD}"/>
              </a:ext>
            </a:extLst>
          </p:cNvPr>
          <p:cNvPicPr>
            <a:picLocks noGrp="1" noChangeAspect="1"/>
          </p:cNvPicPr>
          <p:nvPr>
            <p:ph sz="half" idx="2"/>
          </p:nvPr>
        </p:nvPicPr>
        <p:blipFill>
          <a:blip r:embed="rId2"/>
          <a:stretch>
            <a:fillRect/>
          </a:stretch>
        </p:blipFill>
        <p:spPr>
          <a:xfrm>
            <a:off x="6172202" y="0"/>
            <a:ext cx="4517994" cy="6824716"/>
          </a:xfrm>
        </p:spPr>
      </p:pic>
      <p:sp>
        <p:nvSpPr>
          <p:cNvPr id="12" name="四角形: 角を丸くする 11">
            <a:extLst>
              <a:ext uri="{FF2B5EF4-FFF2-40B4-BE49-F238E27FC236}">
                <a16:creationId xmlns:a16="http://schemas.microsoft.com/office/drawing/2014/main" id="{2B46B25E-89E1-4DA3-89D8-8DF21B1A3D72}"/>
              </a:ext>
            </a:extLst>
          </p:cNvPr>
          <p:cNvSpPr/>
          <p:nvPr/>
        </p:nvSpPr>
        <p:spPr>
          <a:xfrm>
            <a:off x="6172202" y="6569476"/>
            <a:ext cx="841158" cy="3227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4026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8BF9A2-5BCE-4C8E-9658-01FE1FC958AA}"/>
              </a:ext>
            </a:extLst>
          </p:cNvPr>
          <p:cNvSpPr>
            <a:spLocks noGrp="1"/>
          </p:cNvSpPr>
          <p:nvPr>
            <p:ph type="title"/>
          </p:nvPr>
        </p:nvSpPr>
        <p:spPr/>
        <p:txBody>
          <a:bodyPr/>
          <a:lstStyle/>
          <a:p>
            <a:r>
              <a:rPr lang="ja-JP" altLang="en-US" dirty="0"/>
              <a:t>データを読む込み</a:t>
            </a:r>
          </a:p>
        </p:txBody>
      </p:sp>
      <p:sp>
        <p:nvSpPr>
          <p:cNvPr id="6" name="コンテンツ プレースホルダー 5">
            <a:extLst>
              <a:ext uri="{FF2B5EF4-FFF2-40B4-BE49-F238E27FC236}">
                <a16:creationId xmlns:a16="http://schemas.microsoft.com/office/drawing/2014/main" id="{D4EE5768-37B9-4326-A516-F2C499D3B695}"/>
              </a:ext>
            </a:extLst>
          </p:cNvPr>
          <p:cNvSpPr>
            <a:spLocks noGrp="1"/>
          </p:cNvSpPr>
          <p:nvPr>
            <p:ph idx="1"/>
          </p:nvPr>
        </p:nvSpPr>
        <p:spPr/>
        <p:txBody>
          <a:bodyPr/>
          <a:lstStyle/>
          <a:p>
            <a:r>
              <a:rPr lang="en-US" altLang="ja-JP" dirty="0"/>
              <a:t>R</a:t>
            </a:r>
            <a:r>
              <a:rPr lang="ja-JP" altLang="en-US" dirty="0"/>
              <a:t>の</a:t>
            </a:r>
            <a:r>
              <a:rPr lang="en-US" altLang="ja-JP" dirty="0"/>
              <a:t>” jpeg”</a:t>
            </a:r>
            <a:r>
              <a:rPr lang="ja-JP" altLang="en-US" dirty="0"/>
              <a:t>パッケージを利用して、写真をマトリクスとして読む込める</a:t>
            </a:r>
            <a:endParaRPr lang="en-US" altLang="ja-JP" dirty="0"/>
          </a:p>
          <a:p>
            <a:endParaRPr lang="ja-JP" altLang="en-US" dirty="0"/>
          </a:p>
        </p:txBody>
      </p:sp>
      <p:sp>
        <p:nvSpPr>
          <p:cNvPr id="9" name="テキスト ボックス 8">
            <a:extLst>
              <a:ext uri="{FF2B5EF4-FFF2-40B4-BE49-F238E27FC236}">
                <a16:creationId xmlns:a16="http://schemas.microsoft.com/office/drawing/2014/main" id="{85D6712E-8A95-45E2-8D2F-35FF7E0264D8}"/>
              </a:ext>
            </a:extLst>
          </p:cNvPr>
          <p:cNvSpPr txBox="1"/>
          <p:nvPr/>
        </p:nvSpPr>
        <p:spPr>
          <a:xfrm>
            <a:off x="9038171" y="5946130"/>
            <a:ext cx="3083241" cy="461665"/>
          </a:xfrm>
          <a:prstGeom prst="rect">
            <a:avLst/>
          </a:prstGeom>
          <a:noFill/>
        </p:spPr>
        <p:txBody>
          <a:bodyPr wrap="square" rtlCol="0">
            <a:spAutoFit/>
          </a:bodyPr>
          <a:lstStyle/>
          <a:p>
            <a:r>
              <a:rPr kumimoji="1" lang="en-US" altLang="ja-JP" sz="2400" dirty="0"/>
              <a:t>60x40</a:t>
            </a:r>
            <a:r>
              <a:rPr kumimoji="1" lang="ja-JP" altLang="en-US" sz="2400" dirty="0"/>
              <a:t>のマトリクス</a:t>
            </a:r>
          </a:p>
        </p:txBody>
      </p:sp>
      <p:pic>
        <p:nvPicPr>
          <p:cNvPr id="13" name="図 12">
            <a:extLst>
              <a:ext uri="{FF2B5EF4-FFF2-40B4-BE49-F238E27FC236}">
                <a16:creationId xmlns:a16="http://schemas.microsoft.com/office/drawing/2014/main" id="{E2E0F87E-556C-4861-A269-EDEEFF96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446" y="2337749"/>
            <a:ext cx="2315629" cy="3473444"/>
          </a:xfrm>
          <a:prstGeom prst="rect">
            <a:avLst/>
          </a:prstGeom>
        </p:spPr>
      </p:pic>
      <p:sp>
        <p:nvSpPr>
          <p:cNvPr id="14" name="正方形/長方形 13">
            <a:extLst>
              <a:ext uri="{FF2B5EF4-FFF2-40B4-BE49-F238E27FC236}">
                <a16:creationId xmlns:a16="http://schemas.microsoft.com/office/drawing/2014/main" id="{F6FF956A-3D42-49C2-ACE9-24E097A283C4}"/>
              </a:ext>
            </a:extLst>
          </p:cNvPr>
          <p:cNvSpPr/>
          <p:nvPr/>
        </p:nvSpPr>
        <p:spPr>
          <a:xfrm>
            <a:off x="9272446" y="2337748"/>
            <a:ext cx="448603" cy="698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5A99D587-DCBA-41D8-BD27-3A2C19480DE6}"/>
              </a:ext>
            </a:extLst>
          </p:cNvPr>
          <p:cNvPicPr>
            <a:picLocks noChangeAspect="1"/>
          </p:cNvPicPr>
          <p:nvPr/>
        </p:nvPicPr>
        <p:blipFill>
          <a:blip r:embed="rId3"/>
          <a:stretch>
            <a:fillRect/>
          </a:stretch>
        </p:blipFill>
        <p:spPr>
          <a:xfrm>
            <a:off x="780667" y="2843813"/>
            <a:ext cx="8285849" cy="3563982"/>
          </a:xfrm>
          <a:prstGeom prst="rect">
            <a:avLst/>
          </a:prstGeom>
        </p:spPr>
      </p:pic>
    </p:spTree>
    <p:extLst>
      <p:ext uri="{BB962C8B-B14F-4D97-AF65-F5344CB8AC3E}">
        <p14:creationId xmlns:p14="http://schemas.microsoft.com/office/powerpoint/2010/main" val="32280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ECE69C-6C05-4CD9-8D97-C4539F130511}"/>
              </a:ext>
            </a:extLst>
          </p:cNvPr>
          <p:cNvSpPr>
            <a:spLocks noGrp="1"/>
          </p:cNvSpPr>
          <p:nvPr>
            <p:ph type="title"/>
          </p:nvPr>
        </p:nvSpPr>
        <p:spPr/>
        <p:txBody>
          <a:bodyPr/>
          <a:lstStyle/>
          <a:p>
            <a:r>
              <a:rPr kumimoji="1" lang="ja-JP" altLang="en-US" sz="4400" dirty="0"/>
              <a:t>ディープラーニングにとって大事のは</a:t>
            </a:r>
            <a:endParaRPr kumimoji="1" lang="ja-JP" altLang="en-US" dirty="0"/>
          </a:p>
        </p:txBody>
      </p:sp>
      <p:sp>
        <p:nvSpPr>
          <p:cNvPr id="3" name="コンテンツ プレースホルダー 2">
            <a:extLst>
              <a:ext uri="{FF2B5EF4-FFF2-40B4-BE49-F238E27FC236}">
                <a16:creationId xmlns:a16="http://schemas.microsoft.com/office/drawing/2014/main" id="{71C722D9-CE94-487D-AB75-5C55B73D8FD4}"/>
              </a:ext>
            </a:extLst>
          </p:cNvPr>
          <p:cNvSpPr>
            <a:spLocks noGrp="1"/>
          </p:cNvSpPr>
          <p:nvPr>
            <p:ph idx="1"/>
          </p:nvPr>
        </p:nvSpPr>
        <p:spPr/>
        <p:txBody>
          <a:bodyPr/>
          <a:lstStyle/>
          <a:p>
            <a:r>
              <a:rPr lang="en-US" altLang="ja-JP" dirty="0"/>
              <a:t>2020</a:t>
            </a:r>
            <a:r>
              <a:rPr lang="ja-JP" altLang="en-US" dirty="0"/>
              <a:t>年</a:t>
            </a:r>
            <a:r>
              <a:rPr lang="en-US" altLang="ja-JP" dirty="0"/>
              <a:t>5</a:t>
            </a:r>
            <a:r>
              <a:rPr lang="ja-JP" altLang="en-US" dirty="0"/>
              <a:t>月、</a:t>
            </a:r>
            <a:r>
              <a:rPr lang="en-US" altLang="ja-JP" dirty="0" err="1"/>
              <a:t>OpenAI</a:t>
            </a:r>
            <a:r>
              <a:rPr lang="ja-JP" altLang="en-US" dirty="0"/>
              <a:t>が</a:t>
            </a:r>
            <a:r>
              <a:rPr lang="en-US" altLang="ja-JP" dirty="0"/>
              <a:t>GPT-3</a:t>
            </a:r>
            <a:r>
              <a:rPr lang="ja-JP" altLang="en-US" dirty="0"/>
              <a:t>（</a:t>
            </a:r>
            <a:r>
              <a:rPr lang="en-US" altLang="ja-JP" dirty="0"/>
              <a:t>Generative Pretrained Transformer</a:t>
            </a:r>
            <a:r>
              <a:rPr lang="ja-JP" altLang="en-US" dirty="0"/>
              <a:t>）という言語処理モデルを公開した、そのパラメータ数がなんと</a:t>
            </a:r>
            <a:r>
              <a:rPr lang="en-US" altLang="ja-JP" dirty="0"/>
              <a:t>1750</a:t>
            </a:r>
            <a:r>
              <a:rPr lang="ja-JP" altLang="en-US" dirty="0"/>
              <a:t>億。</a:t>
            </a:r>
            <a:endParaRPr lang="en-US" altLang="ja-JP" dirty="0"/>
          </a:p>
          <a:p>
            <a:endParaRPr lang="en-US" altLang="ja-JP" dirty="0"/>
          </a:p>
          <a:p>
            <a:r>
              <a:rPr lang="ja-JP" altLang="en-US" dirty="0"/>
              <a:t>このぐらいのパラメータを計算するために、もちろん</a:t>
            </a:r>
            <a:r>
              <a:rPr lang="ja-JP" altLang="en-US" dirty="0">
                <a:solidFill>
                  <a:srgbClr val="FF0000"/>
                </a:solidFill>
              </a:rPr>
              <a:t>計算力</a:t>
            </a:r>
            <a:r>
              <a:rPr lang="ja-JP" altLang="en-US" dirty="0"/>
              <a:t>、もしくは</a:t>
            </a:r>
            <a:r>
              <a:rPr lang="ja-JP" altLang="en-US" dirty="0">
                <a:solidFill>
                  <a:srgbClr val="FF0000"/>
                </a:solidFill>
              </a:rPr>
              <a:t>計算速度</a:t>
            </a:r>
            <a:r>
              <a:rPr lang="ja-JP" altLang="en-US" dirty="0"/>
              <a:t>が大事。</a:t>
            </a:r>
          </a:p>
        </p:txBody>
      </p:sp>
    </p:spTree>
    <p:extLst>
      <p:ext uri="{BB962C8B-B14F-4D97-AF65-F5344CB8AC3E}">
        <p14:creationId xmlns:p14="http://schemas.microsoft.com/office/powerpoint/2010/main" val="2090912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4B26250-ECC4-44E2-A6CB-478F16700CD8}"/>
              </a:ext>
            </a:extLst>
          </p:cNvPr>
          <p:cNvSpPr>
            <a:spLocks noGrp="1"/>
          </p:cNvSpPr>
          <p:nvPr>
            <p:ph type="title"/>
          </p:nvPr>
        </p:nvSpPr>
        <p:spPr/>
        <p:txBody>
          <a:bodyPr/>
          <a:lstStyle/>
          <a:p>
            <a:r>
              <a:rPr lang="ja-JP" altLang="en-US" dirty="0"/>
              <a:t>データの読む込み</a:t>
            </a:r>
          </a:p>
        </p:txBody>
      </p:sp>
      <p:pic>
        <p:nvPicPr>
          <p:cNvPr id="20" name="コンテンツ プレースホルダー 19">
            <a:extLst>
              <a:ext uri="{FF2B5EF4-FFF2-40B4-BE49-F238E27FC236}">
                <a16:creationId xmlns:a16="http://schemas.microsoft.com/office/drawing/2014/main" id="{AB683C91-F50C-4E63-BFCB-BBE76A9688CF}"/>
              </a:ext>
            </a:extLst>
          </p:cNvPr>
          <p:cNvPicPr>
            <a:picLocks noGrp="1" noChangeAspect="1"/>
          </p:cNvPicPr>
          <p:nvPr>
            <p:ph idx="1"/>
          </p:nvPr>
        </p:nvPicPr>
        <p:blipFill>
          <a:blip r:embed="rId2"/>
          <a:stretch>
            <a:fillRect/>
          </a:stretch>
        </p:blipFill>
        <p:spPr>
          <a:xfrm>
            <a:off x="107177" y="1930385"/>
            <a:ext cx="11977645" cy="3635914"/>
          </a:xfrm>
          <a:prstGeom prst="rect">
            <a:avLst/>
          </a:prstGeom>
        </p:spPr>
      </p:pic>
    </p:spTree>
    <p:extLst>
      <p:ext uri="{BB962C8B-B14F-4D97-AF65-F5344CB8AC3E}">
        <p14:creationId xmlns:p14="http://schemas.microsoft.com/office/powerpoint/2010/main" val="933198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2A2886-525B-4F82-A8C2-2CC5B559FA4C}"/>
              </a:ext>
            </a:extLst>
          </p:cNvPr>
          <p:cNvSpPr>
            <a:spLocks noGrp="1"/>
          </p:cNvSpPr>
          <p:nvPr>
            <p:ph type="title"/>
          </p:nvPr>
        </p:nvSpPr>
        <p:spPr/>
        <p:txBody>
          <a:bodyPr/>
          <a:lstStyle/>
          <a:p>
            <a:r>
              <a:rPr lang="ja-JP" altLang="en-US" dirty="0"/>
              <a:t>ラベルの処理</a:t>
            </a:r>
            <a:endParaRPr kumimoji="1" lang="ja-JP" altLang="en-US" dirty="0"/>
          </a:p>
        </p:txBody>
      </p:sp>
      <p:sp>
        <p:nvSpPr>
          <p:cNvPr id="3" name="コンテンツ プレースホルダー 2">
            <a:extLst>
              <a:ext uri="{FF2B5EF4-FFF2-40B4-BE49-F238E27FC236}">
                <a16:creationId xmlns:a16="http://schemas.microsoft.com/office/drawing/2014/main" id="{54563E3F-CB76-4224-A936-071F9505B080}"/>
              </a:ext>
            </a:extLst>
          </p:cNvPr>
          <p:cNvSpPr>
            <a:spLocks noGrp="1"/>
          </p:cNvSpPr>
          <p:nvPr>
            <p:ph idx="1"/>
          </p:nvPr>
        </p:nvSpPr>
        <p:spPr/>
        <p:txBody>
          <a:bodyPr/>
          <a:lstStyle/>
          <a:p>
            <a:r>
              <a:rPr kumimoji="1" lang="en-US" altLang="ja-JP" dirty="0"/>
              <a:t>0-9,A-Z</a:t>
            </a:r>
            <a:r>
              <a:rPr kumimoji="1" lang="ja-JP" altLang="en-US" dirty="0"/>
              <a:t>を</a:t>
            </a:r>
            <a:r>
              <a:rPr kumimoji="1" lang="en-US" altLang="ja-JP" dirty="0"/>
              <a:t>0-35</a:t>
            </a:r>
            <a:r>
              <a:rPr kumimoji="1" lang="ja-JP" altLang="en-US" dirty="0"/>
              <a:t>の数字に変換する</a:t>
            </a:r>
            <a:endParaRPr kumimoji="1" lang="en-US" altLang="ja-JP" dirty="0"/>
          </a:p>
          <a:p>
            <a:r>
              <a:rPr lang="en-US" altLang="zh-CN" dirty="0"/>
              <a:t>0-9</a:t>
            </a:r>
            <a:r>
              <a:rPr lang="ja-JP" altLang="en-US" dirty="0"/>
              <a:t>が</a:t>
            </a:r>
            <a:r>
              <a:rPr lang="en-US" altLang="ja-JP" dirty="0"/>
              <a:t>UTF-8</a:t>
            </a:r>
            <a:r>
              <a:rPr lang="ja-JP" altLang="en-US" dirty="0"/>
              <a:t>コーティングでは</a:t>
            </a:r>
            <a:r>
              <a:rPr lang="en-US" altLang="ja-JP" dirty="0"/>
              <a:t>48-57</a:t>
            </a:r>
            <a:r>
              <a:rPr lang="ja-JP" altLang="en-US" dirty="0"/>
              <a:t>、</a:t>
            </a:r>
            <a:r>
              <a:rPr lang="en-US" altLang="ja-JP" dirty="0"/>
              <a:t>A-Z</a:t>
            </a:r>
            <a:r>
              <a:rPr lang="ja-JP" altLang="en-US" dirty="0"/>
              <a:t>は</a:t>
            </a:r>
            <a:r>
              <a:rPr lang="en-US" altLang="ja-JP" dirty="0"/>
              <a:t>65-90</a:t>
            </a:r>
            <a:r>
              <a:rPr lang="ja-JP" altLang="en-US" dirty="0"/>
              <a:t>としてコーティングされている</a:t>
            </a:r>
            <a:endParaRPr lang="en-US" altLang="ja-JP" dirty="0"/>
          </a:p>
          <a:p>
            <a:r>
              <a:rPr lang="ja-JP" altLang="en-US" dirty="0"/>
              <a:t>これを利用して</a:t>
            </a:r>
            <a:endParaRPr lang="en-US" altLang="zh-CN" dirty="0"/>
          </a:p>
        </p:txBody>
      </p:sp>
      <p:pic>
        <p:nvPicPr>
          <p:cNvPr id="7" name="図 6">
            <a:extLst>
              <a:ext uri="{FF2B5EF4-FFF2-40B4-BE49-F238E27FC236}">
                <a16:creationId xmlns:a16="http://schemas.microsoft.com/office/drawing/2014/main" id="{39B9912F-7D31-49C2-BC59-0E5DF49F2CB7}"/>
              </a:ext>
            </a:extLst>
          </p:cNvPr>
          <p:cNvPicPr>
            <a:picLocks noChangeAspect="1"/>
          </p:cNvPicPr>
          <p:nvPr/>
        </p:nvPicPr>
        <p:blipFill>
          <a:blip r:embed="rId2"/>
          <a:stretch>
            <a:fillRect/>
          </a:stretch>
        </p:blipFill>
        <p:spPr>
          <a:xfrm>
            <a:off x="7717009" y="3429000"/>
            <a:ext cx="3406222" cy="3235911"/>
          </a:xfrm>
          <a:prstGeom prst="rect">
            <a:avLst/>
          </a:prstGeom>
        </p:spPr>
      </p:pic>
    </p:spTree>
    <p:extLst>
      <p:ext uri="{BB962C8B-B14F-4D97-AF65-F5344CB8AC3E}">
        <p14:creationId xmlns:p14="http://schemas.microsoft.com/office/powerpoint/2010/main" val="1013075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D09691-E5B2-4EC9-80B9-4FCF405FB418}"/>
              </a:ext>
            </a:extLst>
          </p:cNvPr>
          <p:cNvSpPr>
            <a:spLocks noGrp="1"/>
          </p:cNvSpPr>
          <p:nvPr>
            <p:ph type="title"/>
          </p:nvPr>
        </p:nvSpPr>
        <p:spPr/>
        <p:txBody>
          <a:bodyPr/>
          <a:lstStyle/>
          <a:p>
            <a:endParaRPr kumimoji="1" lang="ja-JP" altLang="en-US" dirty="0"/>
          </a:p>
        </p:txBody>
      </p:sp>
      <p:pic>
        <p:nvPicPr>
          <p:cNvPr id="8" name="コンテンツ プレースホルダー 7">
            <a:extLst>
              <a:ext uri="{FF2B5EF4-FFF2-40B4-BE49-F238E27FC236}">
                <a16:creationId xmlns:a16="http://schemas.microsoft.com/office/drawing/2014/main" id="{75A5FACA-B713-4BF0-9CC6-1FD8ECB9A37A}"/>
              </a:ext>
            </a:extLst>
          </p:cNvPr>
          <p:cNvPicPr>
            <a:picLocks noGrp="1" noChangeAspect="1"/>
          </p:cNvPicPr>
          <p:nvPr>
            <p:ph idx="1"/>
          </p:nvPr>
        </p:nvPicPr>
        <p:blipFill>
          <a:blip r:embed="rId2"/>
          <a:stretch>
            <a:fillRect/>
          </a:stretch>
        </p:blipFill>
        <p:spPr>
          <a:xfrm>
            <a:off x="838200" y="2236782"/>
            <a:ext cx="10515600" cy="3529024"/>
          </a:xfrm>
        </p:spPr>
      </p:pic>
    </p:spTree>
    <p:extLst>
      <p:ext uri="{BB962C8B-B14F-4D97-AF65-F5344CB8AC3E}">
        <p14:creationId xmlns:p14="http://schemas.microsoft.com/office/powerpoint/2010/main" val="4029989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EC757-EF38-4CB5-8418-43D4FED7A525}"/>
              </a:ext>
            </a:extLst>
          </p:cNvPr>
          <p:cNvSpPr>
            <a:spLocks noGrp="1"/>
          </p:cNvSpPr>
          <p:nvPr>
            <p:ph type="title"/>
          </p:nvPr>
        </p:nvSpPr>
        <p:spPr/>
        <p:txBody>
          <a:bodyPr/>
          <a:lstStyle/>
          <a:p>
            <a:r>
              <a:rPr kumimoji="1" lang="ja-JP" altLang="en-US" dirty="0"/>
              <a:t>データを読み込む</a:t>
            </a:r>
          </a:p>
        </p:txBody>
      </p:sp>
      <p:pic>
        <p:nvPicPr>
          <p:cNvPr id="9" name="図 8">
            <a:extLst>
              <a:ext uri="{FF2B5EF4-FFF2-40B4-BE49-F238E27FC236}">
                <a16:creationId xmlns:a16="http://schemas.microsoft.com/office/drawing/2014/main" id="{AD98BFEA-2565-48AF-866F-F1B40559D3AD}"/>
              </a:ext>
            </a:extLst>
          </p:cNvPr>
          <p:cNvPicPr>
            <a:picLocks noChangeAspect="1"/>
          </p:cNvPicPr>
          <p:nvPr/>
        </p:nvPicPr>
        <p:blipFill>
          <a:blip r:embed="rId2"/>
          <a:stretch>
            <a:fillRect/>
          </a:stretch>
        </p:blipFill>
        <p:spPr>
          <a:xfrm>
            <a:off x="1217739" y="3429000"/>
            <a:ext cx="9616356" cy="594214"/>
          </a:xfrm>
          <a:prstGeom prst="rect">
            <a:avLst/>
          </a:prstGeom>
        </p:spPr>
      </p:pic>
      <p:pic>
        <p:nvPicPr>
          <p:cNvPr id="11" name="図 10">
            <a:extLst>
              <a:ext uri="{FF2B5EF4-FFF2-40B4-BE49-F238E27FC236}">
                <a16:creationId xmlns:a16="http://schemas.microsoft.com/office/drawing/2014/main" id="{5D86FA7B-1854-45AB-A982-7A9868B11406}"/>
              </a:ext>
            </a:extLst>
          </p:cNvPr>
          <p:cNvPicPr>
            <a:picLocks noChangeAspect="1"/>
          </p:cNvPicPr>
          <p:nvPr/>
        </p:nvPicPr>
        <p:blipFill>
          <a:blip r:embed="rId3"/>
          <a:stretch>
            <a:fillRect/>
          </a:stretch>
        </p:blipFill>
        <p:spPr>
          <a:xfrm>
            <a:off x="1217739" y="4528999"/>
            <a:ext cx="9190476" cy="257143"/>
          </a:xfrm>
          <a:prstGeom prst="rect">
            <a:avLst/>
          </a:prstGeom>
        </p:spPr>
      </p:pic>
      <p:pic>
        <p:nvPicPr>
          <p:cNvPr id="15" name="コンテンツ プレースホルダー 14">
            <a:extLst>
              <a:ext uri="{FF2B5EF4-FFF2-40B4-BE49-F238E27FC236}">
                <a16:creationId xmlns:a16="http://schemas.microsoft.com/office/drawing/2014/main" id="{52386F5D-54B6-4491-BD53-E677DE6DFB1A}"/>
              </a:ext>
            </a:extLst>
          </p:cNvPr>
          <p:cNvPicPr>
            <a:picLocks noGrp="1" noChangeAspect="1"/>
          </p:cNvPicPr>
          <p:nvPr>
            <p:ph idx="1"/>
          </p:nvPr>
        </p:nvPicPr>
        <p:blipFill>
          <a:blip r:embed="rId4"/>
          <a:stretch>
            <a:fillRect/>
          </a:stretch>
        </p:blipFill>
        <p:spPr>
          <a:xfrm>
            <a:off x="1217739" y="1751786"/>
            <a:ext cx="9342857" cy="1171429"/>
          </a:xfrm>
        </p:spPr>
      </p:pic>
    </p:spTree>
    <p:extLst>
      <p:ext uri="{BB962C8B-B14F-4D97-AF65-F5344CB8AC3E}">
        <p14:creationId xmlns:p14="http://schemas.microsoft.com/office/powerpoint/2010/main" val="1782794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A16C4D-AFE0-4017-9DC6-8A29E2C112C4}"/>
              </a:ext>
            </a:extLst>
          </p:cNvPr>
          <p:cNvSpPr>
            <a:spLocks noGrp="1"/>
          </p:cNvSpPr>
          <p:nvPr>
            <p:ph type="title"/>
          </p:nvPr>
        </p:nvSpPr>
        <p:spPr/>
        <p:txBody>
          <a:bodyPr/>
          <a:lstStyle/>
          <a:p>
            <a:r>
              <a:rPr kumimoji="1" lang="ja-JP" altLang="en-US" dirty="0"/>
              <a:t>順番をランダム化</a:t>
            </a:r>
          </a:p>
        </p:txBody>
      </p:sp>
      <p:sp>
        <p:nvSpPr>
          <p:cNvPr id="3" name="コンテンツ プレースホルダー 2">
            <a:extLst>
              <a:ext uri="{FF2B5EF4-FFF2-40B4-BE49-F238E27FC236}">
                <a16:creationId xmlns:a16="http://schemas.microsoft.com/office/drawing/2014/main" id="{87BCB17B-79CE-4BB7-997D-E30189A667F1}"/>
              </a:ext>
            </a:extLst>
          </p:cNvPr>
          <p:cNvSpPr>
            <a:spLocks noGrp="1"/>
          </p:cNvSpPr>
          <p:nvPr>
            <p:ph idx="1"/>
          </p:nvPr>
        </p:nvSpPr>
        <p:spPr/>
        <p:txBody>
          <a:bodyPr/>
          <a:lstStyle/>
          <a:p>
            <a:r>
              <a:rPr kumimoji="1" lang="ja-JP" altLang="en-US" dirty="0"/>
              <a:t>得られたデータは</a:t>
            </a:r>
            <a:r>
              <a:rPr kumimoji="1" lang="en-US" altLang="ja-JP" dirty="0"/>
              <a:t>0-9,A-Z</a:t>
            </a:r>
            <a:r>
              <a:rPr kumimoji="1" lang="ja-JP" altLang="en-US" dirty="0"/>
              <a:t>の順を並んでいるから、順序をランダム化にする</a:t>
            </a:r>
            <a:endParaRPr kumimoji="1" lang="en-US" altLang="ja-JP" dirty="0"/>
          </a:p>
          <a:p>
            <a:endParaRPr kumimoji="1" lang="ja-JP" altLang="en-US" dirty="0"/>
          </a:p>
        </p:txBody>
      </p:sp>
      <p:pic>
        <p:nvPicPr>
          <p:cNvPr id="5" name="図 4">
            <a:extLst>
              <a:ext uri="{FF2B5EF4-FFF2-40B4-BE49-F238E27FC236}">
                <a16:creationId xmlns:a16="http://schemas.microsoft.com/office/drawing/2014/main" id="{EFF78E89-505C-4D78-8C2E-63784529B60B}"/>
              </a:ext>
            </a:extLst>
          </p:cNvPr>
          <p:cNvPicPr>
            <a:picLocks noChangeAspect="1"/>
          </p:cNvPicPr>
          <p:nvPr/>
        </p:nvPicPr>
        <p:blipFill>
          <a:blip r:embed="rId2"/>
          <a:stretch>
            <a:fillRect/>
          </a:stretch>
        </p:blipFill>
        <p:spPr>
          <a:xfrm>
            <a:off x="429333" y="3429000"/>
            <a:ext cx="11333333" cy="733333"/>
          </a:xfrm>
          <a:prstGeom prst="rect">
            <a:avLst/>
          </a:prstGeom>
        </p:spPr>
      </p:pic>
    </p:spTree>
    <p:extLst>
      <p:ext uri="{BB962C8B-B14F-4D97-AF65-F5344CB8AC3E}">
        <p14:creationId xmlns:p14="http://schemas.microsoft.com/office/powerpoint/2010/main" val="1168304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D1FDE2-4F61-4473-9EB1-99926CAD5D4F}"/>
              </a:ext>
            </a:extLst>
          </p:cNvPr>
          <p:cNvSpPr>
            <a:spLocks noGrp="1"/>
          </p:cNvSpPr>
          <p:nvPr>
            <p:ph type="title"/>
          </p:nvPr>
        </p:nvSpPr>
        <p:spPr/>
        <p:txBody>
          <a:bodyPr/>
          <a:lstStyle/>
          <a:p>
            <a:r>
              <a:rPr lang="ja-JP" altLang="en-US" b="0" i="0" dirty="0">
                <a:effectLst/>
                <a:latin typeface="arial" panose="020B0604020202020204" pitchFamily="34" charset="0"/>
              </a:rPr>
              <a:t>ラベルの</a:t>
            </a:r>
            <a:r>
              <a:rPr lang="en-US" altLang="ja-JP" b="0" i="0" dirty="0">
                <a:effectLst/>
                <a:latin typeface="arial" panose="020B0604020202020204" pitchFamily="34" charset="0"/>
              </a:rPr>
              <a:t>One-hot</a:t>
            </a:r>
            <a:r>
              <a:rPr lang="ja-JP" altLang="en-US" b="0" i="0" dirty="0">
                <a:effectLst/>
                <a:latin typeface="arial" panose="020B0604020202020204" pitchFamily="34" charset="0"/>
              </a:rPr>
              <a:t>化</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F612417-1279-414E-A995-1C7DCE1F2DEB}"/>
                  </a:ext>
                </a:extLst>
              </p:cNvPr>
              <p:cNvSpPr>
                <a:spLocks noGrp="1"/>
              </p:cNvSpPr>
              <p:nvPr>
                <p:ph idx="1"/>
              </p:nvPr>
            </p:nvSpPr>
            <p:spPr/>
            <p:txBody>
              <a:bodyPr>
                <a:normAutofit fontScale="92500"/>
              </a:bodyPr>
              <a:lstStyle/>
              <a:p>
                <a:r>
                  <a:rPr kumimoji="1" lang="ja-JP" altLang="en-US" dirty="0"/>
                  <a:t>ネットの出力と合わせるために、ラベルを</a:t>
                </a:r>
                <a:r>
                  <a:rPr lang="en-US" altLang="ja-JP" b="0" i="0" dirty="0">
                    <a:effectLst/>
                    <a:latin typeface="arial" panose="020B0604020202020204" pitchFamily="34" charset="0"/>
                  </a:rPr>
                  <a:t>One-hot</a:t>
                </a:r>
                <a:r>
                  <a:rPr lang="ja-JP" altLang="en-US" b="0" i="0" dirty="0">
                    <a:effectLst/>
                    <a:latin typeface="arial" panose="020B0604020202020204" pitchFamily="34" charset="0"/>
                  </a:rPr>
                  <a:t>エンコーディング化する</a:t>
                </a:r>
                <a:endParaRPr lang="en-US" altLang="ja-JP" b="0" i="0" dirty="0">
                  <a:effectLst/>
                  <a:latin typeface="arial" panose="020B0604020202020204" pitchFamily="34" charset="0"/>
                </a:endParaRPr>
              </a:p>
              <a:p>
                <a:r>
                  <a:rPr lang="en-US" altLang="ja-JP" b="0" i="0" dirty="0">
                    <a:effectLst/>
                    <a:latin typeface="arial" panose="020B0604020202020204" pitchFamily="34" charset="0"/>
                  </a:rPr>
                  <a:t>One-hot</a:t>
                </a:r>
                <a:r>
                  <a:rPr lang="ja-JP" altLang="en-US" b="0" i="0" dirty="0">
                    <a:effectLst/>
                    <a:latin typeface="arial" panose="020B0604020202020204" pitchFamily="34" charset="0"/>
                  </a:rPr>
                  <a:t>エンコーディング</a:t>
                </a:r>
                <a:r>
                  <a:rPr lang="ja-JP" altLang="en-US" dirty="0">
                    <a:latin typeface="arial" panose="020B0604020202020204" pitchFamily="34" charset="0"/>
                  </a:rPr>
                  <a:t>は例えば、</a:t>
                </a:r>
                <a:r>
                  <a:rPr lang="en-US" altLang="ja-JP" dirty="0">
                    <a:latin typeface="arial" panose="020B0604020202020204" pitchFamily="34" charset="0"/>
                  </a:rPr>
                  <a:t>[0,1,1,2]</a:t>
                </a:r>
                <a:r>
                  <a:rPr lang="ja-JP" altLang="en-US" dirty="0">
                    <a:latin typeface="arial" panose="020B0604020202020204" pitchFamily="34" charset="0"/>
                  </a:rPr>
                  <a:t>というラベルがある際に、以下のようにコーティングする</a:t>
                </a:r>
                <a:endParaRPr lang="en-US" altLang="ja-JP" dirty="0">
                  <a:latin typeface="arial" panose="020B0604020202020204" pitchFamily="34" charset="0"/>
                </a:endParaRPr>
              </a:p>
              <a:p>
                <a:endParaRPr lang="en-US" altLang="ja-JP" dirty="0">
                  <a:latin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3"/>
                                    <m:mcJc m:val="center"/>
                                  </m:mcPr>
                                </m:mc>
                              </m:mcs>
                              <m:ctrlPr>
                                <a:rPr kumimoji="1" lang="en-US" altLang="ja-JP" b="0" i="1" smtClean="0">
                                  <a:latin typeface="Cambria Math" panose="02040503050406030204" pitchFamily="18" charset="0"/>
                                </a:rPr>
                              </m:ctrlPr>
                            </m:mPr>
                            <m:mr>
                              <m:e>
                                <m:r>
                                  <m:rPr>
                                    <m:brk m:alnAt="7"/>
                                  </m:rPr>
                                  <a:rPr kumimoji="1" lang="en-US" altLang="ja-JP" b="0" i="1" smtClean="0">
                                    <a:latin typeface="Cambria Math" panose="02040503050406030204" pitchFamily="18" charset="0"/>
                                  </a:rPr>
                                  <m:t>1</m:t>
                                </m:r>
                              </m:e>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0</m:t>
                                </m:r>
                              </m:e>
                            </m:mr>
                            <m:mr>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1</m:t>
                                </m:r>
                              </m:e>
                              <m:e>
                                <m:r>
                                  <a:rPr kumimoji="1" lang="en-US" altLang="ja-JP" b="0" i="1" smtClean="0">
                                    <a:latin typeface="Cambria Math" panose="02040503050406030204" pitchFamily="18" charset="0"/>
                                  </a:rPr>
                                  <m:t>0</m:t>
                                </m:r>
                              </m:e>
                            </m:mr>
                            <m:mr>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1</m:t>
                                </m:r>
                              </m:e>
                              <m:e>
                                <m:r>
                                  <a:rPr kumimoji="1" lang="en-US" altLang="ja-JP" b="0" i="1" smtClean="0">
                                    <a:latin typeface="Cambria Math" panose="02040503050406030204" pitchFamily="18" charset="0"/>
                                  </a:rPr>
                                  <m:t>0</m:t>
                                </m:r>
                              </m:e>
                            </m:mr>
                            <m:mr>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1</m:t>
                                </m:r>
                              </m:e>
                            </m:mr>
                          </m:m>
                        </m:e>
                      </m:d>
                    </m:oMath>
                  </m:oMathPara>
                </a14:m>
                <a:endParaRPr kumimoji="1" lang="ja-JP" altLang="en-US" dirty="0"/>
              </a:p>
            </p:txBody>
          </p:sp>
        </mc:Choice>
        <mc:Fallback>
          <p:sp>
            <p:nvSpPr>
              <p:cNvPr id="3" name="コンテンツ プレースホルダー 2">
                <a:extLst>
                  <a:ext uri="{FF2B5EF4-FFF2-40B4-BE49-F238E27FC236}">
                    <a16:creationId xmlns:a16="http://schemas.microsoft.com/office/drawing/2014/main" id="{AF612417-1279-414E-A995-1C7DCE1F2DEB}"/>
                  </a:ext>
                </a:extLst>
              </p:cNvPr>
              <p:cNvSpPr>
                <a:spLocks noGrp="1" noRot="1" noChangeAspect="1" noMove="1" noResize="1" noEditPoints="1" noAdjustHandles="1" noChangeArrowheads="1" noChangeShapeType="1" noTextEdit="1"/>
              </p:cNvSpPr>
              <p:nvPr>
                <p:ph idx="1"/>
              </p:nvPr>
            </p:nvSpPr>
            <p:spPr>
              <a:blipFill>
                <a:blip r:embed="rId2"/>
                <a:stretch>
                  <a:fillRect l="-1391" t="-36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89544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D6686-2370-4169-B1AF-E15AFE8E1963}"/>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E6AE710-6B1F-4BA1-AE07-C5CF26603AD3}"/>
                  </a:ext>
                </a:extLst>
              </p:cNvPr>
              <p:cNvSpPr>
                <a:spLocks noGrp="1"/>
              </p:cNvSpPr>
              <p:nvPr>
                <p:ph idx="1"/>
              </p:nvPr>
            </p:nvSpPr>
            <p:spPr/>
            <p:txBody>
              <a:bodyPr/>
              <a:lstStyle/>
              <a:p>
                <a:r>
                  <a:rPr kumimoji="1" lang="en-US" altLang="ja-JP" dirty="0"/>
                  <a:t>0-9,A-Z</a:t>
                </a:r>
                <a:r>
                  <a:rPr lang="ja-JP" altLang="en-US" dirty="0"/>
                  <a:t>のラベルは</a:t>
                </a:r>
                <a14:m>
                  <m:oMath xmlns:m="http://schemas.openxmlformats.org/officeDocument/2006/math">
                    <m:r>
                      <a:rPr lang="en-US" altLang="ja-JP" b="0" i="1" smtClean="0">
                        <a:latin typeface="Cambria Math" panose="02040503050406030204" pitchFamily="18" charset="0"/>
                      </a:rPr>
                      <m:t>36000×36</m:t>
                    </m:r>
                  </m:oMath>
                </a14:m>
                <a:r>
                  <a:rPr kumimoji="1" lang="ja-JP" altLang="en-US" dirty="0"/>
                  <a:t>に変換される</a:t>
                </a:r>
                <a:endParaRPr kumimoji="1" lang="en-US" altLang="ja-JP" dirty="0"/>
              </a:p>
              <a:p>
                <a:r>
                  <a:rPr lang="en-US" altLang="ja-JP" dirty="0"/>
                  <a:t>Keras</a:t>
                </a:r>
                <a:r>
                  <a:rPr lang="ja-JP" altLang="en-US" dirty="0"/>
                  <a:t>では、</a:t>
                </a:r>
                <a:r>
                  <a:rPr lang="en-US" altLang="ja-JP" dirty="0" err="1"/>
                  <a:t>to_categorical</a:t>
                </a:r>
                <a:r>
                  <a:rPr lang="ja-JP" altLang="en-US" dirty="0"/>
                  <a:t>という関数が用意されているの、簡単に</a:t>
                </a:r>
                <a:r>
                  <a:rPr lang="en-US" altLang="ja-JP" b="0" i="0" dirty="0">
                    <a:effectLst/>
                    <a:latin typeface="arial" panose="020B0604020202020204" pitchFamily="34" charset="0"/>
                  </a:rPr>
                  <a:t>One-hot</a:t>
                </a:r>
                <a:r>
                  <a:rPr lang="ja-JP" altLang="en-US" b="0" i="0" dirty="0">
                    <a:effectLst/>
                    <a:latin typeface="arial" panose="020B0604020202020204" pitchFamily="34" charset="0"/>
                  </a:rPr>
                  <a:t>化できる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5E6AE710-6B1F-4BA1-AE07-C5CF26603AD3}"/>
                  </a:ext>
                </a:extLst>
              </p:cNvPr>
              <p:cNvSpPr>
                <a:spLocks noGrp="1" noRot="1" noChangeAspect="1" noMove="1" noResize="1" noEditPoints="1" noAdjustHandles="1" noChangeArrowheads="1" noChangeShapeType="1" noTextEdit="1"/>
              </p:cNvSpPr>
              <p:nvPr>
                <p:ph idx="1"/>
              </p:nvPr>
            </p:nvSpPr>
            <p:spPr>
              <a:blipFill>
                <a:blip r:embed="rId2"/>
                <a:stretch>
                  <a:fillRect l="-1623" t="-3221"/>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AE6CF724-1FA3-44A4-AB14-A328EB629A2F}"/>
              </a:ext>
            </a:extLst>
          </p:cNvPr>
          <p:cNvPicPr>
            <a:picLocks noChangeAspect="1"/>
          </p:cNvPicPr>
          <p:nvPr/>
        </p:nvPicPr>
        <p:blipFill>
          <a:blip r:embed="rId3"/>
          <a:stretch>
            <a:fillRect/>
          </a:stretch>
        </p:blipFill>
        <p:spPr>
          <a:xfrm>
            <a:off x="1142054" y="3571520"/>
            <a:ext cx="6725301" cy="343532"/>
          </a:xfrm>
          <a:prstGeom prst="rect">
            <a:avLst/>
          </a:prstGeom>
        </p:spPr>
      </p:pic>
      <p:pic>
        <p:nvPicPr>
          <p:cNvPr id="7" name="図 6">
            <a:extLst>
              <a:ext uri="{FF2B5EF4-FFF2-40B4-BE49-F238E27FC236}">
                <a16:creationId xmlns:a16="http://schemas.microsoft.com/office/drawing/2014/main" id="{0558F567-1E4B-416C-AC80-13F22FA7CB4D}"/>
              </a:ext>
            </a:extLst>
          </p:cNvPr>
          <p:cNvPicPr>
            <a:picLocks noChangeAspect="1"/>
          </p:cNvPicPr>
          <p:nvPr/>
        </p:nvPicPr>
        <p:blipFill>
          <a:blip r:embed="rId4"/>
          <a:stretch>
            <a:fillRect/>
          </a:stretch>
        </p:blipFill>
        <p:spPr>
          <a:xfrm>
            <a:off x="1142054" y="4265988"/>
            <a:ext cx="6447619" cy="580952"/>
          </a:xfrm>
          <a:prstGeom prst="rect">
            <a:avLst/>
          </a:prstGeom>
        </p:spPr>
      </p:pic>
    </p:spTree>
    <p:extLst>
      <p:ext uri="{BB962C8B-B14F-4D97-AF65-F5344CB8AC3E}">
        <p14:creationId xmlns:p14="http://schemas.microsoft.com/office/powerpoint/2010/main" val="2770943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8C314-F836-4672-A5FD-920D95A40F3A}"/>
              </a:ext>
            </a:extLst>
          </p:cNvPr>
          <p:cNvSpPr>
            <a:spLocks noGrp="1"/>
          </p:cNvSpPr>
          <p:nvPr>
            <p:ph type="title"/>
          </p:nvPr>
        </p:nvSpPr>
        <p:spPr/>
        <p:txBody>
          <a:bodyPr/>
          <a:lstStyle/>
          <a:p>
            <a:r>
              <a:rPr kumimoji="1" lang="ja-JP" altLang="en-US" dirty="0"/>
              <a:t>モデル構築</a:t>
            </a:r>
          </a:p>
        </p:txBody>
      </p:sp>
      <p:sp>
        <p:nvSpPr>
          <p:cNvPr id="3" name="コンテンツ プレースホルダー 2">
            <a:extLst>
              <a:ext uri="{FF2B5EF4-FFF2-40B4-BE49-F238E27FC236}">
                <a16:creationId xmlns:a16="http://schemas.microsoft.com/office/drawing/2014/main" id="{19D98913-40F7-4304-86DE-57A0EC0A5F68}"/>
              </a:ext>
            </a:extLst>
          </p:cNvPr>
          <p:cNvSpPr>
            <a:spLocks noGrp="1"/>
          </p:cNvSpPr>
          <p:nvPr>
            <p:ph idx="1"/>
          </p:nvPr>
        </p:nvSpPr>
        <p:spPr/>
        <p:txBody>
          <a:bodyPr/>
          <a:lstStyle/>
          <a:p>
            <a:r>
              <a:rPr kumimoji="1" lang="ja-JP" altLang="en-US" dirty="0"/>
              <a:t>今回のタスクでは、次節</a:t>
            </a:r>
            <a:r>
              <a:rPr lang="ja-JP" altLang="en-US" dirty="0"/>
              <a:t>、</a:t>
            </a:r>
            <a:r>
              <a:rPr kumimoji="1" lang="ja-JP" altLang="en-US" dirty="0"/>
              <a:t>宋さんがご担当の畳み込むニューラルネットのほうがもっとふさわしいが、</a:t>
            </a:r>
            <a:r>
              <a:rPr lang="en-US" altLang="ja-JP" dirty="0"/>
              <a:t>keras</a:t>
            </a:r>
            <a:r>
              <a:rPr lang="ja-JP" altLang="en-US" dirty="0"/>
              <a:t>の使い方を説明するために、今回は簡単な</a:t>
            </a:r>
            <a:r>
              <a:rPr lang="en-US" altLang="ja-JP" dirty="0"/>
              <a:t>FNN</a:t>
            </a:r>
            <a:r>
              <a:rPr lang="ja-JP" altLang="en-US" dirty="0"/>
              <a:t>を使用する。</a:t>
            </a:r>
            <a:endParaRPr kumimoji="1" lang="ja-JP" altLang="en-US" dirty="0"/>
          </a:p>
        </p:txBody>
      </p:sp>
    </p:spTree>
    <p:extLst>
      <p:ext uri="{BB962C8B-B14F-4D97-AF65-F5344CB8AC3E}">
        <p14:creationId xmlns:p14="http://schemas.microsoft.com/office/powerpoint/2010/main" val="21034983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55252A8-7062-46B0-B78F-A21F8961CB2B}"/>
              </a:ext>
            </a:extLst>
          </p:cNvPr>
          <p:cNvSpPr>
            <a:spLocks noGrp="1"/>
          </p:cNvSpPr>
          <p:nvPr>
            <p:ph type="title"/>
          </p:nvPr>
        </p:nvSpPr>
        <p:spPr>
          <a:xfrm>
            <a:off x="838199" y="537883"/>
            <a:ext cx="4783697" cy="1942810"/>
          </a:xfrm>
        </p:spPr>
        <p:txBody>
          <a:bodyPr anchor="b">
            <a:normAutofit/>
          </a:bodyPr>
          <a:lstStyle/>
          <a:p>
            <a:r>
              <a:rPr kumimoji="1" lang="en-US" altLang="ja-JP" sz="4000" dirty="0"/>
              <a:t>Keras</a:t>
            </a:r>
            <a:r>
              <a:rPr kumimoji="1" lang="ja-JP" altLang="en-US" sz="4000" dirty="0"/>
              <a:t>でネットの構築</a:t>
            </a:r>
          </a:p>
        </p:txBody>
      </p:sp>
      <p:sp>
        <p:nvSpPr>
          <p:cNvPr id="3" name="コンテンツ プレースホルダー 2">
            <a:extLst>
              <a:ext uri="{FF2B5EF4-FFF2-40B4-BE49-F238E27FC236}">
                <a16:creationId xmlns:a16="http://schemas.microsoft.com/office/drawing/2014/main" id="{C7377717-CE99-4F37-AED6-1E7DB71431CF}"/>
              </a:ext>
            </a:extLst>
          </p:cNvPr>
          <p:cNvSpPr>
            <a:spLocks noGrp="1"/>
          </p:cNvSpPr>
          <p:nvPr>
            <p:ph idx="1"/>
          </p:nvPr>
        </p:nvSpPr>
        <p:spPr>
          <a:xfrm>
            <a:off x="838199" y="2686323"/>
            <a:ext cx="4783697" cy="3433583"/>
          </a:xfrm>
        </p:spPr>
        <p:txBody>
          <a:bodyPr>
            <a:normAutofit/>
          </a:bodyPr>
          <a:lstStyle/>
          <a:p>
            <a:r>
              <a:rPr kumimoji="1" lang="en-US" altLang="ja-JP" sz="2400" dirty="0"/>
              <a:t>Keras</a:t>
            </a:r>
            <a:r>
              <a:rPr kumimoji="1" lang="ja-JP" altLang="en-US" sz="2400" dirty="0"/>
              <a:t>でネットを構築するには、大きく</a:t>
            </a:r>
            <a:r>
              <a:rPr kumimoji="1" lang="en-US" altLang="ja-JP" sz="2400" dirty="0"/>
              <a:t>sequential</a:t>
            </a:r>
            <a:r>
              <a:rPr kumimoji="1" lang="ja-JP" altLang="en-US" sz="2400" dirty="0"/>
              <a:t>式と、</a:t>
            </a:r>
            <a:r>
              <a:rPr kumimoji="1" lang="en-US" altLang="ja-JP" sz="2400" dirty="0"/>
              <a:t>Functional</a:t>
            </a:r>
            <a:r>
              <a:rPr kumimoji="1" lang="ja-JP" altLang="en-US" sz="2400" dirty="0"/>
              <a:t>式、</a:t>
            </a:r>
            <a:r>
              <a:rPr kumimoji="1" lang="en-US" altLang="ja-JP" sz="2400" dirty="0"/>
              <a:t>2</a:t>
            </a:r>
            <a:r>
              <a:rPr kumimoji="1" lang="ja-JP" altLang="en-US" sz="2400" dirty="0"/>
              <a:t>種類がある。</a:t>
            </a:r>
            <a:endParaRPr kumimoji="1" lang="en-US" altLang="ja-JP" sz="2400" dirty="0"/>
          </a:p>
          <a:p>
            <a:endParaRPr lang="en-US" altLang="ja-JP" sz="2400" dirty="0"/>
          </a:p>
          <a:p>
            <a:r>
              <a:rPr lang="ja-JP" altLang="en-US" sz="2400" dirty="0"/>
              <a:t>今回は右のようなモデルをこの</a:t>
            </a:r>
            <a:r>
              <a:rPr lang="en-US" altLang="ja-JP" sz="2400" dirty="0"/>
              <a:t>2</a:t>
            </a:r>
            <a:r>
              <a:rPr lang="ja-JP" altLang="en-US" sz="2400" dirty="0"/>
              <a:t>種類の方法で構築するやり方を説明する</a:t>
            </a:r>
            <a:endParaRPr kumimoji="1" lang="ja-JP" altLang="en-US" sz="2400" dirty="0"/>
          </a:p>
        </p:txBody>
      </p:sp>
      <p:pic>
        <p:nvPicPr>
          <p:cNvPr id="5" name="図 4">
            <a:extLst>
              <a:ext uri="{FF2B5EF4-FFF2-40B4-BE49-F238E27FC236}">
                <a16:creationId xmlns:a16="http://schemas.microsoft.com/office/drawing/2014/main" id="{BD37F4D9-947E-4875-A1F3-13B48A586819}"/>
              </a:ext>
            </a:extLst>
          </p:cNvPr>
          <p:cNvPicPr>
            <a:picLocks noChangeAspect="1"/>
          </p:cNvPicPr>
          <p:nvPr/>
        </p:nvPicPr>
        <p:blipFill>
          <a:blip r:embed="rId2"/>
          <a:stretch>
            <a:fillRect/>
          </a:stretch>
        </p:blipFill>
        <p:spPr>
          <a:xfrm>
            <a:off x="5943600" y="537883"/>
            <a:ext cx="5845134" cy="5906590"/>
          </a:xfrm>
          <a:prstGeom prst="rect">
            <a:avLst/>
          </a:prstGeom>
        </p:spPr>
      </p:pic>
    </p:spTree>
    <p:extLst>
      <p:ext uri="{BB962C8B-B14F-4D97-AF65-F5344CB8AC3E}">
        <p14:creationId xmlns:p14="http://schemas.microsoft.com/office/powerpoint/2010/main" val="69423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0A22E-8018-42C2-BDBD-D94169806A63}"/>
              </a:ext>
            </a:extLst>
          </p:cNvPr>
          <p:cNvSpPr>
            <a:spLocks noGrp="1"/>
          </p:cNvSpPr>
          <p:nvPr>
            <p:ph type="title"/>
          </p:nvPr>
        </p:nvSpPr>
        <p:spPr/>
        <p:txBody>
          <a:bodyPr/>
          <a:lstStyle/>
          <a:p>
            <a:r>
              <a:rPr kumimoji="1" lang="en-US" altLang="ja-JP" sz="4400" dirty="0"/>
              <a:t>sequential</a:t>
            </a:r>
            <a:r>
              <a:rPr kumimoji="1" lang="ja-JP" altLang="en-US" sz="4400" dirty="0"/>
              <a:t>式</a:t>
            </a:r>
            <a:endParaRPr kumimoji="1" lang="ja-JP" altLang="en-US" dirty="0"/>
          </a:p>
        </p:txBody>
      </p:sp>
      <p:sp>
        <p:nvSpPr>
          <p:cNvPr id="3" name="コンテンツ プレースホルダー 2">
            <a:extLst>
              <a:ext uri="{FF2B5EF4-FFF2-40B4-BE49-F238E27FC236}">
                <a16:creationId xmlns:a16="http://schemas.microsoft.com/office/drawing/2014/main" id="{5FF9ECEB-2975-46FB-AE4F-056BB86F7F97}"/>
              </a:ext>
            </a:extLst>
          </p:cNvPr>
          <p:cNvSpPr>
            <a:spLocks noGrp="1"/>
          </p:cNvSpPr>
          <p:nvPr>
            <p:ph idx="1"/>
          </p:nvPr>
        </p:nvSpPr>
        <p:spPr>
          <a:xfrm>
            <a:off x="838200" y="1825625"/>
            <a:ext cx="6135172" cy="4351338"/>
          </a:xfrm>
        </p:spPr>
        <p:txBody>
          <a:bodyPr/>
          <a:lstStyle/>
          <a:p>
            <a:r>
              <a:rPr kumimoji="1" lang="ja-JP" altLang="en-US" dirty="0"/>
              <a:t>ネットを多く、複数の層を順序的につながることによって、構成されているので</a:t>
            </a:r>
          </a:p>
        </p:txBody>
      </p:sp>
      <p:pic>
        <p:nvPicPr>
          <p:cNvPr id="55" name="図 54">
            <a:extLst>
              <a:ext uri="{FF2B5EF4-FFF2-40B4-BE49-F238E27FC236}">
                <a16:creationId xmlns:a16="http://schemas.microsoft.com/office/drawing/2014/main" id="{773262B8-184C-4C24-B2DE-6AC2C4A5158D}"/>
              </a:ext>
            </a:extLst>
          </p:cNvPr>
          <p:cNvPicPr>
            <a:picLocks noChangeAspect="1"/>
          </p:cNvPicPr>
          <p:nvPr/>
        </p:nvPicPr>
        <p:blipFill>
          <a:blip r:embed="rId2"/>
          <a:stretch>
            <a:fillRect/>
          </a:stretch>
        </p:blipFill>
        <p:spPr>
          <a:xfrm>
            <a:off x="6973372" y="365125"/>
            <a:ext cx="5218628" cy="5273497"/>
          </a:xfrm>
          <a:prstGeom prst="rect">
            <a:avLst/>
          </a:prstGeom>
        </p:spPr>
      </p:pic>
      <p:sp>
        <p:nvSpPr>
          <p:cNvPr id="56" name="テキスト ボックス 55">
            <a:extLst>
              <a:ext uri="{FF2B5EF4-FFF2-40B4-BE49-F238E27FC236}">
                <a16:creationId xmlns:a16="http://schemas.microsoft.com/office/drawing/2014/main" id="{F64F7834-BF13-4A64-8B25-394AD8155EA3}"/>
              </a:ext>
            </a:extLst>
          </p:cNvPr>
          <p:cNvSpPr txBox="1"/>
          <p:nvPr/>
        </p:nvSpPr>
        <p:spPr>
          <a:xfrm>
            <a:off x="6857962" y="5758877"/>
            <a:ext cx="1107996" cy="461665"/>
          </a:xfrm>
          <a:prstGeom prst="rect">
            <a:avLst/>
          </a:prstGeom>
          <a:noFill/>
        </p:spPr>
        <p:txBody>
          <a:bodyPr wrap="none" rtlCol="0">
            <a:spAutoFit/>
          </a:bodyPr>
          <a:lstStyle/>
          <a:p>
            <a:r>
              <a:rPr kumimoji="1" lang="ja-JP" altLang="en-US" sz="2400" dirty="0"/>
              <a:t>入力層</a:t>
            </a:r>
          </a:p>
        </p:txBody>
      </p:sp>
      <p:sp>
        <p:nvSpPr>
          <p:cNvPr id="60" name="テキスト ボックス 59">
            <a:extLst>
              <a:ext uri="{FF2B5EF4-FFF2-40B4-BE49-F238E27FC236}">
                <a16:creationId xmlns:a16="http://schemas.microsoft.com/office/drawing/2014/main" id="{D45D19BB-4A12-43EA-AA15-B6B053BF3818}"/>
              </a:ext>
            </a:extLst>
          </p:cNvPr>
          <p:cNvSpPr txBox="1"/>
          <p:nvPr/>
        </p:nvSpPr>
        <p:spPr>
          <a:xfrm>
            <a:off x="8307936" y="5006252"/>
            <a:ext cx="1368104" cy="461665"/>
          </a:xfrm>
          <a:prstGeom prst="rect">
            <a:avLst/>
          </a:prstGeom>
          <a:noFill/>
        </p:spPr>
        <p:txBody>
          <a:bodyPr wrap="square">
            <a:spAutoFit/>
          </a:bodyPr>
          <a:lstStyle/>
          <a:p>
            <a:r>
              <a:rPr lang="ja-JP" altLang="en-US" sz="2400" dirty="0"/>
              <a:t>中間層</a:t>
            </a:r>
            <a:r>
              <a:rPr lang="en-US" altLang="ja-JP" sz="2400" dirty="0"/>
              <a:t>1</a:t>
            </a:r>
            <a:endParaRPr lang="ja-JP" altLang="en-US" sz="2400" dirty="0"/>
          </a:p>
        </p:txBody>
      </p:sp>
      <p:sp>
        <p:nvSpPr>
          <p:cNvPr id="62" name="テキスト ボックス 61">
            <a:extLst>
              <a:ext uri="{FF2B5EF4-FFF2-40B4-BE49-F238E27FC236}">
                <a16:creationId xmlns:a16="http://schemas.microsoft.com/office/drawing/2014/main" id="{9B96B1C9-3EE2-4D40-8853-DFF78C919AA3}"/>
              </a:ext>
            </a:extLst>
          </p:cNvPr>
          <p:cNvSpPr txBox="1"/>
          <p:nvPr/>
        </p:nvSpPr>
        <p:spPr>
          <a:xfrm>
            <a:off x="9985696" y="5006251"/>
            <a:ext cx="1368104" cy="461665"/>
          </a:xfrm>
          <a:prstGeom prst="rect">
            <a:avLst/>
          </a:prstGeom>
          <a:noFill/>
        </p:spPr>
        <p:txBody>
          <a:bodyPr wrap="square">
            <a:spAutoFit/>
          </a:bodyPr>
          <a:lstStyle/>
          <a:p>
            <a:r>
              <a:rPr lang="ja-JP" altLang="en-US" sz="2400" dirty="0"/>
              <a:t>中間層</a:t>
            </a:r>
            <a:r>
              <a:rPr lang="en-US" altLang="ja-JP" sz="2400" dirty="0"/>
              <a:t>3</a:t>
            </a:r>
            <a:endParaRPr lang="ja-JP" altLang="en-US" sz="2400" dirty="0"/>
          </a:p>
        </p:txBody>
      </p:sp>
      <p:sp>
        <p:nvSpPr>
          <p:cNvPr id="64" name="テキスト ボックス 63">
            <a:extLst>
              <a:ext uri="{FF2B5EF4-FFF2-40B4-BE49-F238E27FC236}">
                <a16:creationId xmlns:a16="http://schemas.microsoft.com/office/drawing/2014/main" id="{AF3DE373-2C6E-4955-94A1-CB0D8E453A5B}"/>
              </a:ext>
            </a:extLst>
          </p:cNvPr>
          <p:cNvSpPr txBox="1"/>
          <p:nvPr/>
        </p:nvSpPr>
        <p:spPr>
          <a:xfrm>
            <a:off x="9181562" y="5429579"/>
            <a:ext cx="1368104" cy="461665"/>
          </a:xfrm>
          <a:prstGeom prst="rect">
            <a:avLst/>
          </a:prstGeom>
          <a:noFill/>
        </p:spPr>
        <p:txBody>
          <a:bodyPr wrap="square">
            <a:spAutoFit/>
          </a:bodyPr>
          <a:lstStyle/>
          <a:p>
            <a:r>
              <a:rPr lang="ja-JP" altLang="en-US" sz="2400" dirty="0"/>
              <a:t>中間層</a:t>
            </a:r>
            <a:r>
              <a:rPr lang="en-US" altLang="ja-JP" sz="2400" dirty="0"/>
              <a:t>2</a:t>
            </a:r>
            <a:endParaRPr lang="ja-JP" altLang="en-US" sz="2400" dirty="0"/>
          </a:p>
        </p:txBody>
      </p:sp>
      <p:sp>
        <p:nvSpPr>
          <p:cNvPr id="66" name="テキスト ボックス 65">
            <a:extLst>
              <a:ext uri="{FF2B5EF4-FFF2-40B4-BE49-F238E27FC236}">
                <a16:creationId xmlns:a16="http://schemas.microsoft.com/office/drawing/2014/main" id="{87E8C398-049D-4A33-BDB6-301317B17AAB}"/>
              </a:ext>
            </a:extLst>
          </p:cNvPr>
          <p:cNvSpPr txBox="1"/>
          <p:nvPr/>
        </p:nvSpPr>
        <p:spPr>
          <a:xfrm>
            <a:off x="11040122" y="4544586"/>
            <a:ext cx="1151878" cy="461665"/>
          </a:xfrm>
          <a:prstGeom prst="rect">
            <a:avLst/>
          </a:prstGeom>
          <a:noFill/>
        </p:spPr>
        <p:txBody>
          <a:bodyPr wrap="square">
            <a:spAutoFit/>
          </a:bodyPr>
          <a:lstStyle/>
          <a:p>
            <a:r>
              <a:rPr lang="ja-JP" altLang="en-US" sz="2400" dirty="0"/>
              <a:t>出力層</a:t>
            </a:r>
            <a:endParaRPr kumimoji="1" lang="ja-JP" altLang="en-US" sz="2400" dirty="0"/>
          </a:p>
        </p:txBody>
      </p:sp>
    </p:spTree>
    <p:extLst>
      <p:ext uri="{BB962C8B-B14F-4D97-AF65-F5344CB8AC3E}">
        <p14:creationId xmlns:p14="http://schemas.microsoft.com/office/powerpoint/2010/main" val="102539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44BB5-E058-4B45-9419-1F181B18676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DFC5ED8-4C7A-482B-8703-64DE7856B48F}"/>
              </a:ext>
            </a:extLst>
          </p:cNvPr>
          <p:cNvSpPr>
            <a:spLocks noGrp="1"/>
          </p:cNvSpPr>
          <p:nvPr>
            <p:ph idx="1"/>
          </p:nvPr>
        </p:nvSpPr>
        <p:spPr/>
        <p:txBody>
          <a:bodyPr>
            <a:normAutofit/>
          </a:bodyPr>
          <a:lstStyle/>
          <a:p>
            <a:r>
              <a:rPr kumimoji="1" lang="ja-JP" altLang="en-US" dirty="0">
                <a:latin typeface="Meiryo" panose="020B0604030504040204" pitchFamily="50" charset="-128"/>
                <a:ea typeface="Meiryo" panose="020B0604030504040204" pitchFamily="50" charset="-128"/>
              </a:rPr>
              <a:t>計算速度（効率）を上がりたいなら、機械コードを書くのが一番良いかもしれないが、一つのモデルを機械コードで書くには数日かかるかも。</a:t>
            </a:r>
            <a:endParaRPr kumimoji="1" lang="en-US" altLang="ja-JP" dirty="0">
              <a:latin typeface="Meiryo" panose="020B0604030504040204" pitchFamily="50" charset="-128"/>
              <a:ea typeface="Meiryo" panose="020B0604030504040204" pitchFamily="50" charset="-128"/>
            </a:endParaRPr>
          </a:p>
          <a:p>
            <a:endParaRPr kumimoji="1" lang="en-US" altLang="ja-JP" dirty="0">
              <a:latin typeface="Meiryo" panose="020B0604030504040204" pitchFamily="50" charset="-128"/>
              <a:ea typeface="Meiryo" panose="020B0604030504040204" pitchFamily="50" charset="-128"/>
            </a:endParaRPr>
          </a:p>
          <a:p>
            <a:r>
              <a:rPr lang="ja-JP" altLang="en-US" dirty="0">
                <a:latin typeface="Meiryo" panose="020B0604030504040204" pitchFamily="50" charset="-128"/>
                <a:ea typeface="Meiryo" panose="020B0604030504040204" pitchFamily="50" charset="-128"/>
              </a:rPr>
              <a:t>かといえ、</a:t>
            </a:r>
            <a:r>
              <a:rPr lang="en-US" altLang="ja-JP" dirty="0">
                <a:latin typeface="Meiryo" panose="020B0604030504040204" pitchFamily="50" charset="-128"/>
                <a:ea typeface="Meiryo" panose="020B0604030504040204" pitchFamily="50" charset="-128"/>
              </a:rPr>
              <a:t>R</a:t>
            </a:r>
            <a:r>
              <a:rPr lang="ja-JP" altLang="en-US" dirty="0">
                <a:latin typeface="Meiryo" panose="020B0604030504040204" pitchFamily="50" charset="-128"/>
                <a:ea typeface="Meiryo" panose="020B0604030504040204" pitchFamily="50" charset="-128"/>
              </a:rPr>
              <a:t>などでモデルを書くと、一つのモデルを計算するのが数日かかるかもしれません。</a:t>
            </a:r>
            <a:endParaRPr lang="en-US" altLang="ja-JP" dirty="0">
              <a:latin typeface="Meiryo" panose="020B0604030504040204" pitchFamily="50" charset="-128"/>
              <a:ea typeface="Meiryo" panose="020B0604030504040204" pitchFamily="50" charset="-128"/>
            </a:endParaRPr>
          </a:p>
          <a:p>
            <a:endParaRPr kumimoji="1" lang="en-US" altLang="ja-JP" dirty="0">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29518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0A22E-8018-42C2-BDBD-D94169806A63}"/>
              </a:ext>
            </a:extLst>
          </p:cNvPr>
          <p:cNvSpPr>
            <a:spLocks noGrp="1"/>
          </p:cNvSpPr>
          <p:nvPr>
            <p:ph type="title"/>
          </p:nvPr>
        </p:nvSpPr>
        <p:spPr/>
        <p:txBody>
          <a:bodyPr/>
          <a:lstStyle/>
          <a:p>
            <a:r>
              <a:rPr kumimoji="1" lang="en-US" altLang="ja-JP" sz="4400" dirty="0"/>
              <a:t>sequential</a:t>
            </a:r>
            <a:r>
              <a:rPr kumimoji="1" lang="ja-JP" altLang="en-US" sz="4400" dirty="0"/>
              <a:t>式</a:t>
            </a:r>
            <a:endParaRPr kumimoji="1" lang="ja-JP" altLang="en-US" dirty="0"/>
          </a:p>
        </p:txBody>
      </p:sp>
      <p:sp>
        <p:nvSpPr>
          <p:cNvPr id="3" name="コンテンツ プレースホルダー 2">
            <a:extLst>
              <a:ext uri="{FF2B5EF4-FFF2-40B4-BE49-F238E27FC236}">
                <a16:creationId xmlns:a16="http://schemas.microsoft.com/office/drawing/2014/main" id="{5FF9ECEB-2975-46FB-AE4F-056BB86F7F97}"/>
              </a:ext>
            </a:extLst>
          </p:cNvPr>
          <p:cNvSpPr>
            <a:spLocks noGrp="1"/>
          </p:cNvSpPr>
          <p:nvPr>
            <p:ph idx="1"/>
          </p:nvPr>
        </p:nvSpPr>
        <p:spPr>
          <a:xfrm>
            <a:off x="838200" y="1825625"/>
            <a:ext cx="6135172" cy="4351338"/>
          </a:xfrm>
        </p:spPr>
        <p:txBody>
          <a:bodyPr/>
          <a:lstStyle/>
          <a:p>
            <a:r>
              <a:rPr kumimoji="1" lang="en-US" altLang="ja-JP" dirty="0" err="1"/>
              <a:t>Sequentia</a:t>
            </a:r>
            <a:r>
              <a:rPr lang="ja-JP" altLang="en-US" dirty="0"/>
              <a:t>式は名前通りに、一層ずつモデルの構築する</a:t>
            </a:r>
            <a:endParaRPr kumimoji="1" lang="ja-JP" altLang="en-US" dirty="0"/>
          </a:p>
        </p:txBody>
      </p:sp>
      <p:pic>
        <p:nvPicPr>
          <p:cNvPr id="55" name="図 54">
            <a:extLst>
              <a:ext uri="{FF2B5EF4-FFF2-40B4-BE49-F238E27FC236}">
                <a16:creationId xmlns:a16="http://schemas.microsoft.com/office/drawing/2014/main" id="{773262B8-184C-4C24-B2DE-6AC2C4A5158D}"/>
              </a:ext>
            </a:extLst>
          </p:cNvPr>
          <p:cNvPicPr>
            <a:picLocks noChangeAspect="1"/>
          </p:cNvPicPr>
          <p:nvPr/>
        </p:nvPicPr>
        <p:blipFill>
          <a:blip r:embed="rId2"/>
          <a:stretch>
            <a:fillRect/>
          </a:stretch>
        </p:blipFill>
        <p:spPr>
          <a:xfrm>
            <a:off x="6973372" y="365125"/>
            <a:ext cx="5218628" cy="5273497"/>
          </a:xfrm>
          <a:prstGeom prst="rect">
            <a:avLst/>
          </a:prstGeom>
        </p:spPr>
      </p:pic>
      <p:sp>
        <p:nvSpPr>
          <p:cNvPr id="56" name="テキスト ボックス 55">
            <a:extLst>
              <a:ext uri="{FF2B5EF4-FFF2-40B4-BE49-F238E27FC236}">
                <a16:creationId xmlns:a16="http://schemas.microsoft.com/office/drawing/2014/main" id="{F64F7834-BF13-4A64-8B25-394AD8155EA3}"/>
              </a:ext>
            </a:extLst>
          </p:cNvPr>
          <p:cNvSpPr txBox="1"/>
          <p:nvPr/>
        </p:nvSpPr>
        <p:spPr>
          <a:xfrm>
            <a:off x="6857962" y="5758877"/>
            <a:ext cx="1107996" cy="461665"/>
          </a:xfrm>
          <a:prstGeom prst="rect">
            <a:avLst/>
          </a:prstGeom>
          <a:noFill/>
        </p:spPr>
        <p:txBody>
          <a:bodyPr wrap="none" rtlCol="0">
            <a:spAutoFit/>
          </a:bodyPr>
          <a:lstStyle/>
          <a:p>
            <a:r>
              <a:rPr kumimoji="1" lang="ja-JP" altLang="en-US" sz="2400" dirty="0"/>
              <a:t>入力層</a:t>
            </a:r>
          </a:p>
        </p:txBody>
      </p:sp>
      <p:sp>
        <p:nvSpPr>
          <p:cNvPr id="60" name="テキスト ボックス 59">
            <a:extLst>
              <a:ext uri="{FF2B5EF4-FFF2-40B4-BE49-F238E27FC236}">
                <a16:creationId xmlns:a16="http://schemas.microsoft.com/office/drawing/2014/main" id="{D45D19BB-4A12-43EA-AA15-B6B053BF3818}"/>
              </a:ext>
            </a:extLst>
          </p:cNvPr>
          <p:cNvSpPr txBox="1"/>
          <p:nvPr/>
        </p:nvSpPr>
        <p:spPr>
          <a:xfrm>
            <a:off x="8307936" y="5006252"/>
            <a:ext cx="1368104" cy="461665"/>
          </a:xfrm>
          <a:prstGeom prst="rect">
            <a:avLst/>
          </a:prstGeom>
          <a:noFill/>
        </p:spPr>
        <p:txBody>
          <a:bodyPr wrap="square">
            <a:spAutoFit/>
          </a:bodyPr>
          <a:lstStyle/>
          <a:p>
            <a:r>
              <a:rPr lang="ja-JP" altLang="en-US" sz="2400" dirty="0"/>
              <a:t>中間層</a:t>
            </a:r>
            <a:r>
              <a:rPr lang="en-US" altLang="ja-JP" sz="2400" dirty="0"/>
              <a:t>1</a:t>
            </a:r>
            <a:endParaRPr lang="ja-JP" altLang="en-US" sz="2400" dirty="0"/>
          </a:p>
        </p:txBody>
      </p:sp>
      <p:sp>
        <p:nvSpPr>
          <p:cNvPr id="62" name="テキスト ボックス 61">
            <a:extLst>
              <a:ext uri="{FF2B5EF4-FFF2-40B4-BE49-F238E27FC236}">
                <a16:creationId xmlns:a16="http://schemas.microsoft.com/office/drawing/2014/main" id="{9B96B1C9-3EE2-4D40-8853-DFF78C919AA3}"/>
              </a:ext>
            </a:extLst>
          </p:cNvPr>
          <p:cNvSpPr txBox="1"/>
          <p:nvPr/>
        </p:nvSpPr>
        <p:spPr>
          <a:xfrm>
            <a:off x="9985696" y="5006251"/>
            <a:ext cx="1368104" cy="461665"/>
          </a:xfrm>
          <a:prstGeom prst="rect">
            <a:avLst/>
          </a:prstGeom>
          <a:noFill/>
        </p:spPr>
        <p:txBody>
          <a:bodyPr wrap="square">
            <a:spAutoFit/>
          </a:bodyPr>
          <a:lstStyle/>
          <a:p>
            <a:r>
              <a:rPr lang="ja-JP" altLang="en-US" sz="2400" dirty="0"/>
              <a:t>中間層</a:t>
            </a:r>
            <a:r>
              <a:rPr lang="en-US" altLang="ja-JP" sz="2400" dirty="0"/>
              <a:t>3</a:t>
            </a:r>
            <a:endParaRPr lang="ja-JP" altLang="en-US" sz="2400" dirty="0"/>
          </a:p>
        </p:txBody>
      </p:sp>
      <p:sp>
        <p:nvSpPr>
          <p:cNvPr id="64" name="テキスト ボックス 63">
            <a:extLst>
              <a:ext uri="{FF2B5EF4-FFF2-40B4-BE49-F238E27FC236}">
                <a16:creationId xmlns:a16="http://schemas.microsoft.com/office/drawing/2014/main" id="{AF3DE373-2C6E-4955-94A1-CB0D8E453A5B}"/>
              </a:ext>
            </a:extLst>
          </p:cNvPr>
          <p:cNvSpPr txBox="1"/>
          <p:nvPr/>
        </p:nvSpPr>
        <p:spPr>
          <a:xfrm>
            <a:off x="9181562" y="5429579"/>
            <a:ext cx="1368104" cy="461665"/>
          </a:xfrm>
          <a:prstGeom prst="rect">
            <a:avLst/>
          </a:prstGeom>
          <a:noFill/>
        </p:spPr>
        <p:txBody>
          <a:bodyPr wrap="square">
            <a:spAutoFit/>
          </a:bodyPr>
          <a:lstStyle/>
          <a:p>
            <a:r>
              <a:rPr lang="ja-JP" altLang="en-US" sz="2400" dirty="0"/>
              <a:t>中間層</a:t>
            </a:r>
            <a:r>
              <a:rPr lang="en-US" altLang="ja-JP" sz="2400" dirty="0"/>
              <a:t>2</a:t>
            </a:r>
            <a:endParaRPr lang="ja-JP" altLang="en-US" sz="2400" dirty="0"/>
          </a:p>
        </p:txBody>
      </p:sp>
      <p:sp>
        <p:nvSpPr>
          <p:cNvPr id="66" name="テキスト ボックス 65">
            <a:extLst>
              <a:ext uri="{FF2B5EF4-FFF2-40B4-BE49-F238E27FC236}">
                <a16:creationId xmlns:a16="http://schemas.microsoft.com/office/drawing/2014/main" id="{87E8C398-049D-4A33-BDB6-301317B17AAB}"/>
              </a:ext>
            </a:extLst>
          </p:cNvPr>
          <p:cNvSpPr txBox="1"/>
          <p:nvPr/>
        </p:nvSpPr>
        <p:spPr>
          <a:xfrm>
            <a:off x="11040122" y="4544586"/>
            <a:ext cx="1151878" cy="461665"/>
          </a:xfrm>
          <a:prstGeom prst="rect">
            <a:avLst/>
          </a:prstGeom>
          <a:noFill/>
        </p:spPr>
        <p:txBody>
          <a:bodyPr wrap="square">
            <a:spAutoFit/>
          </a:bodyPr>
          <a:lstStyle/>
          <a:p>
            <a:r>
              <a:rPr lang="ja-JP" altLang="en-US" sz="2400" dirty="0"/>
              <a:t>出力層</a:t>
            </a:r>
            <a:endParaRPr kumimoji="1" lang="ja-JP" altLang="en-US" sz="2400" dirty="0"/>
          </a:p>
        </p:txBody>
      </p:sp>
      <p:pic>
        <p:nvPicPr>
          <p:cNvPr id="9" name="図 8">
            <a:extLst>
              <a:ext uri="{FF2B5EF4-FFF2-40B4-BE49-F238E27FC236}">
                <a16:creationId xmlns:a16="http://schemas.microsoft.com/office/drawing/2014/main" id="{23CCA8CE-0DCD-4E63-ABB9-0E5CE3F63D02}"/>
              </a:ext>
            </a:extLst>
          </p:cNvPr>
          <p:cNvPicPr>
            <a:picLocks noChangeAspect="1"/>
          </p:cNvPicPr>
          <p:nvPr/>
        </p:nvPicPr>
        <p:blipFill>
          <a:blip r:embed="rId3"/>
          <a:stretch>
            <a:fillRect/>
          </a:stretch>
        </p:blipFill>
        <p:spPr>
          <a:xfrm>
            <a:off x="401216" y="3447762"/>
            <a:ext cx="6662057" cy="1100014"/>
          </a:xfrm>
          <a:prstGeom prst="rect">
            <a:avLst/>
          </a:prstGeom>
        </p:spPr>
      </p:pic>
    </p:spTree>
    <p:extLst>
      <p:ext uri="{BB962C8B-B14F-4D97-AF65-F5344CB8AC3E}">
        <p14:creationId xmlns:p14="http://schemas.microsoft.com/office/powerpoint/2010/main" val="4286817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8B901-325D-4D9F-8C6A-1F1958BC0DD2}"/>
              </a:ext>
            </a:extLst>
          </p:cNvPr>
          <p:cNvSpPr>
            <a:spLocks noGrp="1"/>
          </p:cNvSpPr>
          <p:nvPr>
            <p:ph type="title"/>
          </p:nvPr>
        </p:nvSpPr>
        <p:spPr/>
        <p:txBody>
          <a:bodyPr/>
          <a:lstStyle/>
          <a:p>
            <a:r>
              <a:rPr lang="en-US" altLang="ja-JP" dirty="0"/>
              <a:t>%&gt;%</a:t>
            </a:r>
            <a:r>
              <a:rPr lang="ja-JP" altLang="en-US" dirty="0"/>
              <a:t>パイプ演算子について</a:t>
            </a:r>
            <a:endParaRPr kumimoji="1" lang="ja-JP" altLang="en-US" dirty="0"/>
          </a:p>
        </p:txBody>
      </p:sp>
      <p:sp>
        <p:nvSpPr>
          <p:cNvPr id="7" name="コンテンツ プレースホルダー 6">
            <a:extLst>
              <a:ext uri="{FF2B5EF4-FFF2-40B4-BE49-F238E27FC236}">
                <a16:creationId xmlns:a16="http://schemas.microsoft.com/office/drawing/2014/main" id="{9C8907F0-ABF9-4903-BE9A-9013715A78C0}"/>
              </a:ext>
            </a:extLst>
          </p:cNvPr>
          <p:cNvSpPr>
            <a:spLocks noGrp="1"/>
          </p:cNvSpPr>
          <p:nvPr>
            <p:ph idx="1"/>
          </p:nvPr>
        </p:nvSpPr>
        <p:spPr/>
        <p:txBody>
          <a:bodyPr/>
          <a:lstStyle/>
          <a:p>
            <a:r>
              <a:rPr lang="en-US" altLang="ja-JP" dirty="0"/>
              <a:t>A %&gt;%</a:t>
            </a:r>
            <a:r>
              <a:rPr lang="ja-JP" altLang="en-US" dirty="0"/>
              <a:t> </a:t>
            </a:r>
            <a:r>
              <a:rPr lang="en-US" altLang="ja-JP" dirty="0"/>
              <a:t>b()</a:t>
            </a:r>
            <a:r>
              <a:rPr lang="ja-JP" altLang="en-US" dirty="0"/>
              <a:t> は、</a:t>
            </a:r>
            <a:r>
              <a:rPr lang="en-US" altLang="ja-JP" dirty="0"/>
              <a:t>a</a:t>
            </a:r>
            <a:r>
              <a:rPr lang="ja-JP" altLang="en-US" dirty="0"/>
              <a:t>を関数</a:t>
            </a:r>
            <a:r>
              <a:rPr lang="en-US" altLang="ja-JP" dirty="0"/>
              <a:t>b</a:t>
            </a:r>
            <a:r>
              <a:rPr lang="ja-JP" altLang="en-US" dirty="0"/>
              <a:t>の最初の引数として使用すると意味する</a:t>
            </a:r>
          </a:p>
        </p:txBody>
      </p:sp>
      <p:pic>
        <p:nvPicPr>
          <p:cNvPr id="11" name="図 10">
            <a:extLst>
              <a:ext uri="{FF2B5EF4-FFF2-40B4-BE49-F238E27FC236}">
                <a16:creationId xmlns:a16="http://schemas.microsoft.com/office/drawing/2014/main" id="{E3692880-F483-4BD8-91A7-2542ECBE1305}"/>
              </a:ext>
            </a:extLst>
          </p:cNvPr>
          <p:cNvPicPr>
            <a:picLocks noChangeAspect="1"/>
          </p:cNvPicPr>
          <p:nvPr/>
        </p:nvPicPr>
        <p:blipFill>
          <a:blip r:embed="rId2"/>
          <a:stretch>
            <a:fillRect/>
          </a:stretch>
        </p:blipFill>
        <p:spPr>
          <a:xfrm>
            <a:off x="838199" y="3002269"/>
            <a:ext cx="10449167" cy="1858980"/>
          </a:xfrm>
          <a:prstGeom prst="rect">
            <a:avLst/>
          </a:prstGeom>
        </p:spPr>
      </p:pic>
    </p:spTree>
    <p:extLst>
      <p:ext uri="{BB962C8B-B14F-4D97-AF65-F5344CB8AC3E}">
        <p14:creationId xmlns:p14="http://schemas.microsoft.com/office/powerpoint/2010/main" val="144896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6A02E-F14E-4DF3-93B4-66D7DCE52B4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3D895EE-A977-4F64-B239-AEB9C5CFD1EE}"/>
              </a:ext>
            </a:extLst>
          </p:cNvPr>
          <p:cNvSpPr>
            <a:spLocks noGrp="1"/>
          </p:cNvSpPr>
          <p:nvPr>
            <p:ph idx="1"/>
          </p:nvPr>
        </p:nvSpPr>
        <p:spPr/>
        <p:txBody>
          <a:bodyPr/>
          <a:lstStyle/>
          <a:p>
            <a:r>
              <a:rPr kumimoji="1" lang="en-US" altLang="ja-JP" dirty="0" err="1"/>
              <a:t>Sequentia</a:t>
            </a:r>
            <a:r>
              <a:rPr lang="ja-JP" altLang="en-US" dirty="0"/>
              <a:t>式では、明らかにパイプ演算子を使たほうが便利</a:t>
            </a:r>
            <a:endParaRPr kumimoji="1" lang="ja-JP" altLang="en-US" dirty="0"/>
          </a:p>
        </p:txBody>
      </p:sp>
      <p:pic>
        <p:nvPicPr>
          <p:cNvPr id="5" name="図 4">
            <a:extLst>
              <a:ext uri="{FF2B5EF4-FFF2-40B4-BE49-F238E27FC236}">
                <a16:creationId xmlns:a16="http://schemas.microsoft.com/office/drawing/2014/main" id="{9BFFF00A-A1E2-415E-8E5D-B7B85C6548B6}"/>
              </a:ext>
            </a:extLst>
          </p:cNvPr>
          <p:cNvPicPr>
            <a:picLocks noChangeAspect="1"/>
          </p:cNvPicPr>
          <p:nvPr/>
        </p:nvPicPr>
        <p:blipFill>
          <a:blip r:embed="rId2"/>
          <a:stretch>
            <a:fillRect/>
          </a:stretch>
        </p:blipFill>
        <p:spPr>
          <a:xfrm>
            <a:off x="838200" y="3170483"/>
            <a:ext cx="10063341" cy="1661622"/>
          </a:xfrm>
          <a:prstGeom prst="rect">
            <a:avLst/>
          </a:prstGeom>
        </p:spPr>
      </p:pic>
    </p:spTree>
    <p:extLst>
      <p:ext uri="{BB962C8B-B14F-4D97-AF65-F5344CB8AC3E}">
        <p14:creationId xmlns:p14="http://schemas.microsoft.com/office/powerpoint/2010/main" val="21584763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0A0B7-18E5-4E3E-9A4D-B67074E8CAA4}"/>
              </a:ext>
            </a:extLst>
          </p:cNvPr>
          <p:cNvSpPr>
            <a:spLocks noGrp="1"/>
          </p:cNvSpPr>
          <p:nvPr>
            <p:ph type="title"/>
          </p:nvPr>
        </p:nvSpPr>
        <p:spPr/>
        <p:txBody>
          <a:bodyPr/>
          <a:lstStyle/>
          <a:p>
            <a:r>
              <a:rPr kumimoji="1" lang="ja-JP" altLang="en-US" dirty="0"/>
              <a:t>活性化関数（</a:t>
            </a:r>
            <a:r>
              <a:rPr lang="en-US" altLang="ja-JP" b="0" i="0" dirty="0">
                <a:solidFill>
                  <a:srgbClr val="222222"/>
                </a:solidFill>
                <a:effectLst/>
                <a:latin typeface="arial" panose="020B0604020202020204" pitchFamily="34" charset="0"/>
              </a:rPr>
              <a:t>activation function</a:t>
            </a:r>
            <a:r>
              <a:rPr kumimoji="1" lang="ja-JP" altLang="en-US" dirty="0"/>
              <a:t>）</a:t>
            </a:r>
          </a:p>
        </p:txBody>
      </p:sp>
      <p:sp>
        <p:nvSpPr>
          <p:cNvPr id="3" name="コンテンツ プレースホルダー 2">
            <a:extLst>
              <a:ext uri="{FF2B5EF4-FFF2-40B4-BE49-F238E27FC236}">
                <a16:creationId xmlns:a16="http://schemas.microsoft.com/office/drawing/2014/main" id="{C9BF6B3E-1DFF-47F1-AE39-CD2864BFC935}"/>
              </a:ext>
            </a:extLst>
          </p:cNvPr>
          <p:cNvSpPr>
            <a:spLocks noGrp="1"/>
          </p:cNvSpPr>
          <p:nvPr>
            <p:ph idx="1"/>
          </p:nvPr>
        </p:nvSpPr>
        <p:spPr/>
        <p:txBody>
          <a:bodyPr/>
          <a:lstStyle/>
          <a:p>
            <a:endParaRPr kumimoji="1" lang="en-US" altLang="ja-JP" dirty="0"/>
          </a:p>
          <a:p>
            <a:endParaRPr lang="en-US" altLang="ja-JP" dirty="0"/>
          </a:p>
          <a:p>
            <a:r>
              <a:rPr kumimoji="1" lang="ja-JP" altLang="en-US" dirty="0"/>
              <a:t>先述のように、ディープラーニングでは、非線形性があるのが大事である、活性化関数はこの非線形性を提供している</a:t>
            </a:r>
          </a:p>
        </p:txBody>
      </p:sp>
      <p:pic>
        <p:nvPicPr>
          <p:cNvPr id="5" name="図 4">
            <a:extLst>
              <a:ext uri="{FF2B5EF4-FFF2-40B4-BE49-F238E27FC236}">
                <a16:creationId xmlns:a16="http://schemas.microsoft.com/office/drawing/2014/main" id="{5FEE101D-DBB2-479C-9F80-F5B3D3F2D917}"/>
              </a:ext>
            </a:extLst>
          </p:cNvPr>
          <p:cNvPicPr>
            <a:picLocks noChangeAspect="1"/>
          </p:cNvPicPr>
          <p:nvPr/>
        </p:nvPicPr>
        <p:blipFill>
          <a:blip r:embed="rId2"/>
          <a:stretch>
            <a:fillRect/>
          </a:stretch>
        </p:blipFill>
        <p:spPr>
          <a:xfrm>
            <a:off x="901135" y="1825625"/>
            <a:ext cx="8643539" cy="748899"/>
          </a:xfrm>
          <a:prstGeom prst="rect">
            <a:avLst/>
          </a:prstGeom>
        </p:spPr>
      </p:pic>
      <p:sp>
        <p:nvSpPr>
          <p:cNvPr id="6" name="四角形: 角を丸くする 5">
            <a:extLst>
              <a:ext uri="{FF2B5EF4-FFF2-40B4-BE49-F238E27FC236}">
                <a16:creationId xmlns:a16="http://schemas.microsoft.com/office/drawing/2014/main" id="{F09762DE-80BD-49DB-B1E6-C7345C522A5C}"/>
              </a:ext>
            </a:extLst>
          </p:cNvPr>
          <p:cNvSpPr/>
          <p:nvPr/>
        </p:nvSpPr>
        <p:spPr>
          <a:xfrm>
            <a:off x="5761609" y="1825625"/>
            <a:ext cx="3639844" cy="4115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67189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5CFD79A-DAA8-4288-B12B-877A3B01B7F1}"/>
              </a:ext>
            </a:extLst>
          </p:cNvPr>
          <p:cNvSpPr>
            <a:spLocks noGrp="1"/>
          </p:cNvSpPr>
          <p:nvPr>
            <p:ph type="title"/>
          </p:nvPr>
        </p:nvSpPr>
        <p:spPr/>
        <p:txBody>
          <a:bodyPr/>
          <a:lstStyle/>
          <a:p>
            <a:endParaRPr lang="ja-JP" altLang="en-US" dirty="0"/>
          </a:p>
        </p:txBody>
      </p:sp>
      <p:sp>
        <p:nvSpPr>
          <p:cNvPr id="5" name="テキスト プレースホルダー 4">
            <a:extLst>
              <a:ext uri="{FF2B5EF4-FFF2-40B4-BE49-F238E27FC236}">
                <a16:creationId xmlns:a16="http://schemas.microsoft.com/office/drawing/2014/main" id="{ECCBDD51-9F01-4351-9200-6579D9B5BC76}"/>
              </a:ext>
            </a:extLst>
          </p:cNvPr>
          <p:cNvSpPr>
            <a:spLocks noGrp="1"/>
          </p:cNvSpPr>
          <p:nvPr>
            <p:ph type="body" idx="1"/>
          </p:nvPr>
        </p:nvSpPr>
        <p:spPr/>
        <p:txBody>
          <a:bodyPr/>
          <a:lstStyle/>
          <a:p>
            <a:r>
              <a:rPr lang="ja-JP" altLang="en-US" dirty="0"/>
              <a:t>シグモイド関数</a:t>
            </a:r>
          </a:p>
        </p:txBody>
      </p:sp>
      <p:sp>
        <p:nvSpPr>
          <p:cNvPr id="7" name="テキスト プレースホルダー 6">
            <a:extLst>
              <a:ext uri="{FF2B5EF4-FFF2-40B4-BE49-F238E27FC236}">
                <a16:creationId xmlns:a16="http://schemas.microsoft.com/office/drawing/2014/main" id="{F901530F-173C-4CD9-93AD-6054818AE18F}"/>
              </a:ext>
            </a:extLst>
          </p:cNvPr>
          <p:cNvSpPr>
            <a:spLocks noGrp="1"/>
          </p:cNvSpPr>
          <p:nvPr>
            <p:ph type="body" sz="quarter" idx="3"/>
          </p:nvPr>
        </p:nvSpPr>
        <p:spPr/>
        <p:txBody>
          <a:bodyPr/>
          <a:lstStyle/>
          <a:p>
            <a:r>
              <a:rPr lang="en-US" altLang="ja-JP" dirty="0" err="1"/>
              <a:t>ReLU</a:t>
            </a:r>
            <a:r>
              <a:rPr lang="ja-JP" altLang="en-US" dirty="0"/>
              <a:t>（</a:t>
            </a:r>
            <a:r>
              <a:rPr lang="en-US" altLang="ja-JP" dirty="0"/>
              <a:t>Rectified Linear Unit</a:t>
            </a:r>
            <a:r>
              <a:rPr lang="ja-JP" altLang="en-US" dirty="0"/>
              <a:t>）</a:t>
            </a:r>
          </a:p>
        </p:txBody>
      </p:sp>
      <p:pic>
        <p:nvPicPr>
          <p:cNvPr id="13" name="図 12">
            <a:extLst>
              <a:ext uri="{FF2B5EF4-FFF2-40B4-BE49-F238E27FC236}">
                <a16:creationId xmlns:a16="http://schemas.microsoft.com/office/drawing/2014/main" id="{5B4B4642-005B-4764-B0F1-E42DBD5EB43C}"/>
              </a:ext>
            </a:extLst>
          </p:cNvPr>
          <p:cNvPicPr>
            <a:picLocks noChangeAspect="1"/>
          </p:cNvPicPr>
          <p:nvPr/>
        </p:nvPicPr>
        <p:blipFill>
          <a:blip r:embed="rId2"/>
          <a:stretch>
            <a:fillRect/>
          </a:stretch>
        </p:blipFill>
        <p:spPr>
          <a:xfrm>
            <a:off x="836612" y="2632981"/>
            <a:ext cx="4381060" cy="958357"/>
          </a:xfrm>
          <a:prstGeom prst="rect">
            <a:avLst/>
          </a:prstGeom>
        </p:spPr>
      </p:pic>
      <p:pic>
        <p:nvPicPr>
          <p:cNvPr id="1032" name="Picture 8">
            <a:extLst>
              <a:ext uri="{FF2B5EF4-FFF2-40B4-BE49-F238E27FC236}">
                <a16:creationId xmlns:a16="http://schemas.microsoft.com/office/drawing/2014/main" id="{2FB7A0A1-226F-4B49-92E0-6001FF676A5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6612" y="3591338"/>
            <a:ext cx="3682379" cy="2899874"/>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FB7E5018-0D95-4BB1-8477-949658E70F91}"/>
              </a:ext>
            </a:extLst>
          </p:cNvPr>
          <p:cNvPicPr>
            <a:picLocks noChangeAspect="1"/>
          </p:cNvPicPr>
          <p:nvPr/>
        </p:nvPicPr>
        <p:blipFill>
          <a:blip r:embed="rId4"/>
          <a:stretch>
            <a:fillRect/>
          </a:stretch>
        </p:blipFill>
        <p:spPr>
          <a:xfrm>
            <a:off x="6316658" y="2489936"/>
            <a:ext cx="2987139" cy="1101402"/>
          </a:xfrm>
          <a:prstGeom prst="rect">
            <a:avLst/>
          </a:prstGeom>
        </p:spPr>
      </p:pic>
      <p:pic>
        <p:nvPicPr>
          <p:cNvPr id="1034" name="Picture 10" descr="A Gentle Introduction to the Rectified Linear Unit (ReLU)">
            <a:extLst>
              <a:ext uri="{FF2B5EF4-FFF2-40B4-BE49-F238E27FC236}">
                <a16:creationId xmlns:a16="http://schemas.microsoft.com/office/drawing/2014/main" id="{2A7202C0-6330-420B-9DB2-53ADCA951F6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830544" y="3591338"/>
            <a:ext cx="3866499" cy="28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532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84E64835-4E4A-41E0-A509-59E3E216BE37}"/>
              </a:ext>
            </a:extLst>
          </p:cNvPr>
          <p:cNvSpPr>
            <a:spLocks noGrp="1"/>
          </p:cNvSpPr>
          <p:nvPr>
            <p:ph idx="1"/>
          </p:nvPr>
        </p:nvSpPr>
        <p:spPr/>
        <p:txBody>
          <a:bodyPr/>
          <a:lstStyle/>
          <a:p>
            <a:endParaRPr lang="en-US" altLang="ja-JP" dirty="0"/>
          </a:p>
          <a:p>
            <a:r>
              <a:rPr lang="en-US" altLang="ja-JP" dirty="0"/>
              <a:t>Softmax</a:t>
            </a:r>
            <a:r>
              <a:rPr lang="ja-JP" altLang="en-US" dirty="0"/>
              <a:t>関数、</a:t>
            </a:r>
            <a:r>
              <a:rPr lang="en-US" altLang="ja-JP" dirty="0"/>
              <a:t>sigmoid</a:t>
            </a:r>
            <a:r>
              <a:rPr lang="ja-JP" altLang="en-US" dirty="0"/>
              <a:t>関数の拡張バージョン、複数の入力に対して、総和を</a:t>
            </a:r>
            <a:r>
              <a:rPr lang="en-US" altLang="ja-JP" dirty="0"/>
              <a:t>1</a:t>
            </a:r>
            <a:r>
              <a:rPr lang="ja-JP" altLang="en-US" dirty="0"/>
              <a:t>になると変換する</a:t>
            </a:r>
          </a:p>
        </p:txBody>
      </p:sp>
      <p:sp>
        <p:nvSpPr>
          <p:cNvPr id="7" name="タイトル 6">
            <a:extLst>
              <a:ext uri="{FF2B5EF4-FFF2-40B4-BE49-F238E27FC236}">
                <a16:creationId xmlns:a16="http://schemas.microsoft.com/office/drawing/2014/main" id="{BA99D6FF-4EC2-44E4-8385-72E4808AC677}"/>
              </a:ext>
            </a:extLst>
          </p:cNvPr>
          <p:cNvSpPr>
            <a:spLocks noGrp="1"/>
          </p:cNvSpPr>
          <p:nvPr>
            <p:ph type="title"/>
          </p:nvPr>
        </p:nvSpPr>
        <p:spPr/>
        <p:txBody>
          <a:bodyPr/>
          <a:lstStyle/>
          <a:p>
            <a:endParaRPr lang="ja-JP" altLang="en-US" dirty="0"/>
          </a:p>
        </p:txBody>
      </p:sp>
      <p:pic>
        <p:nvPicPr>
          <p:cNvPr id="10" name="図 9">
            <a:extLst>
              <a:ext uri="{FF2B5EF4-FFF2-40B4-BE49-F238E27FC236}">
                <a16:creationId xmlns:a16="http://schemas.microsoft.com/office/drawing/2014/main" id="{0EBE883D-899C-4D83-9A05-AD571FA6C4F2}"/>
              </a:ext>
            </a:extLst>
          </p:cNvPr>
          <p:cNvPicPr>
            <a:picLocks noChangeAspect="1"/>
          </p:cNvPicPr>
          <p:nvPr/>
        </p:nvPicPr>
        <p:blipFill>
          <a:blip r:embed="rId2"/>
          <a:stretch>
            <a:fillRect/>
          </a:stretch>
        </p:blipFill>
        <p:spPr>
          <a:xfrm>
            <a:off x="838200" y="1889764"/>
            <a:ext cx="9152381" cy="361905"/>
          </a:xfrm>
          <a:prstGeom prst="rect">
            <a:avLst/>
          </a:prstGeom>
        </p:spPr>
      </p:pic>
      <p:sp>
        <p:nvSpPr>
          <p:cNvPr id="11" name="四角形: 角を丸くする 10">
            <a:extLst>
              <a:ext uri="{FF2B5EF4-FFF2-40B4-BE49-F238E27FC236}">
                <a16:creationId xmlns:a16="http://schemas.microsoft.com/office/drawing/2014/main" id="{0592512E-0669-4984-B844-E6387B2320D4}"/>
              </a:ext>
            </a:extLst>
          </p:cNvPr>
          <p:cNvSpPr/>
          <p:nvPr/>
        </p:nvSpPr>
        <p:spPr>
          <a:xfrm>
            <a:off x="6462944" y="1795733"/>
            <a:ext cx="1411549" cy="4559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F58FE791-4D0A-4DF5-A0B6-E7B2193B68B3}"/>
              </a:ext>
            </a:extLst>
          </p:cNvPr>
          <p:cNvPicPr>
            <a:picLocks noChangeAspect="1"/>
          </p:cNvPicPr>
          <p:nvPr/>
        </p:nvPicPr>
        <p:blipFill>
          <a:blip r:embed="rId3"/>
          <a:stretch>
            <a:fillRect/>
          </a:stretch>
        </p:blipFill>
        <p:spPr>
          <a:xfrm>
            <a:off x="1344227" y="3455286"/>
            <a:ext cx="5982939" cy="1518060"/>
          </a:xfrm>
          <a:prstGeom prst="rect">
            <a:avLst/>
          </a:prstGeom>
        </p:spPr>
      </p:pic>
    </p:spTree>
    <p:extLst>
      <p:ext uri="{BB962C8B-B14F-4D97-AF65-F5344CB8AC3E}">
        <p14:creationId xmlns:p14="http://schemas.microsoft.com/office/powerpoint/2010/main" val="3967158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タイトル 6">
            <a:extLst>
              <a:ext uri="{FF2B5EF4-FFF2-40B4-BE49-F238E27FC236}">
                <a16:creationId xmlns:a16="http://schemas.microsoft.com/office/drawing/2014/main" id="{7BFBEFE6-C71E-4211-88A9-561592981716}"/>
              </a:ext>
            </a:extLst>
          </p:cNvPr>
          <p:cNvSpPr>
            <a:spLocks noGrp="1"/>
          </p:cNvSpPr>
          <p:nvPr>
            <p:ph type="title"/>
          </p:nvPr>
        </p:nvSpPr>
        <p:spPr>
          <a:xfrm>
            <a:off x="648929" y="557190"/>
            <a:ext cx="5170852" cy="1671564"/>
          </a:xfrm>
        </p:spPr>
        <p:txBody>
          <a:bodyPr>
            <a:normAutofit/>
          </a:bodyPr>
          <a:lstStyle/>
          <a:p>
            <a:endParaRPr lang="ja-JP" altLang="en-US" sz="4000"/>
          </a:p>
        </p:txBody>
      </p:sp>
      <p:sp>
        <p:nvSpPr>
          <p:cNvPr id="8" name="コンテンツ プレースホルダー 7">
            <a:extLst>
              <a:ext uri="{FF2B5EF4-FFF2-40B4-BE49-F238E27FC236}">
                <a16:creationId xmlns:a16="http://schemas.microsoft.com/office/drawing/2014/main" id="{33DE8B38-DEA8-4823-8E2D-EB845F0F91ED}"/>
              </a:ext>
            </a:extLst>
          </p:cNvPr>
          <p:cNvSpPr>
            <a:spLocks noGrp="1"/>
          </p:cNvSpPr>
          <p:nvPr>
            <p:ph idx="1"/>
          </p:nvPr>
        </p:nvSpPr>
        <p:spPr>
          <a:xfrm>
            <a:off x="648930" y="2398030"/>
            <a:ext cx="5180245" cy="3731058"/>
          </a:xfrm>
        </p:spPr>
        <p:txBody>
          <a:bodyPr>
            <a:normAutofit/>
          </a:bodyPr>
          <a:lstStyle/>
          <a:p>
            <a:r>
              <a:rPr lang="ja-JP" altLang="en-US" sz="2800" dirty="0"/>
              <a:t>ほかに使える活性化関数は</a:t>
            </a:r>
            <a:r>
              <a:rPr lang="en-US" altLang="ja-JP" sz="2800" dirty="0"/>
              <a:t>keras</a:t>
            </a:r>
            <a:r>
              <a:rPr lang="ja-JP" altLang="en-US" sz="2800" dirty="0"/>
              <a:t>の公式ドキュメンテーションに参照</a:t>
            </a:r>
          </a:p>
        </p:txBody>
      </p:sp>
      <p:pic>
        <p:nvPicPr>
          <p:cNvPr id="12" name="図 11">
            <a:extLst>
              <a:ext uri="{FF2B5EF4-FFF2-40B4-BE49-F238E27FC236}">
                <a16:creationId xmlns:a16="http://schemas.microsoft.com/office/drawing/2014/main" id="{1EC0985D-CB4B-4D67-A6DC-1C5CC15C7EF0}"/>
              </a:ext>
            </a:extLst>
          </p:cNvPr>
          <p:cNvPicPr>
            <a:picLocks noChangeAspect="1"/>
          </p:cNvPicPr>
          <p:nvPr/>
        </p:nvPicPr>
        <p:blipFill rotWithShape="1">
          <a:blip r:embed="rId2"/>
          <a:srcRect r="21118"/>
          <a:stretch/>
        </p:blipFill>
        <p:spPr>
          <a:xfrm>
            <a:off x="5819781" y="0"/>
            <a:ext cx="6289794" cy="6777624"/>
          </a:xfrm>
          <a:prstGeom prst="rect">
            <a:avLst/>
          </a:prstGeom>
          <a:effectLst/>
        </p:spPr>
      </p:pic>
      <p:pic>
        <p:nvPicPr>
          <p:cNvPr id="3" name="図 2">
            <a:extLst>
              <a:ext uri="{FF2B5EF4-FFF2-40B4-BE49-F238E27FC236}">
                <a16:creationId xmlns:a16="http://schemas.microsoft.com/office/drawing/2014/main" id="{012C6465-69A9-4F36-96E2-53183DDFA2AD}"/>
              </a:ext>
            </a:extLst>
          </p:cNvPr>
          <p:cNvPicPr>
            <a:picLocks noChangeAspect="1"/>
          </p:cNvPicPr>
          <p:nvPr/>
        </p:nvPicPr>
        <p:blipFill>
          <a:blip r:embed="rId3"/>
          <a:stretch>
            <a:fillRect/>
          </a:stretch>
        </p:blipFill>
        <p:spPr>
          <a:xfrm>
            <a:off x="0" y="4236098"/>
            <a:ext cx="5711828" cy="2541526"/>
          </a:xfrm>
          <a:prstGeom prst="rect">
            <a:avLst/>
          </a:prstGeom>
        </p:spPr>
      </p:pic>
    </p:spTree>
    <p:extLst>
      <p:ext uri="{BB962C8B-B14F-4D97-AF65-F5344CB8AC3E}">
        <p14:creationId xmlns:p14="http://schemas.microsoft.com/office/powerpoint/2010/main" val="24486323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03007-B92D-4A8A-82A4-8092214E33C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B906DF1-F9B4-4E58-B0BC-64EE5F0BE972}"/>
              </a:ext>
            </a:extLst>
          </p:cNvPr>
          <p:cNvSpPr>
            <a:spLocks noGrp="1"/>
          </p:cNvSpPr>
          <p:nvPr>
            <p:ph idx="1"/>
          </p:nvPr>
        </p:nvSpPr>
        <p:spPr/>
        <p:txBody>
          <a:bodyPr/>
          <a:lstStyle/>
          <a:p>
            <a:r>
              <a:rPr kumimoji="1" lang="en-US" altLang="ja-JP" dirty="0"/>
              <a:t>summary(network)</a:t>
            </a:r>
            <a:r>
              <a:rPr kumimoji="1" lang="ja-JP" altLang="en-US" dirty="0"/>
              <a:t>を利用して、ネットの構成が確認できる</a:t>
            </a:r>
          </a:p>
        </p:txBody>
      </p:sp>
      <p:pic>
        <p:nvPicPr>
          <p:cNvPr id="5" name="図 4">
            <a:extLst>
              <a:ext uri="{FF2B5EF4-FFF2-40B4-BE49-F238E27FC236}">
                <a16:creationId xmlns:a16="http://schemas.microsoft.com/office/drawing/2014/main" id="{C8CABF44-CF17-4394-AA06-B9709EC2BF41}"/>
              </a:ext>
            </a:extLst>
          </p:cNvPr>
          <p:cNvPicPr>
            <a:picLocks noChangeAspect="1"/>
          </p:cNvPicPr>
          <p:nvPr/>
        </p:nvPicPr>
        <p:blipFill>
          <a:blip r:embed="rId2"/>
          <a:stretch>
            <a:fillRect/>
          </a:stretch>
        </p:blipFill>
        <p:spPr>
          <a:xfrm>
            <a:off x="0" y="2859171"/>
            <a:ext cx="12192000" cy="3733568"/>
          </a:xfrm>
          <a:prstGeom prst="rect">
            <a:avLst/>
          </a:prstGeom>
        </p:spPr>
      </p:pic>
    </p:spTree>
    <p:extLst>
      <p:ext uri="{BB962C8B-B14F-4D97-AF65-F5344CB8AC3E}">
        <p14:creationId xmlns:p14="http://schemas.microsoft.com/office/powerpoint/2010/main" val="42175090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7859A-0B09-4AB4-8513-42261C851C7C}"/>
              </a:ext>
            </a:extLst>
          </p:cNvPr>
          <p:cNvSpPr>
            <a:spLocks noGrp="1"/>
          </p:cNvSpPr>
          <p:nvPr>
            <p:ph type="title"/>
          </p:nvPr>
        </p:nvSpPr>
        <p:spPr/>
        <p:txBody>
          <a:bodyPr/>
          <a:lstStyle/>
          <a:p>
            <a:r>
              <a:rPr kumimoji="1" lang="en-US" altLang="ja-JP" sz="4400" dirty="0"/>
              <a:t>Functional</a:t>
            </a:r>
            <a:r>
              <a:rPr kumimoji="1" lang="ja-JP" altLang="en-US" sz="4400" dirty="0"/>
              <a:t>式</a:t>
            </a:r>
            <a:endParaRPr kumimoji="1" lang="ja-JP" altLang="en-US" dirty="0"/>
          </a:p>
        </p:txBody>
      </p:sp>
      <p:sp>
        <p:nvSpPr>
          <p:cNvPr id="7" name="コンテンツ プレースホルダー 6">
            <a:extLst>
              <a:ext uri="{FF2B5EF4-FFF2-40B4-BE49-F238E27FC236}">
                <a16:creationId xmlns:a16="http://schemas.microsoft.com/office/drawing/2014/main" id="{F44FB717-7424-4F1A-BFCB-279EFC313311}"/>
              </a:ext>
            </a:extLst>
          </p:cNvPr>
          <p:cNvSpPr>
            <a:spLocks noGrp="1"/>
          </p:cNvSpPr>
          <p:nvPr>
            <p:ph idx="1"/>
          </p:nvPr>
        </p:nvSpPr>
        <p:spPr/>
        <p:txBody>
          <a:bodyPr/>
          <a:lstStyle/>
          <a:p>
            <a:endParaRPr lang="en-US" altLang="ja-JP" dirty="0"/>
          </a:p>
          <a:p>
            <a:endParaRPr lang="en-US" altLang="ja-JP" dirty="0"/>
          </a:p>
          <a:p>
            <a:pPr marL="0" indent="0">
              <a:buNone/>
            </a:pPr>
            <a:endParaRPr lang="en-US" altLang="ja-JP" dirty="0"/>
          </a:p>
          <a:p>
            <a:endParaRPr kumimoji="1" lang="en-US" altLang="ja-JP" sz="3600" dirty="0"/>
          </a:p>
          <a:p>
            <a:r>
              <a:rPr kumimoji="1" lang="ja-JP" altLang="en-US" sz="3600" dirty="0"/>
              <a:t>一見は</a:t>
            </a:r>
            <a:r>
              <a:rPr kumimoji="1" lang="en-US" altLang="ja-JP" sz="3600" dirty="0"/>
              <a:t>sequential</a:t>
            </a:r>
            <a:r>
              <a:rPr kumimoji="1" lang="ja-JP" altLang="en-US" sz="3600" dirty="0"/>
              <a:t>式より、面倒そう</a:t>
            </a:r>
            <a:endParaRPr lang="ja-JP" altLang="en-US" dirty="0"/>
          </a:p>
        </p:txBody>
      </p:sp>
      <p:pic>
        <p:nvPicPr>
          <p:cNvPr id="9" name="コンテンツ プレースホルダー 4">
            <a:extLst>
              <a:ext uri="{FF2B5EF4-FFF2-40B4-BE49-F238E27FC236}">
                <a16:creationId xmlns:a16="http://schemas.microsoft.com/office/drawing/2014/main" id="{6811AD2A-6016-4931-9CF6-71DDD748152D}"/>
              </a:ext>
            </a:extLst>
          </p:cNvPr>
          <p:cNvPicPr>
            <a:picLocks noChangeAspect="1"/>
          </p:cNvPicPr>
          <p:nvPr/>
        </p:nvPicPr>
        <p:blipFill>
          <a:blip r:embed="rId2"/>
          <a:stretch>
            <a:fillRect/>
          </a:stretch>
        </p:blipFill>
        <p:spPr>
          <a:xfrm>
            <a:off x="838200" y="1690687"/>
            <a:ext cx="11149286" cy="2100077"/>
          </a:xfrm>
          <a:prstGeom prst="rect">
            <a:avLst/>
          </a:prstGeom>
        </p:spPr>
      </p:pic>
    </p:spTree>
    <p:extLst>
      <p:ext uri="{BB962C8B-B14F-4D97-AF65-F5344CB8AC3E}">
        <p14:creationId xmlns:p14="http://schemas.microsoft.com/office/powerpoint/2010/main" val="33591043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096ECDB-3508-4CD1-9605-B0BB2E37C729}"/>
              </a:ext>
            </a:extLst>
          </p:cNvPr>
          <p:cNvSpPr>
            <a:spLocks noGrp="1"/>
          </p:cNvSpPr>
          <p:nvPr>
            <p:ph type="title"/>
          </p:nvPr>
        </p:nvSpPr>
        <p:spPr>
          <a:xfrm>
            <a:off x="838199" y="537883"/>
            <a:ext cx="4783697" cy="1942810"/>
          </a:xfrm>
        </p:spPr>
        <p:txBody>
          <a:bodyPr anchor="b">
            <a:normAutofit/>
          </a:bodyPr>
          <a:lstStyle/>
          <a:p>
            <a:endParaRPr kumimoji="1" lang="ja-JP" altLang="en-US" sz="4000" dirty="0"/>
          </a:p>
        </p:txBody>
      </p:sp>
      <p:sp>
        <p:nvSpPr>
          <p:cNvPr id="56" name="Content Placeholder 55">
            <a:extLst>
              <a:ext uri="{FF2B5EF4-FFF2-40B4-BE49-F238E27FC236}">
                <a16:creationId xmlns:a16="http://schemas.microsoft.com/office/drawing/2014/main" id="{D2F20E89-26DD-4447-9308-29C78681AC20}"/>
              </a:ext>
            </a:extLst>
          </p:cNvPr>
          <p:cNvSpPr>
            <a:spLocks noGrp="1"/>
          </p:cNvSpPr>
          <p:nvPr>
            <p:ph idx="1"/>
          </p:nvPr>
        </p:nvSpPr>
        <p:spPr>
          <a:xfrm>
            <a:off x="838199" y="2686323"/>
            <a:ext cx="4783697" cy="3433583"/>
          </a:xfrm>
        </p:spPr>
        <p:txBody>
          <a:bodyPr>
            <a:normAutofit/>
          </a:bodyPr>
          <a:lstStyle/>
          <a:p>
            <a:r>
              <a:rPr lang="ja-JP" altLang="en-US" sz="2400" dirty="0"/>
              <a:t>しかし、例えば右のように、中間層</a:t>
            </a:r>
            <a:r>
              <a:rPr lang="en-US" altLang="ja-JP" sz="2400" dirty="0"/>
              <a:t>3</a:t>
            </a:r>
            <a:r>
              <a:rPr lang="ja-JP" altLang="en-US" sz="2400" dirty="0"/>
              <a:t>は、中間層</a:t>
            </a:r>
            <a:r>
              <a:rPr lang="en-US" altLang="ja-JP" sz="2400" dirty="0"/>
              <a:t>1</a:t>
            </a:r>
            <a:r>
              <a:rPr lang="ja-JP" altLang="en-US" sz="2400" dirty="0"/>
              <a:t>と中間層</a:t>
            </a:r>
            <a:r>
              <a:rPr lang="en-US" altLang="ja-JP" sz="2400" dirty="0"/>
              <a:t>2</a:t>
            </a:r>
            <a:r>
              <a:rPr lang="ja-JP" altLang="en-US" sz="2400" dirty="0"/>
              <a:t>の出力を足し合わせて得たい場合において、</a:t>
            </a:r>
            <a:r>
              <a:rPr kumimoji="1" lang="en-US" altLang="ja-JP" sz="2400" dirty="0"/>
              <a:t> sequential</a:t>
            </a:r>
            <a:r>
              <a:rPr kumimoji="1" lang="ja-JP" altLang="en-US" sz="2400" dirty="0"/>
              <a:t>式では書けない</a:t>
            </a:r>
            <a:endParaRPr lang="en-US" sz="2400" dirty="0"/>
          </a:p>
        </p:txBody>
      </p:sp>
      <p:pic>
        <p:nvPicPr>
          <p:cNvPr id="52" name="コンテンツ プレースホルダー 51">
            <a:extLst>
              <a:ext uri="{FF2B5EF4-FFF2-40B4-BE49-F238E27FC236}">
                <a16:creationId xmlns:a16="http://schemas.microsoft.com/office/drawing/2014/main" id="{21E1854E-4F8F-4E35-8492-5C89EA02D4EC}"/>
              </a:ext>
            </a:extLst>
          </p:cNvPr>
          <p:cNvPicPr>
            <a:picLocks noChangeAspect="1"/>
          </p:cNvPicPr>
          <p:nvPr/>
        </p:nvPicPr>
        <p:blipFill>
          <a:blip r:embed="rId2"/>
          <a:stretch>
            <a:fillRect/>
          </a:stretch>
        </p:blipFill>
        <p:spPr>
          <a:xfrm>
            <a:off x="5988424" y="1163199"/>
            <a:ext cx="5365375" cy="4331389"/>
          </a:xfrm>
          <a:prstGeom prst="rect">
            <a:avLst/>
          </a:prstGeom>
        </p:spPr>
      </p:pic>
    </p:spTree>
    <p:extLst>
      <p:ext uri="{BB962C8B-B14F-4D97-AF65-F5344CB8AC3E}">
        <p14:creationId xmlns:p14="http://schemas.microsoft.com/office/powerpoint/2010/main" val="346095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D8739-6929-4467-8FA2-42F22301220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88236E1-D0F9-4A53-8C67-C987AFAEF0C4}"/>
              </a:ext>
            </a:extLst>
          </p:cNvPr>
          <p:cNvSpPr>
            <a:spLocks noGrp="1"/>
          </p:cNvSpPr>
          <p:nvPr>
            <p:ph idx="1"/>
          </p:nvPr>
        </p:nvSpPr>
        <p:spPr/>
        <p:txBody>
          <a:bodyPr/>
          <a:lstStyle/>
          <a:p>
            <a:r>
              <a:rPr lang="ja-JP" altLang="en-US" dirty="0">
                <a:latin typeface="Meiryo" panose="020B0604030504040204" pitchFamily="50" charset="-128"/>
                <a:ea typeface="Meiryo" panose="020B0604030504040204" pitchFamily="50" charset="-128"/>
              </a:rPr>
              <a:t>書きやすい、かつ計算効率も良いツールが欲しい</a:t>
            </a:r>
            <a:endParaRPr kumimoji="1" lang="ja-JP" altLang="en-US" dirty="0"/>
          </a:p>
          <a:p>
            <a:endParaRPr kumimoji="1" lang="ja-JP" altLang="en-US" dirty="0"/>
          </a:p>
        </p:txBody>
      </p:sp>
      <p:pic>
        <p:nvPicPr>
          <p:cNvPr id="5" name="図 4">
            <a:extLst>
              <a:ext uri="{FF2B5EF4-FFF2-40B4-BE49-F238E27FC236}">
                <a16:creationId xmlns:a16="http://schemas.microsoft.com/office/drawing/2014/main" id="{FA570E6A-79A6-4653-BD07-E295241506F5}"/>
              </a:ext>
            </a:extLst>
          </p:cNvPr>
          <p:cNvPicPr>
            <a:picLocks noChangeAspect="1"/>
          </p:cNvPicPr>
          <p:nvPr/>
        </p:nvPicPr>
        <p:blipFill>
          <a:blip r:embed="rId2"/>
          <a:stretch>
            <a:fillRect/>
          </a:stretch>
        </p:blipFill>
        <p:spPr>
          <a:xfrm>
            <a:off x="2000762" y="3210516"/>
            <a:ext cx="8190476" cy="3561905"/>
          </a:xfrm>
          <a:prstGeom prst="rect">
            <a:avLst/>
          </a:prstGeom>
        </p:spPr>
      </p:pic>
      <p:sp>
        <p:nvSpPr>
          <p:cNvPr id="7" name="矢印: 下 6">
            <a:extLst>
              <a:ext uri="{FF2B5EF4-FFF2-40B4-BE49-F238E27FC236}">
                <a16:creationId xmlns:a16="http://schemas.microsoft.com/office/drawing/2014/main" id="{89AE4DE3-C470-4C8B-8DDB-3B75F6B3533D}"/>
              </a:ext>
            </a:extLst>
          </p:cNvPr>
          <p:cNvSpPr/>
          <p:nvPr/>
        </p:nvSpPr>
        <p:spPr>
          <a:xfrm>
            <a:off x="5696505" y="2290438"/>
            <a:ext cx="798990" cy="92007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00"/>
              </a:highlight>
            </a:endParaRPr>
          </a:p>
        </p:txBody>
      </p:sp>
    </p:spTree>
    <p:extLst>
      <p:ext uri="{BB962C8B-B14F-4D97-AF65-F5344CB8AC3E}">
        <p14:creationId xmlns:p14="http://schemas.microsoft.com/office/powerpoint/2010/main" val="1662207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F63FE-9586-4E85-96DF-4D843C6CA88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CBE3EF9-9185-4C9A-B976-C49F3D14AC0E}"/>
              </a:ext>
            </a:extLst>
          </p:cNvPr>
          <p:cNvSpPr>
            <a:spLocks noGrp="1"/>
          </p:cNvSpPr>
          <p:nvPr>
            <p:ph idx="1"/>
          </p:nvPr>
        </p:nvSpPr>
        <p:spPr/>
        <p:txBody>
          <a:bodyPr/>
          <a:lstStyle/>
          <a:p>
            <a:r>
              <a:rPr kumimoji="1" lang="en-US" altLang="ja-JP" sz="3600" dirty="0"/>
              <a:t>Functional</a:t>
            </a:r>
            <a:r>
              <a:rPr kumimoji="1" lang="ja-JP" altLang="en-US" sz="3600" dirty="0"/>
              <a:t>式なら</a:t>
            </a:r>
            <a:endParaRPr lang="en-US" altLang="ja-JP" sz="3600" dirty="0"/>
          </a:p>
          <a:p>
            <a:endParaRPr kumimoji="1" lang="ja-JP" altLang="en-US" dirty="0"/>
          </a:p>
        </p:txBody>
      </p:sp>
      <p:pic>
        <p:nvPicPr>
          <p:cNvPr id="5" name="図 4">
            <a:extLst>
              <a:ext uri="{FF2B5EF4-FFF2-40B4-BE49-F238E27FC236}">
                <a16:creationId xmlns:a16="http://schemas.microsoft.com/office/drawing/2014/main" id="{B0AEA3D5-0158-45B2-ABB7-8FEED60E527B}"/>
              </a:ext>
            </a:extLst>
          </p:cNvPr>
          <p:cNvPicPr>
            <a:picLocks noChangeAspect="1"/>
          </p:cNvPicPr>
          <p:nvPr/>
        </p:nvPicPr>
        <p:blipFill>
          <a:blip r:embed="rId2"/>
          <a:stretch>
            <a:fillRect/>
          </a:stretch>
        </p:blipFill>
        <p:spPr>
          <a:xfrm>
            <a:off x="267428" y="2429865"/>
            <a:ext cx="11824786" cy="1594028"/>
          </a:xfrm>
          <a:prstGeom prst="rect">
            <a:avLst/>
          </a:prstGeom>
        </p:spPr>
      </p:pic>
      <p:pic>
        <p:nvPicPr>
          <p:cNvPr id="7" name="コンテンツ プレースホルダー 51">
            <a:extLst>
              <a:ext uri="{FF2B5EF4-FFF2-40B4-BE49-F238E27FC236}">
                <a16:creationId xmlns:a16="http://schemas.microsoft.com/office/drawing/2014/main" id="{D0B532D4-920E-4223-B8D6-01D3075BE9EC}"/>
              </a:ext>
            </a:extLst>
          </p:cNvPr>
          <p:cNvPicPr>
            <a:picLocks noChangeAspect="1"/>
          </p:cNvPicPr>
          <p:nvPr/>
        </p:nvPicPr>
        <p:blipFill>
          <a:blip r:embed="rId3"/>
          <a:stretch>
            <a:fillRect/>
          </a:stretch>
        </p:blipFill>
        <p:spPr>
          <a:xfrm>
            <a:off x="8623088" y="4158830"/>
            <a:ext cx="3301483" cy="2665239"/>
          </a:xfrm>
          <a:prstGeom prst="rect">
            <a:avLst/>
          </a:prstGeom>
        </p:spPr>
      </p:pic>
    </p:spTree>
    <p:extLst>
      <p:ext uri="{BB962C8B-B14F-4D97-AF65-F5344CB8AC3E}">
        <p14:creationId xmlns:p14="http://schemas.microsoft.com/office/powerpoint/2010/main" val="493832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D3AD1-D67D-4AE2-8378-549B959A60C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CA5529BE-06DF-4B19-9E51-4CE7038A8D2C}"/>
              </a:ext>
            </a:extLst>
          </p:cNvPr>
          <p:cNvSpPr>
            <a:spLocks noGrp="1"/>
          </p:cNvSpPr>
          <p:nvPr>
            <p:ph idx="1"/>
          </p:nvPr>
        </p:nvSpPr>
        <p:spPr/>
        <p:txBody>
          <a:bodyPr/>
          <a:lstStyle/>
          <a:p>
            <a:r>
              <a:rPr kumimoji="1" lang="ja-JP" altLang="en-US" dirty="0"/>
              <a:t>ほかには、ネットに複数の入力や、出力があるとき</a:t>
            </a:r>
            <a:r>
              <a:rPr lang="ja-JP" altLang="en-US" dirty="0"/>
              <a:t>、</a:t>
            </a:r>
            <a:r>
              <a:rPr kumimoji="1" lang="en-US" altLang="ja-JP" sz="3600" dirty="0"/>
              <a:t> Functional</a:t>
            </a:r>
            <a:r>
              <a:rPr kumimoji="1" lang="ja-JP" altLang="en-US" sz="3600" dirty="0"/>
              <a:t>式はこのように書ける</a:t>
            </a:r>
            <a:endParaRPr kumimoji="1" lang="en-US" altLang="ja-JP" dirty="0"/>
          </a:p>
          <a:p>
            <a:endParaRPr lang="en-US" altLang="ja-JP" dirty="0"/>
          </a:p>
          <a:p>
            <a:r>
              <a:rPr kumimoji="1" lang="en-US" altLang="ja-JP" dirty="0"/>
              <a:t>keras_model(inputs = list(input1,input2,...),</a:t>
            </a:r>
          </a:p>
          <a:p>
            <a:pPr marL="0" indent="0">
              <a:buNone/>
            </a:pPr>
            <a:r>
              <a:rPr kumimoji="1" lang="en-US" altLang="ja-JP" dirty="0"/>
              <a:t>                     outputs = list(out1,out2,...))</a:t>
            </a:r>
            <a:endParaRPr kumimoji="1" lang="ja-JP" altLang="en-US" dirty="0"/>
          </a:p>
        </p:txBody>
      </p:sp>
    </p:spTree>
    <p:extLst>
      <p:ext uri="{BB962C8B-B14F-4D97-AF65-F5344CB8AC3E}">
        <p14:creationId xmlns:p14="http://schemas.microsoft.com/office/powerpoint/2010/main" val="22650760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618055-AA46-483D-951D-64A4344E0BAA}"/>
              </a:ext>
            </a:extLst>
          </p:cNvPr>
          <p:cNvSpPr>
            <a:spLocks noGrp="1"/>
          </p:cNvSpPr>
          <p:nvPr>
            <p:ph type="title"/>
          </p:nvPr>
        </p:nvSpPr>
        <p:spPr/>
        <p:txBody>
          <a:bodyPr/>
          <a:lstStyle/>
          <a:p>
            <a:r>
              <a:rPr kumimoji="1" lang="ja-JP" altLang="en-US" dirty="0"/>
              <a:t>損失関数と最適化器</a:t>
            </a:r>
          </a:p>
        </p:txBody>
      </p:sp>
      <p:sp>
        <p:nvSpPr>
          <p:cNvPr id="3" name="コンテンツ プレースホルダー 2">
            <a:extLst>
              <a:ext uri="{FF2B5EF4-FFF2-40B4-BE49-F238E27FC236}">
                <a16:creationId xmlns:a16="http://schemas.microsoft.com/office/drawing/2014/main" id="{BBC66CD9-E84B-462D-A7C4-A2DE7F33A52B}"/>
              </a:ext>
            </a:extLst>
          </p:cNvPr>
          <p:cNvSpPr>
            <a:spLocks noGrp="1"/>
          </p:cNvSpPr>
          <p:nvPr>
            <p:ph idx="1"/>
          </p:nvPr>
        </p:nvSpPr>
        <p:spPr/>
        <p:txBody>
          <a:bodyPr/>
          <a:lstStyle/>
          <a:p>
            <a:r>
              <a:rPr kumimoji="1" lang="ja-JP" altLang="en-US" dirty="0"/>
              <a:t>ネットの構成を指定したら、引き続きは損失関数（</a:t>
            </a:r>
            <a:r>
              <a:rPr kumimoji="1" lang="en-US" altLang="ja-JP" dirty="0"/>
              <a:t>loss function</a:t>
            </a:r>
            <a:r>
              <a:rPr kumimoji="1" lang="ja-JP" altLang="en-US" dirty="0"/>
              <a:t>）と損失関数を最小化する最適化アルゴリズムを指定する必要がある。</a:t>
            </a:r>
          </a:p>
        </p:txBody>
      </p:sp>
      <p:pic>
        <p:nvPicPr>
          <p:cNvPr id="5" name="図 4">
            <a:extLst>
              <a:ext uri="{FF2B5EF4-FFF2-40B4-BE49-F238E27FC236}">
                <a16:creationId xmlns:a16="http://schemas.microsoft.com/office/drawing/2014/main" id="{71F1CBF9-1A07-40E1-9B77-76E941E5657D}"/>
              </a:ext>
            </a:extLst>
          </p:cNvPr>
          <p:cNvPicPr>
            <a:picLocks noChangeAspect="1"/>
          </p:cNvPicPr>
          <p:nvPr/>
        </p:nvPicPr>
        <p:blipFill>
          <a:blip r:embed="rId2"/>
          <a:stretch>
            <a:fillRect/>
          </a:stretch>
        </p:blipFill>
        <p:spPr>
          <a:xfrm>
            <a:off x="567428" y="3708536"/>
            <a:ext cx="11057143" cy="1180952"/>
          </a:xfrm>
          <a:prstGeom prst="rect">
            <a:avLst/>
          </a:prstGeom>
        </p:spPr>
      </p:pic>
    </p:spTree>
    <p:extLst>
      <p:ext uri="{BB962C8B-B14F-4D97-AF65-F5344CB8AC3E}">
        <p14:creationId xmlns:p14="http://schemas.microsoft.com/office/powerpoint/2010/main" val="3702668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7A9A3-D576-4AF8-8F7D-249E0B5194E8}"/>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E6B0F5B3-DC8B-4FA5-A26F-60A73547BD29}"/>
                  </a:ext>
                </a:extLst>
              </p:cNvPr>
              <p:cNvSpPr>
                <a:spLocks noGrp="1"/>
              </p:cNvSpPr>
              <p:nvPr>
                <p:ph idx="1"/>
              </p:nvPr>
            </p:nvSpPr>
            <p:spPr/>
            <p:txBody>
              <a:bodyPr/>
              <a:lstStyle/>
              <a:p>
                <a:r>
                  <a:rPr kumimoji="1" lang="en-US" altLang="ja-JP" dirty="0"/>
                  <a:t>Categorical crossentropy</a:t>
                </a:r>
              </a:p>
              <a:p>
                <a14:m>
                  <m:oMath xmlns:m="http://schemas.openxmlformats.org/officeDocument/2006/math">
                    <m:r>
                      <a:rPr lang="en-US" altLang="ja-JP" sz="3200" i="1">
                        <a:latin typeface="Cambria Math" panose="02040503050406030204" pitchFamily="18" charset="0"/>
                      </a:rPr>
                      <m:t>𝑙𝑜𝑠𝑠</m:t>
                    </m:r>
                    <m:r>
                      <a:rPr lang="en-US" altLang="ja-JP" sz="3200" i="1">
                        <a:latin typeface="Cambria Math" panose="02040503050406030204" pitchFamily="18" charset="0"/>
                      </a:rPr>
                      <m:t>=−</m:t>
                    </m:r>
                    <m:nary>
                      <m:naryPr>
                        <m:chr m:val="∑"/>
                        <m:ctrlPr>
                          <a:rPr lang="en-US" altLang="ja-JP" sz="3200" i="1">
                            <a:latin typeface="Cambria Math" panose="02040503050406030204" pitchFamily="18" charset="0"/>
                          </a:rPr>
                        </m:ctrlPr>
                      </m:naryPr>
                      <m:sub>
                        <m:r>
                          <a:rPr lang="en-US" altLang="ja-JP" sz="3200" i="1">
                            <a:latin typeface="Cambria Math" panose="02040503050406030204" pitchFamily="18" charset="0"/>
                          </a:rPr>
                          <m:t>𝑖</m:t>
                        </m:r>
                        <m:r>
                          <a:rPr lang="en-US" altLang="ja-JP" sz="3200" i="1">
                            <a:latin typeface="Cambria Math" panose="02040503050406030204" pitchFamily="18" charset="0"/>
                          </a:rPr>
                          <m:t>=1</m:t>
                        </m:r>
                      </m:sub>
                      <m:sup>
                        <m:r>
                          <a:rPr lang="en-US" altLang="ja-JP" sz="3200" i="1">
                            <a:latin typeface="Cambria Math" panose="02040503050406030204" pitchFamily="18" charset="0"/>
                          </a:rPr>
                          <m:t>𝑛</m:t>
                        </m:r>
                      </m:sup>
                      <m:e>
                        <m:sSub>
                          <m:sSubPr>
                            <m:ctrlPr>
                              <a:rPr lang="en-US" altLang="ja-JP" sz="3200" i="1" dirty="0">
                                <a:latin typeface="Cambria Math" panose="02040503050406030204" pitchFamily="18" charset="0"/>
                              </a:rPr>
                            </m:ctrlPr>
                          </m:sSubPr>
                          <m:e>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𝑦</m:t>
                                </m:r>
                              </m:e>
                            </m:acc>
                          </m:e>
                          <m:sub>
                            <m:r>
                              <a:rPr lang="en-US" altLang="ja-JP" sz="3200" i="1" dirty="0">
                                <a:latin typeface="Cambria Math" panose="02040503050406030204" pitchFamily="18" charset="0"/>
                              </a:rPr>
                              <m:t>𝑖</m:t>
                            </m:r>
                            <m:r>
                              <a:rPr lang="en-US" altLang="ja-JP" sz="3200" i="1" dirty="0">
                                <a:latin typeface="Cambria Math" panose="02040503050406030204" pitchFamily="18" charset="0"/>
                              </a:rPr>
                              <m:t>1</m:t>
                            </m:r>
                          </m:sub>
                        </m:sSub>
                        <m:r>
                          <a:rPr lang="en-US" altLang="ja-JP" sz="3200" i="1" dirty="0">
                            <a:latin typeface="Cambria Math" panose="02040503050406030204" pitchFamily="18" charset="0"/>
                          </a:rPr>
                          <m:t>𝑙𝑜𝑔</m:t>
                        </m:r>
                        <m:sSub>
                          <m:sSubPr>
                            <m:ctrlPr>
                              <a:rPr lang="en-US" altLang="ja-JP" sz="3200" i="1" dirty="0">
                                <a:latin typeface="Cambria Math" panose="02040503050406030204" pitchFamily="18" charset="0"/>
                              </a:rPr>
                            </m:ctrlPr>
                          </m:sSubPr>
                          <m:e>
                            <m:r>
                              <a:rPr lang="en-US" altLang="ja-JP" sz="3200" i="1" dirty="0">
                                <a:latin typeface="Cambria Math" panose="02040503050406030204" pitchFamily="18" charset="0"/>
                              </a:rPr>
                              <m:t>𝑦</m:t>
                            </m:r>
                          </m:e>
                          <m:sub>
                            <m:r>
                              <a:rPr lang="en-US" altLang="ja-JP" sz="3200" i="1" dirty="0">
                                <a:latin typeface="Cambria Math" panose="02040503050406030204" pitchFamily="18" charset="0"/>
                              </a:rPr>
                              <m:t>𝑖</m:t>
                            </m:r>
                            <m:r>
                              <a:rPr lang="en-US" altLang="ja-JP" sz="3200" i="1" dirty="0">
                                <a:latin typeface="Cambria Math" panose="02040503050406030204" pitchFamily="18" charset="0"/>
                              </a:rPr>
                              <m:t>1</m:t>
                            </m:r>
                          </m:sub>
                        </m:sSub>
                        <m:r>
                          <a:rPr lang="en-US" altLang="ja-JP" sz="3200" i="1" dirty="0">
                            <a:latin typeface="Cambria Math" panose="02040503050406030204" pitchFamily="18" charset="0"/>
                          </a:rPr>
                          <m:t>+</m:t>
                        </m:r>
                      </m:e>
                    </m:nary>
                  </m:oMath>
                </a14:m>
                <a:r>
                  <a:rPr lang="en-US" altLang="ja-JP" sz="3200" dirty="0"/>
                  <a:t> </a:t>
                </a:r>
                <a14:m>
                  <m:oMath xmlns:m="http://schemas.openxmlformats.org/officeDocument/2006/math">
                    <m:sSub>
                      <m:sSubPr>
                        <m:ctrlPr>
                          <a:rPr lang="en-US" altLang="ja-JP" sz="3200" i="1" dirty="0">
                            <a:latin typeface="Cambria Math" panose="02040503050406030204" pitchFamily="18" charset="0"/>
                          </a:rPr>
                        </m:ctrlPr>
                      </m:sSubPr>
                      <m:e>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𝑦</m:t>
                            </m:r>
                          </m:e>
                        </m:acc>
                      </m:e>
                      <m:sub>
                        <m:r>
                          <a:rPr lang="en-US" altLang="ja-JP" sz="3200" i="1" dirty="0">
                            <a:latin typeface="Cambria Math" panose="02040503050406030204" pitchFamily="18" charset="0"/>
                          </a:rPr>
                          <m:t>𝑖</m:t>
                        </m:r>
                        <m:r>
                          <a:rPr lang="en-US" altLang="ja-JP" sz="3200" i="1" dirty="0">
                            <a:latin typeface="Cambria Math" panose="02040503050406030204" pitchFamily="18" charset="0"/>
                          </a:rPr>
                          <m:t>2</m:t>
                        </m:r>
                      </m:sub>
                    </m:sSub>
                    <m:r>
                      <a:rPr lang="en-US" altLang="ja-JP" sz="3200" i="1" dirty="0">
                        <a:latin typeface="Cambria Math" panose="02040503050406030204" pitchFamily="18" charset="0"/>
                      </a:rPr>
                      <m:t>𝑙𝑜𝑔</m:t>
                    </m:r>
                    <m:sSub>
                      <m:sSubPr>
                        <m:ctrlPr>
                          <a:rPr lang="en-US" altLang="ja-JP" sz="3200" i="1" dirty="0">
                            <a:latin typeface="Cambria Math" panose="02040503050406030204" pitchFamily="18" charset="0"/>
                          </a:rPr>
                        </m:ctrlPr>
                      </m:sSubPr>
                      <m:e>
                        <m:r>
                          <a:rPr lang="en-US" altLang="ja-JP" sz="3200" i="1" dirty="0">
                            <a:latin typeface="Cambria Math" panose="02040503050406030204" pitchFamily="18" charset="0"/>
                          </a:rPr>
                          <m:t>𝑦</m:t>
                        </m:r>
                      </m:e>
                      <m:sub>
                        <m:r>
                          <a:rPr lang="en-US" altLang="ja-JP" sz="3200" i="1" dirty="0">
                            <a:latin typeface="Cambria Math" panose="02040503050406030204" pitchFamily="18" charset="0"/>
                          </a:rPr>
                          <m:t>𝑖</m:t>
                        </m:r>
                        <m:r>
                          <a:rPr lang="en-US" altLang="ja-JP" sz="3200" i="1" dirty="0">
                            <a:latin typeface="Cambria Math" panose="02040503050406030204" pitchFamily="18" charset="0"/>
                          </a:rPr>
                          <m:t>2</m:t>
                        </m:r>
                      </m:sub>
                    </m:sSub>
                    <m:r>
                      <a:rPr lang="en-US" altLang="ja-JP" sz="3200" i="1" dirty="0">
                        <a:latin typeface="Cambria Math" panose="02040503050406030204" pitchFamily="18" charset="0"/>
                      </a:rPr>
                      <m:t>+…+</m:t>
                    </m:r>
                    <m:sSub>
                      <m:sSubPr>
                        <m:ctrlPr>
                          <a:rPr lang="en-US" altLang="ja-JP" sz="3200" i="1" dirty="0">
                            <a:latin typeface="Cambria Math" panose="02040503050406030204" pitchFamily="18" charset="0"/>
                          </a:rPr>
                        </m:ctrlPr>
                      </m:sSubPr>
                      <m:e>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𝑦</m:t>
                            </m:r>
                          </m:e>
                        </m:acc>
                      </m:e>
                      <m:sub>
                        <m:r>
                          <a:rPr lang="en-US" altLang="ja-JP" sz="3200" i="1" dirty="0">
                            <a:latin typeface="Cambria Math" panose="02040503050406030204" pitchFamily="18" charset="0"/>
                          </a:rPr>
                          <m:t>𝑖</m:t>
                        </m:r>
                        <m:r>
                          <a:rPr lang="en-US" altLang="ja-JP" sz="3200" i="1" dirty="0">
                            <a:latin typeface="Cambria Math" panose="02040503050406030204" pitchFamily="18" charset="0"/>
                          </a:rPr>
                          <m:t>𝑚</m:t>
                        </m:r>
                      </m:sub>
                    </m:sSub>
                    <m:r>
                      <a:rPr lang="en-US" altLang="ja-JP" sz="3200" i="1" dirty="0">
                        <a:latin typeface="Cambria Math" panose="02040503050406030204" pitchFamily="18" charset="0"/>
                      </a:rPr>
                      <m:t>𝑙𝑜𝑔</m:t>
                    </m:r>
                    <m:sSub>
                      <m:sSubPr>
                        <m:ctrlPr>
                          <a:rPr lang="en-US" altLang="ja-JP" sz="3200" i="1" dirty="0">
                            <a:latin typeface="Cambria Math" panose="02040503050406030204" pitchFamily="18" charset="0"/>
                          </a:rPr>
                        </m:ctrlPr>
                      </m:sSubPr>
                      <m:e>
                        <m:r>
                          <a:rPr lang="en-US" altLang="ja-JP" sz="3200" i="1" dirty="0">
                            <a:latin typeface="Cambria Math" panose="02040503050406030204" pitchFamily="18" charset="0"/>
                          </a:rPr>
                          <m:t>𝑦</m:t>
                        </m:r>
                      </m:e>
                      <m:sub>
                        <m:r>
                          <a:rPr lang="en-US" altLang="ja-JP" sz="3200" i="1" dirty="0">
                            <a:latin typeface="Cambria Math" panose="02040503050406030204" pitchFamily="18" charset="0"/>
                          </a:rPr>
                          <m:t>𝑖</m:t>
                        </m:r>
                        <m:r>
                          <a:rPr lang="en-US" altLang="ja-JP" sz="3200" i="1" dirty="0">
                            <a:latin typeface="Cambria Math" panose="02040503050406030204" pitchFamily="18" charset="0"/>
                          </a:rPr>
                          <m:t>𝑚</m:t>
                        </m:r>
                      </m:sub>
                    </m:sSub>
                  </m:oMath>
                </a14:m>
                <a:endParaRPr lang="en-US" altLang="ja-JP" dirty="0"/>
              </a:p>
              <a:p>
                <a:pPr marL="457200" lvl="1" indent="0">
                  <a:buNone/>
                </a:pPr>
                <a:endParaRPr kumimoji="1" lang="en-US" altLang="ja-JP" dirty="0"/>
              </a:p>
              <a:p>
                <a:pPr marL="457200" lvl="1" indent="0">
                  <a:buNone/>
                </a:pPr>
                <a14:m>
                  <m:oMath xmlns:m="http://schemas.openxmlformats.org/officeDocument/2006/math">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lang="ja-JP" altLang="en-US" dirty="0"/>
                  <a:t>は真のラベル、</a:t>
                </a:r>
                <a14:m>
                  <m:oMath xmlns:m="http://schemas.openxmlformats.org/officeDocument/2006/math">
                    <m:r>
                      <a:rPr lang="en-US" altLang="ja-JP" b="0" i="1" smtClean="0">
                        <a:latin typeface="Cambria Math" panose="02040503050406030204" pitchFamily="18" charset="0"/>
                      </a:rPr>
                      <m:t>𝑦</m:t>
                    </m:r>
                  </m:oMath>
                </a14:m>
                <a:r>
                  <a:rPr lang="ja-JP" altLang="en-US" dirty="0"/>
                  <a:t>はネットの出力</a:t>
                </a:r>
                <a:endParaRPr lang="en-US" altLang="ja-JP" dirty="0"/>
              </a:p>
              <a:p>
                <a:pPr marL="457200" lvl="1" indent="0">
                  <a:buNone/>
                </a:pPr>
                <a:r>
                  <a:rPr kumimoji="1" lang="en-US" altLang="ja-JP" dirty="0"/>
                  <a:t>n</a:t>
                </a:r>
                <a:r>
                  <a:rPr kumimoji="1" lang="ja-JP" altLang="en-US" dirty="0"/>
                  <a:t>はサンプルサイズ、</a:t>
                </a:r>
                <a:r>
                  <a:rPr kumimoji="1" lang="en-US" altLang="ja-JP" dirty="0"/>
                  <a:t>m</a:t>
                </a:r>
                <a:r>
                  <a:rPr kumimoji="1" lang="ja-JP" altLang="en-US" dirty="0"/>
                  <a:t>は分類の数</a:t>
                </a:r>
                <a:endParaRPr kumimoji="1" lang="en-US" altLang="ja-JP" dirty="0"/>
              </a:p>
              <a:p>
                <a:pPr marL="457200" lvl="1" indent="0">
                  <a:buNone/>
                </a:pPr>
                <a:endParaRPr kumimoji="1" lang="en-US" altLang="ja-JP" dirty="0"/>
              </a:p>
              <a:p>
                <a:r>
                  <a:rPr kumimoji="1" lang="ja-JP" altLang="en-US" dirty="0"/>
                  <a:t>最適化の結果が最尤推定と等価</a:t>
                </a:r>
              </a:p>
            </p:txBody>
          </p:sp>
        </mc:Choice>
        <mc:Fallback>
          <p:sp>
            <p:nvSpPr>
              <p:cNvPr id="3" name="コンテンツ プレースホルダー 2">
                <a:extLst>
                  <a:ext uri="{FF2B5EF4-FFF2-40B4-BE49-F238E27FC236}">
                    <a16:creationId xmlns:a16="http://schemas.microsoft.com/office/drawing/2014/main" id="{E6B0F5B3-DC8B-4FA5-A26F-60A73547BD29}"/>
                  </a:ext>
                </a:extLst>
              </p:cNvPr>
              <p:cNvSpPr>
                <a:spLocks noGrp="1" noRot="1" noChangeAspect="1" noMove="1" noResize="1" noEditPoints="1" noAdjustHandles="1" noChangeArrowheads="1" noChangeShapeType="1" noTextEdit="1"/>
              </p:cNvSpPr>
              <p:nvPr>
                <p:ph idx="1"/>
              </p:nvPr>
            </p:nvSpPr>
            <p:spPr>
              <a:blipFill>
                <a:blip r:embed="rId2"/>
                <a:stretch>
                  <a:fillRect l="-1623" t="-35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155753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D9FCFEB-8D84-451E-829D-88E39508929D}"/>
              </a:ext>
            </a:extLst>
          </p:cNvPr>
          <p:cNvSpPr>
            <a:spLocks noGrp="1"/>
          </p:cNvSpPr>
          <p:nvPr>
            <p:ph type="title"/>
          </p:nvPr>
        </p:nvSpPr>
        <p:spPr>
          <a:xfrm>
            <a:off x="725751" y="1056444"/>
            <a:ext cx="10515600" cy="656948"/>
          </a:xfrm>
        </p:spPr>
        <p:txBody>
          <a:bodyPr>
            <a:normAutofit fontScale="90000"/>
          </a:bodyPr>
          <a:lstStyle/>
          <a:p>
            <a:r>
              <a:rPr lang="ja-JP" altLang="en-US" sz="2800" dirty="0"/>
              <a:t>他の損失関数と</a:t>
            </a:r>
            <a:r>
              <a:rPr kumimoji="1" lang="ja-JP" altLang="en-US" sz="2800" dirty="0"/>
              <a:t>最適化器は同じく</a:t>
            </a:r>
            <a:r>
              <a:rPr lang="ja-JP" altLang="en-US" sz="2800" dirty="0"/>
              <a:t>公式ドキュメンテーションに参照されたい</a:t>
            </a:r>
          </a:p>
        </p:txBody>
      </p:sp>
      <p:pic>
        <p:nvPicPr>
          <p:cNvPr id="8" name="コンテンツ プレースホルダー 7">
            <a:extLst>
              <a:ext uri="{FF2B5EF4-FFF2-40B4-BE49-F238E27FC236}">
                <a16:creationId xmlns:a16="http://schemas.microsoft.com/office/drawing/2014/main" id="{F1462D2D-6781-4DCB-8851-1BEB928C27C0}"/>
              </a:ext>
            </a:extLst>
          </p:cNvPr>
          <p:cNvPicPr>
            <a:picLocks noGrp="1" noChangeAspect="1"/>
          </p:cNvPicPr>
          <p:nvPr>
            <p:ph sz="half" idx="1"/>
          </p:nvPr>
        </p:nvPicPr>
        <p:blipFill>
          <a:blip r:embed="rId2"/>
          <a:stretch>
            <a:fillRect/>
          </a:stretch>
        </p:blipFill>
        <p:spPr>
          <a:xfrm>
            <a:off x="874448" y="1825625"/>
            <a:ext cx="5109103" cy="4351338"/>
          </a:xfrm>
        </p:spPr>
      </p:pic>
      <p:pic>
        <p:nvPicPr>
          <p:cNvPr id="10" name="コンテンツ プレースホルダー 9">
            <a:extLst>
              <a:ext uri="{FF2B5EF4-FFF2-40B4-BE49-F238E27FC236}">
                <a16:creationId xmlns:a16="http://schemas.microsoft.com/office/drawing/2014/main" id="{9EFF164A-40B5-46FA-9A6E-8860AD5808E3}"/>
              </a:ext>
            </a:extLst>
          </p:cNvPr>
          <p:cNvPicPr>
            <a:picLocks noGrp="1" noChangeAspect="1"/>
          </p:cNvPicPr>
          <p:nvPr>
            <p:ph sz="half" idx="2"/>
          </p:nvPr>
        </p:nvPicPr>
        <p:blipFill>
          <a:blip r:embed="rId3"/>
          <a:stretch>
            <a:fillRect/>
          </a:stretch>
        </p:blipFill>
        <p:spPr>
          <a:xfrm>
            <a:off x="6183478" y="1825625"/>
            <a:ext cx="5159043" cy="4351338"/>
          </a:xfrm>
        </p:spPr>
      </p:pic>
      <p:pic>
        <p:nvPicPr>
          <p:cNvPr id="3" name="図 2">
            <a:extLst>
              <a:ext uri="{FF2B5EF4-FFF2-40B4-BE49-F238E27FC236}">
                <a16:creationId xmlns:a16="http://schemas.microsoft.com/office/drawing/2014/main" id="{CBEAB76A-8ECC-4845-8BDE-07411972A7E5}"/>
              </a:ext>
            </a:extLst>
          </p:cNvPr>
          <p:cNvPicPr>
            <a:picLocks noChangeAspect="1"/>
          </p:cNvPicPr>
          <p:nvPr/>
        </p:nvPicPr>
        <p:blipFill>
          <a:blip r:embed="rId4"/>
          <a:stretch>
            <a:fillRect/>
          </a:stretch>
        </p:blipFill>
        <p:spPr>
          <a:xfrm>
            <a:off x="6239619" y="4334191"/>
            <a:ext cx="5952381" cy="2523809"/>
          </a:xfrm>
          <a:prstGeom prst="rect">
            <a:avLst/>
          </a:prstGeom>
        </p:spPr>
      </p:pic>
      <p:pic>
        <p:nvPicPr>
          <p:cNvPr id="6" name="図 5">
            <a:extLst>
              <a:ext uri="{FF2B5EF4-FFF2-40B4-BE49-F238E27FC236}">
                <a16:creationId xmlns:a16="http://schemas.microsoft.com/office/drawing/2014/main" id="{2A8D183E-DE82-4966-9C38-C42DC972BEF7}"/>
              </a:ext>
            </a:extLst>
          </p:cNvPr>
          <p:cNvPicPr>
            <a:picLocks noChangeAspect="1"/>
          </p:cNvPicPr>
          <p:nvPr/>
        </p:nvPicPr>
        <p:blipFill>
          <a:blip r:embed="rId5"/>
          <a:stretch>
            <a:fillRect/>
          </a:stretch>
        </p:blipFill>
        <p:spPr>
          <a:xfrm>
            <a:off x="132150" y="4001294"/>
            <a:ext cx="5676190" cy="2742857"/>
          </a:xfrm>
          <a:prstGeom prst="rect">
            <a:avLst/>
          </a:prstGeom>
        </p:spPr>
      </p:pic>
    </p:spTree>
    <p:extLst>
      <p:ext uri="{BB962C8B-B14F-4D97-AF65-F5344CB8AC3E}">
        <p14:creationId xmlns:p14="http://schemas.microsoft.com/office/powerpoint/2010/main" val="2054409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5CFB1F-C686-451D-9C5C-F58C552579F2}"/>
              </a:ext>
            </a:extLst>
          </p:cNvPr>
          <p:cNvSpPr>
            <a:spLocks noGrp="1"/>
          </p:cNvSpPr>
          <p:nvPr>
            <p:ph type="title"/>
          </p:nvPr>
        </p:nvSpPr>
        <p:spPr/>
        <p:txBody>
          <a:bodyPr/>
          <a:lstStyle/>
          <a:p>
            <a:r>
              <a:rPr lang="ja-JP" altLang="en-US"/>
              <a:t>モデルトレーニング</a:t>
            </a:r>
            <a:endParaRPr lang="ja-JP" altLang="en-US" dirty="0"/>
          </a:p>
        </p:txBody>
      </p:sp>
      <p:sp>
        <p:nvSpPr>
          <p:cNvPr id="6" name="コンテンツ プレースホルダー 5">
            <a:extLst>
              <a:ext uri="{FF2B5EF4-FFF2-40B4-BE49-F238E27FC236}">
                <a16:creationId xmlns:a16="http://schemas.microsoft.com/office/drawing/2014/main" id="{7394A943-1D4C-4423-8432-6E9159C1A903}"/>
              </a:ext>
            </a:extLst>
          </p:cNvPr>
          <p:cNvSpPr>
            <a:spLocks noGrp="1"/>
          </p:cNvSpPr>
          <p:nvPr>
            <p:ph idx="1"/>
          </p:nvPr>
        </p:nvSpPr>
        <p:spPr/>
        <p:txBody>
          <a:bodyPr/>
          <a:lstStyle/>
          <a:p>
            <a:r>
              <a:rPr lang="ja-JP" altLang="en-US" dirty="0"/>
              <a:t>ネットの構造と損失関数及び最適化器を指定できたら、次はネットのパラメータをトレニンーグする</a:t>
            </a:r>
          </a:p>
        </p:txBody>
      </p:sp>
      <p:pic>
        <p:nvPicPr>
          <p:cNvPr id="10" name="図 9">
            <a:extLst>
              <a:ext uri="{FF2B5EF4-FFF2-40B4-BE49-F238E27FC236}">
                <a16:creationId xmlns:a16="http://schemas.microsoft.com/office/drawing/2014/main" id="{4906557E-8F08-407D-A858-0F43BEA6AEEA}"/>
              </a:ext>
            </a:extLst>
          </p:cNvPr>
          <p:cNvPicPr>
            <a:picLocks noChangeAspect="1"/>
          </p:cNvPicPr>
          <p:nvPr/>
        </p:nvPicPr>
        <p:blipFill>
          <a:blip r:embed="rId2"/>
          <a:stretch>
            <a:fillRect/>
          </a:stretch>
        </p:blipFill>
        <p:spPr>
          <a:xfrm>
            <a:off x="838199" y="3832716"/>
            <a:ext cx="10693083" cy="1429749"/>
          </a:xfrm>
          <a:prstGeom prst="rect">
            <a:avLst/>
          </a:prstGeom>
        </p:spPr>
      </p:pic>
    </p:spTree>
    <p:extLst>
      <p:ext uri="{BB962C8B-B14F-4D97-AF65-F5344CB8AC3E}">
        <p14:creationId xmlns:p14="http://schemas.microsoft.com/office/powerpoint/2010/main" val="40125302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8BFA62-7FDE-4270-B52D-58A6FA065DE8}"/>
              </a:ext>
            </a:extLst>
          </p:cNvPr>
          <p:cNvSpPr>
            <a:spLocks noGrp="1"/>
          </p:cNvSpPr>
          <p:nvPr>
            <p:ph type="title"/>
          </p:nvPr>
        </p:nvSpPr>
        <p:spPr/>
        <p:txBody>
          <a:bodyPr/>
          <a:lstStyle/>
          <a:p>
            <a:r>
              <a:rPr kumimoji="1" lang="ja-JP" altLang="en-US" dirty="0"/>
              <a:t>エポックとバッチサイズ</a:t>
            </a:r>
          </a:p>
        </p:txBody>
      </p:sp>
      <p:sp>
        <p:nvSpPr>
          <p:cNvPr id="3" name="コンテンツ プレースホルダー 2">
            <a:extLst>
              <a:ext uri="{FF2B5EF4-FFF2-40B4-BE49-F238E27FC236}">
                <a16:creationId xmlns:a16="http://schemas.microsoft.com/office/drawing/2014/main" id="{642E3A04-721F-46EF-863C-3411718C3A40}"/>
              </a:ext>
            </a:extLst>
          </p:cNvPr>
          <p:cNvSpPr>
            <a:spLocks noGrp="1"/>
          </p:cNvSpPr>
          <p:nvPr>
            <p:ph idx="1"/>
          </p:nvPr>
        </p:nvSpPr>
        <p:spPr/>
        <p:txBody>
          <a:bodyPr/>
          <a:lstStyle/>
          <a:p>
            <a:r>
              <a:rPr lang="ja-JP" altLang="en-US" dirty="0"/>
              <a:t>ディズニーランドが使用するサンプルサイズが普遍的大きいので、すべてを利用してトレニンーグするとメモリーオバーとなる、そのためにトレニンーグデータを分割し、トレニンーグするのが一般的</a:t>
            </a:r>
            <a:endParaRPr kumimoji="1" lang="ja-JP" altLang="en-US" dirty="0"/>
          </a:p>
        </p:txBody>
      </p:sp>
    </p:spTree>
    <p:extLst>
      <p:ext uri="{BB962C8B-B14F-4D97-AF65-F5344CB8AC3E}">
        <p14:creationId xmlns:p14="http://schemas.microsoft.com/office/powerpoint/2010/main" val="26489415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33FFC-0FA9-4B44-B10B-330037235A3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13B8BC9-CD37-43D1-8960-43922856662D}"/>
              </a:ext>
            </a:extLst>
          </p:cNvPr>
          <p:cNvSpPr>
            <a:spLocks noGrp="1"/>
          </p:cNvSpPr>
          <p:nvPr>
            <p:ph idx="1"/>
          </p:nvPr>
        </p:nvSpPr>
        <p:spPr/>
        <p:txBody>
          <a:bodyPr/>
          <a:lstStyle/>
          <a:p>
            <a:r>
              <a:rPr kumimoji="1" lang="ja-JP" altLang="en-US" dirty="0"/>
              <a:t>なので、分割されたものがバッチと呼ばれ、一バッチに含まれるデータ数がバッチサイズと呼ぶ、また、全データを利用して何回トレニンーグするのかを、エポック数と呼ぶ。</a:t>
            </a:r>
          </a:p>
        </p:txBody>
      </p:sp>
      <p:pic>
        <p:nvPicPr>
          <p:cNvPr id="19" name="図 18">
            <a:extLst>
              <a:ext uri="{FF2B5EF4-FFF2-40B4-BE49-F238E27FC236}">
                <a16:creationId xmlns:a16="http://schemas.microsoft.com/office/drawing/2014/main" id="{4448C3BF-64B4-4D09-96DC-FC176C899421}"/>
              </a:ext>
            </a:extLst>
          </p:cNvPr>
          <p:cNvPicPr>
            <a:picLocks noChangeAspect="1"/>
          </p:cNvPicPr>
          <p:nvPr/>
        </p:nvPicPr>
        <p:blipFill>
          <a:blip r:embed="rId2"/>
          <a:stretch>
            <a:fillRect/>
          </a:stretch>
        </p:blipFill>
        <p:spPr>
          <a:xfrm>
            <a:off x="2113011" y="3784111"/>
            <a:ext cx="7965978" cy="3554424"/>
          </a:xfrm>
          <a:prstGeom prst="rect">
            <a:avLst/>
          </a:prstGeom>
        </p:spPr>
      </p:pic>
    </p:spTree>
    <p:extLst>
      <p:ext uri="{BB962C8B-B14F-4D97-AF65-F5344CB8AC3E}">
        <p14:creationId xmlns:p14="http://schemas.microsoft.com/office/powerpoint/2010/main" val="142893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D9FCFEB-8D84-451E-829D-88E39508929D}"/>
              </a:ext>
            </a:extLst>
          </p:cNvPr>
          <p:cNvSpPr>
            <a:spLocks noGrp="1"/>
          </p:cNvSpPr>
          <p:nvPr>
            <p:ph type="title"/>
          </p:nvPr>
        </p:nvSpPr>
        <p:spPr>
          <a:xfrm>
            <a:off x="725751" y="1056444"/>
            <a:ext cx="10515600" cy="656948"/>
          </a:xfrm>
        </p:spPr>
        <p:txBody>
          <a:bodyPr>
            <a:normAutofit/>
          </a:bodyPr>
          <a:lstStyle/>
          <a:p>
            <a:r>
              <a:rPr lang="en-US" altLang="ja-JP" sz="2800" dirty="0"/>
              <a:t>fit</a:t>
            </a:r>
            <a:r>
              <a:rPr lang="ja-JP" altLang="en-US" sz="2800" dirty="0"/>
              <a:t>関数のほかの引数も公式ドキュメンテーションに参照できる</a:t>
            </a:r>
          </a:p>
        </p:txBody>
      </p:sp>
      <p:pic>
        <p:nvPicPr>
          <p:cNvPr id="7" name="コンテンツ プレースホルダー 6">
            <a:extLst>
              <a:ext uri="{FF2B5EF4-FFF2-40B4-BE49-F238E27FC236}">
                <a16:creationId xmlns:a16="http://schemas.microsoft.com/office/drawing/2014/main" id="{74A9EA9A-B330-4BD6-91CC-B8EEE0E29CCD}"/>
              </a:ext>
            </a:extLst>
          </p:cNvPr>
          <p:cNvPicPr>
            <a:picLocks noGrp="1" noChangeAspect="1"/>
          </p:cNvPicPr>
          <p:nvPr>
            <p:ph sz="half" idx="1"/>
          </p:nvPr>
        </p:nvPicPr>
        <p:blipFill>
          <a:blip r:embed="rId2"/>
          <a:stretch>
            <a:fillRect/>
          </a:stretch>
        </p:blipFill>
        <p:spPr>
          <a:xfrm>
            <a:off x="1297833" y="1825625"/>
            <a:ext cx="4262333" cy="4351338"/>
          </a:xfrm>
          <a:prstGeom prst="rect">
            <a:avLst/>
          </a:prstGeom>
        </p:spPr>
      </p:pic>
      <p:pic>
        <p:nvPicPr>
          <p:cNvPr id="14" name="コンテンツ プレースホルダー 13">
            <a:extLst>
              <a:ext uri="{FF2B5EF4-FFF2-40B4-BE49-F238E27FC236}">
                <a16:creationId xmlns:a16="http://schemas.microsoft.com/office/drawing/2014/main" id="{CBE1FB3E-5148-4C79-ACC3-1BE4127CA923}"/>
              </a:ext>
            </a:extLst>
          </p:cNvPr>
          <p:cNvPicPr>
            <a:picLocks noGrp="1" noChangeAspect="1"/>
          </p:cNvPicPr>
          <p:nvPr>
            <p:ph sz="half" idx="2"/>
          </p:nvPr>
        </p:nvPicPr>
        <p:blipFill>
          <a:blip r:embed="rId3"/>
          <a:stretch>
            <a:fillRect/>
          </a:stretch>
        </p:blipFill>
        <p:spPr>
          <a:xfrm>
            <a:off x="6424156" y="1825625"/>
            <a:ext cx="4677688" cy="4351338"/>
          </a:xfrm>
        </p:spPr>
      </p:pic>
    </p:spTree>
    <p:extLst>
      <p:ext uri="{BB962C8B-B14F-4D97-AF65-F5344CB8AC3E}">
        <p14:creationId xmlns:p14="http://schemas.microsoft.com/office/powerpoint/2010/main" val="32540665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A21DA-8255-4E8C-B2E7-7D996D0A52AF}"/>
              </a:ext>
            </a:extLst>
          </p:cNvPr>
          <p:cNvSpPr>
            <a:spLocks noGrp="1"/>
          </p:cNvSpPr>
          <p:nvPr>
            <p:ph type="title"/>
          </p:nvPr>
        </p:nvSpPr>
        <p:spPr/>
        <p:txBody>
          <a:bodyPr/>
          <a:lstStyle/>
          <a:p>
            <a:r>
              <a:rPr lang="ja-JP" altLang="en-US" dirty="0"/>
              <a:t>結果</a:t>
            </a:r>
          </a:p>
        </p:txBody>
      </p:sp>
      <p:sp>
        <p:nvSpPr>
          <p:cNvPr id="7" name="コンテンツ プレースホルダー 6">
            <a:extLst>
              <a:ext uri="{FF2B5EF4-FFF2-40B4-BE49-F238E27FC236}">
                <a16:creationId xmlns:a16="http://schemas.microsoft.com/office/drawing/2014/main" id="{3D054C02-EB5A-4702-AB48-18F7B912CBF8}"/>
              </a:ext>
            </a:extLst>
          </p:cNvPr>
          <p:cNvSpPr>
            <a:spLocks noGrp="1"/>
          </p:cNvSpPr>
          <p:nvPr>
            <p:ph idx="1"/>
          </p:nvPr>
        </p:nvSpPr>
        <p:spPr/>
        <p:txBody>
          <a:bodyPr/>
          <a:lstStyle/>
          <a:p>
            <a:r>
              <a:rPr lang="ja-JP" altLang="en-US" dirty="0"/>
              <a:t>最後のエポック、トレニンーグデータでは</a:t>
            </a:r>
            <a:r>
              <a:rPr lang="en-US" altLang="ja-JP" dirty="0"/>
              <a:t>98.59%</a:t>
            </a:r>
            <a:r>
              <a:rPr lang="ja-JP" altLang="en-US" dirty="0"/>
              <a:t>の正確率、評価データは</a:t>
            </a:r>
            <a:r>
              <a:rPr lang="en-US" altLang="ja-JP" dirty="0"/>
              <a:t>85.44%</a:t>
            </a:r>
            <a:endParaRPr lang="ja-JP" altLang="en-US" dirty="0"/>
          </a:p>
        </p:txBody>
      </p:sp>
      <p:pic>
        <p:nvPicPr>
          <p:cNvPr id="11" name="図 10">
            <a:extLst>
              <a:ext uri="{FF2B5EF4-FFF2-40B4-BE49-F238E27FC236}">
                <a16:creationId xmlns:a16="http://schemas.microsoft.com/office/drawing/2014/main" id="{204EF504-4839-40DA-8FB6-F2E5FFE51D2A}"/>
              </a:ext>
            </a:extLst>
          </p:cNvPr>
          <p:cNvPicPr>
            <a:picLocks noChangeAspect="1"/>
          </p:cNvPicPr>
          <p:nvPr/>
        </p:nvPicPr>
        <p:blipFill>
          <a:blip r:embed="rId2"/>
          <a:stretch>
            <a:fillRect/>
          </a:stretch>
        </p:blipFill>
        <p:spPr>
          <a:xfrm>
            <a:off x="0" y="2973751"/>
            <a:ext cx="12192000" cy="3203212"/>
          </a:xfrm>
          <a:prstGeom prst="rect">
            <a:avLst/>
          </a:prstGeom>
        </p:spPr>
      </p:pic>
    </p:spTree>
    <p:extLst>
      <p:ext uri="{BB962C8B-B14F-4D97-AF65-F5344CB8AC3E}">
        <p14:creationId xmlns:p14="http://schemas.microsoft.com/office/powerpoint/2010/main" val="256763052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3038</Words>
  <Application>Microsoft Office PowerPoint</Application>
  <PresentationFormat>ワイド画面</PresentationFormat>
  <Paragraphs>409</Paragraphs>
  <Slides>112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112</vt:i4>
      </vt:variant>
    </vt:vector>
  </HeadingPairs>
  <TitlesOfParts>
    <vt:vector size="120" baseType="lpstr">
      <vt:lpstr>Lato</vt:lpstr>
      <vt:lpstr>Meiryo</vt:lpstr>
      <vt:lpstr>Meiryo</vt:lpstr>
      <vt:lpstr>游ゴシック</vt:lpstr>
      <vt:lpstr>Arial</vt:lpstr>
      <vt:lpstr>Arial</vt:lpstr>
      <vt:lpstr>Cambria Math</vt:lpstr>
      <vt:lpstr>Office 主题​​</vt:lpstr>
      <vt:lpstr>Ｒによるディープラーニング入門</vt:lpstr>
      <vt:lpstr>本日の構成</vt:lpstr>
      <vt:lpstr>本日の構成</vt:lpstr>
      <vt:lpstr>ディープラーニングとは</vt:lpstr>
      <vt:lpstr>表現学習（representation-learning）とは</vt:lpstr>
      <vt:lpstr>PowerPoint プレゼンテーション</vt:lpstr>
      <vt:lpstr>ディープラーニングにとって大事のは</vt:lpstr>
      <vt:lpstr>PowerPoint プレゼンテーション</vt:lpstr>
      <vt:lpstr>PowerPoint プレゼンテーション</vt:lpstr>
      <vt:lpstr>kerasとは</vt:lpstr>
      <vt:lpstr>PythonのライブラリなのにRで？</vt:lpstr>
      <vt:lpstr>環境構築</vt:lpstr>
      <vt:lpstr>PowerPoint プレゼンテーション</vt:lpstr>
      <vt:lpstr>GPUバージョンの環境構築</vt:lpstr>
      <vt:lpstr>PowerPoint プレゼンテーション</vt:lpstr>
      <vt:lpstr>GPUとは</vt:lpstr>
      <vt:lpstr>PowerPoint プレゼンテーション</vt:lpstr>
      <vt:lpstr>PowerPoint プレゼンテーション</vt:lpstr>
      <vt:lpstr>PowerPoint プレゼンテーション</vt:lpstr>
      <vt:lpstr>PowerPoint プレゼンテーション</vt:lpstr>
      <vt:lpstr>CUDA  10.1</vt:lpstr>
      <vt:lpstr>cuDNN  7.4</vt:lpstr>
      <vt:lpstr>PowerPoint プレゼンテーション</vt:lpstr>
      <vt:lpstr>PowerPoint プレゼンテーション</vt:lpstr>
      <vt:lpstr>cuDNNを環境変数に追加（大事！）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Python環境の構築</vt:lpstr>
      <vt:lpstr>PowerPoint プレゼンテーション</vt:lpstr>
      <vt:lpstr>Condaとは</vt:lpstr>
      <vt:lpstr>PowerPoint プレゼンテーション</vt:lpstr>
      <vt:lpstr>Miniconda/Anaconda</vt:lpstr>
      <vt:lpstr>PowerPoint プレゼンテーション</vt:lpstr>
      <vt:lpstr>Minicondaインストール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順伝播型ニューラルネットワーク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 kerasでニューラルネットワーク実戦</vt:lpstr>
      <vt:lpstr>PowerPoint プレゼンテーション</vt:lpstr>
      <vt:lpstr>キャプチャ識別</vt:lpstr>
      <vt:lpstr>PowerPoint プレゼンテーション</vt:lpstr>
      <vt:lpstr>PowerPoint プレゼンテーション</vt:lpstr>
      <vt:lpstr>データを読む込み</vt:lpstr>
      <vt:lpstr>データの読む込み</vt:lpstr>
      <vt:lpstr>ラベルの処理</vt:lpstr>
      <vt:lpstr>PowerPoint プレゼンテーション</vt:lpstr>
      <vt:lpstr>データを読み込む</vt:lpstr>
      <vt:lpstr>順番をランダム化</vt:lpstr>
      <vt:lpstr>ラベルのOne-hot化</vt:lpstr>
      <vt:lpstr>PowerPoint プレゼンテーション</vt:lpstr>
      <vt:lpstr>モデル構築</vt:lpstr>
      <vt:lpstr>Kerasでネットの構築</vt:lpstr>
      <vt:lpstr>sequential式</vt:lpstr>
      <vt:lpstr>sequential式</vt:lpstr>
      <vt:lpstr>%&gt;%パイプ演算子について</vt:lpstr>
      <vt:lpstr>PowerPoint プレゼンテーション</vt:lpstr>
      <vt:lpstr>活性化関数（activation function）</vt:lpstr>
      <vt:lpstr>PowerPoint プレゼンテーション</vt:lpstr>
      <vt:lpstr>PowerPoint プレゼンテーション</vt:lpstr>
      <vt:lpstr>PowerPoint プレゼンテーション</vt:lpstr>
      <vt:lpstr>PowerPoint プレゼンテーション</vt:lpstr>
      <vt:lpstr>Functional式</vt:lpstr>
      <vt:lpstr>PowerPoint プレゼンテーション</vt:lpstr>
      <vt:lpstr>PowerPoint プレゼンテーション</vt:lpstr>
      <vt:lpstr>PowerPoint プレゼンテーション</vt:lpstr>
      <vt:lpstr>損失関数と最適化器</vt:lpstr>
      <vt:lpstr>PowerPoint プレゼンテーション</vt:lpstr>
      <vt:lpstr>他の損失関数と最適化器は同じく公式ドキュメンテーションに参照されたい</vt:lpstr>
      <vt:lpstr>モデルトレーニング</vt:lpstr>
      <vt:lpstr>エポックとバッチサイズ</vt:lpstr>
      <vt:lpstr>PowerPoint プレゼンテーション</vt:lpstr>
      <vt:lpstr>fit関数のほかの引数も公式ドキュメンテーションに参照できる</vt:lpstr>
      <vt:lpstr>結果</vt:lpstr>
      <vt:lpstr>plot(his)でトレニンーグ過程を可視化</vt:lpstr>
      <vt:lpstr>PowerPoint プレゼンテーション</vt:lpstr>
      <vt:lpstr>PowerPoint プレゼンテーション</vt:lpstr>
      <vt:lpstr>結果</vt:lpstr>
      <vt:lpstr>テストデータの結果</vt:lpstr>
      <vt:lpstr>PowerPoint プレゼンテーション</vt:lpstr>
      <vt:lpstr>PowerPoint プレゼンテーション</vt:lpstr>
      <vt:lpstr>実際の予測結果</vt:lpstr>
      <vt:lpstr>おまけ：CPUとGPUのトレニンーグ時間の比較</vt:lpstr>
      <vt:lpstr>PowerPoint プレゼンテーション</vt:lpstr>
      <vt:lpstr>PowerPoint プレゼンテーション</vt:lpstr>
      <vt:lpstr>引用文献</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Ｒによるディープラーニング入門</dc:title>
  <dc:creator>豊田 研究室</dc:creator>
  <cp:lastModifiedBy>豊田 研究室</cp:lastModifiedBy>
  <cp:revision>36</cp:revision>
  <dcterms:created xsi:type="dcterms:W3CDTF">2020-08-15T10:30:19Z</dcterms:created>
  <dcterms:modified xsi:type="dcterms:W3CDTF">2020-08-16T11:42:39Z</dcterms:modified>
</cp:coreProperties>
</file>