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7" r:id="rId28"/>
    <p:sldId id="288" r:id="rId29"/>
    <p:sldId id="289" r:id="rId30"/>
    <p:sldId id="290" r:id="rId31"/>
    <p:sldId id="291" r:id="rId32"/>
    <p:sldId id="282" r:id="rId33"/>
    <p:sldId id="283" r:id="rId34"/>
    <p:sldId id="284" r:id="rId35"/>
    <p:sldId id="285" r:id="rId36"/>
    <p:sldId id="286"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ja-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727"/>
  </p:normalViewPr>
  <p:slideViewPr>
    <p:cSldViewPr snapToGrid="0" snapToObjects="1">
      <p:cViewPr varScale="1">
        <p:scale>
          <a:sx n="85" d="100"/>
          <a:sy n="85" d="100"/>
        </p:scale>
        <p:origin x="11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9D460-CDF6-1A44-BAC2-DE2450B32D9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endParaRPr kumimoji="1" lang="ja-CN" altLang="en-US"/>
          </a:p>
        </p:txBody>
      </p:sp>
      <p:sp>
        <p:nvSpPr>
          <p:cNvPr id="3" name="字幕 2">
            <a:extLst>
              <a:ext uri="{FF2B5EF4-FFF2-40B4-BE49-F238E27FC236}">
                <a16:creationId xmlns:a16="http://schemas.microsoft.com/office/drawing/2014/main" id="{3B330365-F982-8947-9806-C9808EC91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CN" altLang="en-US"/>
          </a:p>
        </p:txBody>
      </p:sp>
      <p:sp>
        <p:nvSpPr>
          <p:cNvPr id="4" name="日付プレースホルダー 3">
            <a:extLst>
              <a:ext uri="{FF2B5EF4-FFF2-40B4-BE49-F238E27FC236}">
                <a16:creationId xmlns:a16="http://schemas.microsoft.com/office/drawing/2014/main" id="{C7806F5A-37E5-374C-8F97-4997842919BC}"/>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5" name="フッター プレースホルダー 4">
            <a:extLst>
              <a:ext uri="{FF2B5EF4-FFF2-40B4-BE49-F238E27FC236}">
                <a16:creationId xmlns:a16="http://schemas.microsoft.com/office/drawing/2014/main" id="{5DC0EE54-015F-5B48-AC57-69A9AA15860C}"/>
              </a:ext>
            </a:extLst>
          </p:cNvPr>
          <p:cNvSpPr>
            <a:spLocks noGrp="1"/>
          </p:cNvSpPr>
          <p:nvPr>
            <p:ph type="ftr" sz="quarter" idx="11"/>
          </p:nvPr>
        </p:nvSpPr>
        <p:spPr/>
        <p:txBody>
          <a:bodyPr/>
          <a:lstStyle/>
          <a:p>
            <a:endParaRPr kumimoji="1" lang="ja-CN" altLang="en-US"/>
          </a:p>
        </p:txBody>
      </p:sp>
      <p:sp>
        <p:nvSpPr>
          <p:cNvPr id="6" name="スライド番号プレースホルダー 5">
            <a:extLst>
              <a:ext uri="{FF2B5EF4-FFF2-40B4-BE49-F238E27FC236}">
                <a16:creationId xmlns:a16="http://schemas.microsoft.com/office/drawing/2014/main" id="{77719BD8-F93B-0648-8016-573CE8315A80}"/>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117706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A436-39AD-E548-B1A4-EB8765587FE7}"/>
              </a:ext>
            </a:extLst>
          </p:cNvPr>
          <p:cNvSpPr>
            <a:spLocks noGrp="1"/>
          </p:cNvSpPr>
          <p:nvPr>
            <p:ph type="title"/>
          </p:nvPr>
        </p:nvSpPr>
        <p:spPr/>
        <p:txBody>
          <a:bodyPr/>
          <a:lstStyle/>
          <a:p>
            <a:r>
              <a:rPr kumimoji="1" lang="ja-JP" altLang="en-US"/>
              <a:t>マスター タイトルの書式設定</a:t>
            </a:r>
            <a:endParaRPr kumimoji="1" lang="ja-CN" altLang="en-US"/>
          </a:p>
        </p:txBody>
      </p:sp>
      <p:sp>
        <p:nvSpPr>
          <p:cNvPr id="3" name="縦書きテキスト プレースホルダー 2">
            <a:extLst>
              <a:ext uri="{FF2B5EF4-FFF2-40B4-BE49-F238E27FC236}">
                <a16:creationId xmlns:a16="http://schemas.microsoft.com/office/drawing/2014/main" id="{78E35C57-61F0-9148-A431-361C4A651A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4" name="日付プレースホルダー 3">
            <a:extLst>
              <a:ext uri="{FF2B5EF4-FFF2-40B4-BE49-F238E27FC236}">
                <a16:creationId xmlns:a16="http://schemas.microsoft.com/office/drawing/2014/main" id="{E2B40135-6B8D-414E-8216-EA7888EB69E0}"/>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5" name="フッター プレースホルダー 4">
            <a:extLst>
              <a:ext uri="{FF2B5EF4-FFF2-40B4-BE49-F238E27FC236}">
                <a16:creationId xmlns:a16="http://schemas.microsoft.com/office/drawing/2014/main" id="{08F5B178-C005-B344-A770-C98C64E08BDF}"/>
              </a:ext>
            </a:extLst>
          </p:cNvPr>
          <p:cNvSpPr>
            <a:spLocks noGrp="1"/>
          </p:cNvSpPr>
          <p:nvPr>
            <p:ph type="ftr" sz="quarter" idx="11"/>
          </p:nvPr>
        </p:nvSpPr>
        <p:spPr/>
        <p:txBody>
          <a:bodyPr/>
          <a:lstStyle/>
          <a:p>
            <a:endParaRPr kumimoji="1" lang="ja-CN" altLang="en-US"/>
          </a:p>
        </p:txBody>
      </p:sp>
      <p:sp>
        <p:nvSpPr>
          <p:cNvPr id="6" name="スライド番号プレースホルダー 5">
            <a:extLst>
              <a:ext uri="{FF2B5EF4-FFF2-40B4-BE49-F238E27FC236}">
                <a16:creationId xmlns:a16="http://schemas.microsoft.com/office/drawing/2014/main" id="{352F7226-2E3A-CC4C-A1FF-30FDDC9F3FEE}"/>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166045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AAE677E-1554-BD4E-A2EC-07855CAEE16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endParaRPr kumimoji="1" lang="ja-CN" altLang="en-US"/>
          </a:p>
        </p:txBody>
      </p:sp>
      <p:sp>
        <p:nvSpPr>
          <p:cNvPr id="3" name="縦書きテキスト プレースホルダー 2">
            <a:extLst>
              <a:ext uri="{FF2B5EF4-FFF2-40B4-BE49-F238E27FC236}">
                <a16:creationId xmlns:a16="http://schemas.microsoft.com/office/drawing/2014/main" id="{A6659AA4-FF18-9E45-B750-A9B6DD60B76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4" name="日付プレースホルダー 3">
            <a:extLst>
              <a:ext uri="{FF2B5EF4-FFF2-40B4-BE49-F238E27FC236}">
                <a16:creationId xmlns:a16="http://schemas.microsoft.com/office/drawing/2014/main" id="{9DB7654E-F8EB-A74E-B265-B0D0B221445B}"/>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5" name="フッター プレースホルダー 4">
            <a:extLst>
              <a:ext uri="{FF2B5EF4-FFF2-40B4-BE49-F238E27FC236}">
                <a16:creationId xmlns:a16="http://schemas.microsoft.com/office/drawing/2014/main" id="{7FC8029B-2953-EF4B-B371-C0E12EBD01B4}"/>
              </a:ext>
            </a:extLst>
          </p:cNvPr>
          <p:cNvSpPr>
            <a:spLocks noGrp="1"/>
          </p:cNvSpPr>
          <p:nvPr>
            <p:ph type="ftr" sz="quarter" idx="11"/>
          </p:nvPr>
        </p:nvSpPr>
        <p:spPr/>
        <p:txBody>
          <a:bodyPr/>
          <a:lstStyle/>
          <a:p>
            <a:endParaRPr kumimoji="1" lang="ja-CN" altLang="en-US"/>
          </a:p>
        </p:txBody>
      </p:sp>
      <p:sp>
        <p:nvSpPr>
          <p:cNvPr id="6" name="スライド番号プレースホルダー 5">
            <a:extLst>
              <a:ext uri="{FF2B5EF4-FFF2-40B4-BE49-F238E27FC236}">
                <a16:creationId xmlns:a16="http://schemas.microsoft.com/office/drawing/2014/main" id="{33520C04-2599-6D40-8E1D-3A63276B3F33}"/>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112674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7E2A5-13C9-DA4C-8392-00A0DC978EA7}"/>
              </a:ext>
            </a:extLst>
          </p:cNvPr>
          <p:cNvSpPr>
            <a:spLocks noGrp="1"/>
          </p:cNvSpPr>
          <p:nvPr>
            <p:ph type="title"/>
          </p:nvPr>
        </p:nvSpPr>
        <p:spPr/>
        <p:txBody>
          <a:bodyPr/>
          <a:lstStyle/>
          <a:p>
            <a:r>
              <a:rPr kumimoji="1" lang="ja-JP" altLang="en-US"/>
              <a:t>マスター タイトルの書式設定</a:t>
            </a:r>
            <a:endParaRPr kumimoji="1" lang="ja-CN" altLang="en-US"/>
          </a:p>
        </p:txBody>
      </p:sp>
      <p:sp>
        <p:nvSpPr>
          <p:cNvPr id="3" name="コンテンツ プレースホルダー 2">
            <a:extLst>
              <a:ext uri="{FF2B5EF4-FFF2-40B4-BE49-F238E27FC236}">
                <a16:creationId xmlns:a16="http://schemas.microsoft.com/office/drawing/2014/main" id="{B4DA1882-8FFE-AF4A-8CAA-6B6A30EB97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4" name="日付プレースホルダー 3">
            <a:extLst>
              <a:ext uri="{FF2B5EF4-FFF2-40B4-BE49-F238E27FC236}">
                <a16:creationId xmlns:a16="http://schemas.microsoft.com/office/drawing/2014/main" id="{3C2FF6A8-841A-4347-B725-F163A249A29F}"/>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5" name="フッター プレースホルダー 4">
            <a:extLst>
              <a:ext uri="{FF2B5EF4-FFF2-40B4-BE49-F238E27FC236}">
                <a16:creationId xmlns:a16="http://schemas.microsoft.com/office/drawing/2014/main" id="{38AFB1A8-0C2F-6043-B42E-769176664B0C}"/>
              </a:ext>
            </a:extLst>
          </p:cNvPr>
          <p:cNvSpPr>
            <a:spLocks noGrp="1"/>
          </p:cNvSpPr>
          <p:nvPr>
            <p:ph type="ftr" sz="quarter" idx="11"/>
          </p:nvPr>
        </p:nvSpPr>
        <p:spPr/>
        <p:txBody>
          <a:bodyPr/>
          <a:lstStyle/>
          <a:p>
            <a:endParaRPr kumimoji="1" lang="ja-CN" altLang="en-US"/>
          </a:p>
        </p:txBody>
      </p:sp>
      <p:sp>
        <p:nvSpPr>
          <p:cNvPr id="6" name="スライド番号プレースホルダー 5">
            <a:extLst>
              <a:ext uri="{FF2B5EF4-FFF2-40B4-BE49-F238E27FC236}">
                <a16:creationId xmlns:a16="http://schemas.microsoft.com/office/drawing/2014/main" id="{7C9CD283-E406-1C41-A599-C30B71EA95EC}"/>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243417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A2A844-43E3-B34D-A2EF-C5C0B7D2A40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endParaRPr kumimoji="1" lang="ja-CN" altLang="en-US"/>
          </a:p>
        </p:txBody>
      </p:sp>
      <p:sp>
        <p:nvSpPr>
          <p:cNvPr id="3" name="テキスト プレースホルダー 2">
            <a:extLst>
              <a:ext uri="{FF2B5EF4-FFF2-40B4-BE49-F238E27FC236}">
                <a16:creationId xmlns:a16="http://schemas.microsoft.com/office/drawing/2014/main" id="{E3179D95-4F6C-6748-9FF5-DFC056CBB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FAC042-1C24-344B-9782-EF9C62425EB3}"/>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5" name="フッター プレースホルダー 4">
            <a:extLst>
              <a:ext uri="{FF2B5EF4-FFF2-40B4-BE49-F238E27FC236}">
                <a16:creationId xmlns:a16="http://schemas.microsoft.com/office/drawing/2014/main" id="{6CDBD0B6-102C-2349-9A85-8EF5E0DD7D76}"/>
              </a:ext>
            </a:extLst>
          </p:cNvPr>
          <p:cNvSpPr>
            <a:spLocks noGrp="1"/>
          </p:cNvSpPr>
          <p:nvPr>
            <p:ph type="ftr" sz="quarter" idx="11"/>
          </p:nvPr>
        </p:nvSpPr>
        <p:spPr/>
        <p:txBody>
          <a:bodyPr/>
          <a:lstStyle/>
          <a:p>
            <a:endParaRPr kumimoji="1" lang="ja-CN" altLang="en-US"/>
          </a:p>
        </p:txBody>
      </p:sp>
      <p:sp>
        <p:nvSpPr>
          <p:cNvPr id="6" name="スライド番号プレースホルダー 5">
            <a:extLst>
              <a:ext uri="{FF2B5EF4-FFF2-40B4-BE49-F238E27FC236}">
                <a16:creationId xmlns:a16="http://schemas.microsoft.com/office/drawing/2014/main" id="{39CA2D9F-B0CD-DB43-9AB8-DDC0BF921144}"/>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137232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D61AB-0D7A-C749-8048-B130F23FA913}"/>
              </a:ext>
            </a:extLst>
          </p:cNvPr>
          <p:cNvSpPr>
            <a:spLocks noGrp="1"/>
          </p:cNvSpPr>
          <p:nvPr>
            <p:ph type="title"/>
          </p:nvPr>
        </p:nvSpPr>
        <p:spPr/>
        <p:txBody>
          <a:bodyPr/>
          <a:lstStyle/>
          <a:p>
            <a:r>
              <a:rPr kumimoji="1" lang="ja-JP" altLang="en-US"/>
              <a:t>マスター タイトルの書式設定</a:t>
            </a:r>
            <a:endParaRPr kumimoji="1" lang="ja-CN" altLang="en-US"/>
          </a:p>
        </p:txBody>
      </p:sp>
      <p:sp>
        <p:nvSpPr>
          <p:cNvPr id="3" name="コンテンツ プレースホルダー 2">
            <a:extLst>
              <a:ext uri="{FF2B5EF4-FFF2-40B4-BE49-F238E27FC236}">
                <a16:creationId xmlns:a16="http://schemas.microsoft.com/office/drawing/2014/main" id="{EAD3295E-6EEB-1048-96B4-EE685EDAB86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4" name="コンテンツ プレースホルダー 3">
            <a:extLst>
              <a:ext uri="{FF2B5EF4-FFF2-40B4-BE49-F238E27FC236}">
                <a16:creationId xmlns:a16="http://schemas.microsoft.com/office/drawing/2014/main" id="{41EB223F-5282-D54A-8FF8-A798C03FB37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5" name="日付プレースホルダー 4">
            <a:extLst>
              <a:ext uri="{FF2B5EF4-FFF2-40B4-BE49-F238E27FC236}">
                <a16:creationId xmlns:a16="http://schemas.microsoft.com/office/drawing/2014/main" id="{35EA48E2-6406-E94B-8EF8-EC9D11CCE3AF}"/>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6" name="フッター プレースホルダー 5">
            <a:extLst>
              <a:ext uri="{FF2B5EF4-FFF2-40B4-BE49-F238E27FC236}">
                <a16:creationId xmlns:a16="http://schemas.microsoft.com/office/drawing/2014/main" id="{56618707-3217-7543-98B5-E3D0428FB837}"/>
              </a:ext>
            </a:extLst>
          </p:cNvPr>
          <p:cNvSpPr>
            <a:spLocks noGrp="1"/>
          </p:cNvSpPr>
          <p:nvPr>
            <p:ph type="ftr" sz="quarter" idx="11"/>
          </p:nvPr>
        </p:nvSpPr>
        <p:spPr/>
        <p:txBody>
          <a:bodyPr/>
          <a:lstStyle/>
          <a:p>
            <a:endParaRPr kumimoji="1" lang="ja-CN" altLang="en-US"/>
          </a:p>
        </p:txBody>
      </p:sp>
      <p:sp>
        <p:nvSpPr>
          <p:cNvPr id="7" name="スライド番号プレースホルダー 6">
            <a:extLst>
              <a:ext uri="{FF2B5EF4-FFF2-40B4-BE49-F238E27FC236}">
                <a16:creationId xmlns:a16="http://schemas.microsoft.com/office/drawing/2014/main" id="{55CE4090-679B-D748-9077-CA09FDE19EC4}"/>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191200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6F9C3-5492-1044-AD61-7953E08B5AE9}"/>
              </a:ext>
            </a:extLst>
          </p:cNvPr>
          <p:cNvSpPr>
            <a:spLocks noGrp="1"/>
          </p:cNvSpPr>
          <p:nvPr>
            <p:ph type="title"/>
          </p:nvPr>
        </p:nvSpPr>
        <p:spPr>
          <a:xfrm>
            <a:off x="839788" y="365125"/>
            <a:ext cx="10515600" cy="1325563"/>
          </a:xfrm>
        </p:spPr>
        <p:txBody>
          <a:bodyPr/>
          <a:lstStyle/>
          <a:p>
            <a:r>
              <a:rPr kumimoji="1" lang="ja-JP" altLang="en-US"/>
              <a:t>マスター タイトルの書式設定</a:t>
            </a:r>
            <a:endParaRPr kumimoji="1" lang="ja-CN" altLang="en-US"/>
          </a:p>
        </p:txBody>
      </p:sp>
      <p:sp>
        <p:nvSpPr>
          <p:cNvPr id="3" name="テキスト プレースホルダー 2">
            <a:extLst>
              <a:ext uri="{FF2B5EF4-FFF2-40B4-BE49-F238E27FC236}">
                <a16:creationId xmlns:a16="http://schemas.microsoft.com/office/drawing/2014/main" id="{2035DF3D-774D-D541-9123-D070BD80D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7A125AA-D25F-A340-AC8D-C29B621FFE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5" name="テキスト プレースホルダー 4">
            <a:extLst>
              <a:ext uri="{FF2B5EF4-FFF2-40B4-BE49-F238E27FC236}">
                <a16:creationId xmlns:a16="http://schemas.microsoft.com/office/drawing/2014/main" id="{C175D6B2-6EE7-4743-B913-24EC5C6E4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18387E2-0360-F645-AC99-792DAD0A42A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7" name="日付プレースホルダー 6">
            <a:extLst>
              <a:ext uri="{FF2B5EF4-FFF2-40B4-BE49-F238E27FC236}">
                <a16:creationId xmlns:a16="http://schemas.microsoft.com/office/drawing/2014/main" id="{531CA1E7-4FC3-FC45-9859-DD62FA1FD180}"/>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8" name="フッター プレースホルダー 7">
            <a:extLst>
              <a:ext uri="{FF2B5EF4-FFF2-40B4-BE49-F238E27FC236}">
                <a16:creationId xmlns:a16="http://schemas.microsoft.com/office/drawing/2014/main" id="{D6FF0E8B-2DDA-3845-B58A-1C50FFBD843B}"/>
              </a:ext>
            </a:extLst>
          </p:cNvPr>
          <p:cNvSpPr>
            <a:spLocks noGrp="1"/>
          </p:cNvSpPr>
          <p:nvPr>
            <p:ph type="ftr" sz="quarter" idx="11"/>
          </p:nvPr>
        </p:nvSpPr>
        <p:spPr/>
        <p:txBody>
          <a:bodyPr/>
          <a:lstStyle/>
          <a:p>
            <a:endParaRPr kumimoji="1" lang="ja-CN" altLang="en-US"/>
          </a:p>
        </p:txBody>
      </p:sp>
      <p:sp>
        <p:nvSpPr>
          <p:cNvPr id="9" name="スライド番号プレースホルダー 8">
            <a:extLst>
              <a:ext uri="{FF2B5EF4-FFF2-40B4-BE49-F238E27FC236}">
                <a16:creationId xmlns:a16="http://schemas.microsoft.com/office/drawing/2014/main" id="{F5555073-D36E-1F48-81CC-17DB1860A88C}"/>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237818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F6F37-9F21-5A41-8635-B51550F13A69}"/>
              </a:ext>
            </a:extLst>
          </p:cNvPr>
          <p:cNvSpPr>
            <a:spLocks noGrp="1"/>
          </p:cNvSpPr>
          <p:nvPr>
            <p:ph type="title"/>
          </p:nvPr>
        </p:nvSpPr>
        <p:spPr/>
        <p:txBody>
          <a:bodyPr/>
          <a:lstStyle/>
          <a:p>
            <a:r>
              <a:rPr kumimoji="1" lang="ja-JP" altLang="en-US"/>
              <a:t>マスター タイトルの書式設定</a:t>
            </a:r>
            <a:endParaRPr kumimoji="1" lang="ja-CN" altLang="en-US"/>
          </a:p>
        </p:txBody>
      </p:sp>
      <p:sp>
        <p:nvSpPr>
          <p:cNvPr id="3" name="日付プレースホルダー 2">
            <a:extLst>
              <a:ext uri="{FF2B5EF4-FFF2-40B4-BE49-F238E27FC236}">
                <a16:creationId xmlns:a16="http://schemas.microsoft.com/office/drawing/2014/main" id="{2EB9464F-6A85-0744-A406-9A4446C5D7CA}"/>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4" name="フッター プレースホルダー 3">
            <a:extLst>
              <a:ext uri="{FF2B5EF4-FFF2-40B4-BE49-F238E27FC236}">
                <a16:creationId xmlns:a16="http://schemas.microsoft.com/office/drawing/2014/main" id="{72117453-0401-2943-B3D8-47EB857D8BE7}"/>
              </a:ext>
            </a:extLst>
          </p:cNvPr>
          <p:cNvSpPr>
            <a:spLocks noGrp="1"/>
          </p:cNvSpPr>
          <p:nvPr>
            <p:ph type="ftr" sz="quarter" idx="11"/>
          </p:nvPr>
        </p:nvSpPr>
        <p:spPr/>
        <p:txBody>
          <a:bodyPr/>
          <a:lstStyle/>
          <a:p>
            <a:endParaRPr kumimoji="1" lang="ja-CN" altLang="en-US"/>
          </a:p>
        </p:txBody>
      </p:sp>
      <p:sp>
        <p:nvSpPr>
          <p:cNvPr id="5" name="スライド番号プレースホルダー 4">
            <a:extLst>
              <a:ext uri="{FF2B5EF4-FFF2-40B4-BE49-F238E27FC236}">
                <a16:creationId xmlns:a16="http://schemas.microsoft.com/office/drawing/2014/main" id="{E5FD0B4A-86C2-9848-8D62-7F7CA0CBECB4}"/>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396796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827AAB7-39CF-AB4C-B507-1531CA1DE39B}"/>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3" name="フッター プレースホルダー 2">
            <a:extLst>
              <a:ext uri="{FF2B5EF4-FFF2-40B4-BE49-F238E27FC236}">
                <a16:creationId xmlns:a16="http://schemas.microsoft.com/office/drawing/2014/main" id="{20957CE6-F2F9-5C4C-B16E-953FBC7F0C55}"/>
              </a:ext>
            </a:extLst>
          </p:cNvPr>
          <p:cNvSpPr>
            <a:spLocks noGrp="1"/>
          </p:cNvSpPr>
          <p:nvPr>
            <p:ph type="ftr" sz="quarter" idx="11"/>
          </p:nvPr>
        </p:nvSpPr>
        <p:spPr/>
        <p:txBody>
          <a:bodyPr/>
          <a:lstStyle/>
          <a:p>
            <a:endParaRPr kumimoji="1" lang="ja-CN" altLang="en-US"/>
          </a:p>
        </p:txBody>
      </p:sp>
      <p:sp>
        <p:nvSpPr>
          <p:cNvPr id="4" name="スライド番号プレースホルダー 3">
            <a:extLst>
              <a:ext uri="{FF2B5EF4-FFF2-40B4-BE49-F238E27FC236}">
                <a16:creationId xmlns:a16="http://schemas.microsoft.com/office/drawing/2014/main" id="{484B83B6-5829-5949-A0D6-684E1AB6D40B}"/>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42371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2E5C1-6C9E-9F42-AEE1-E6F2F308AA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endParaRPr kumimoji="1" lang="ja-CN" altLang="en-US"/>
          </a:p>
        </p:txBody>
      </p:sp>
      <p:sp>
        <p:nvSpPr>
          <p:cNvPr id="3" name="コンテンツ プレースホルダー 2">
            <a:extLst>
              <a:ext uri="{FF2B5EF4-FFF2-40B4-BE49-F238E27FC236}">
                <a16:creationId xmlns:a16="http://schemas.microsoft.com/office/drawing/2014/main" id="{D5CCE2B8-707E-3D42-995B-E1D1D049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4" name="テキスト プレースホルダー 3">
            <a:extLst>
              <a:ext uri="{FF2B5EF4-FFF2-40B4-BE49-F238E27FC236}">
                <a16:creationId xmlns:a16="http://schemas.microsoft.com/office/drawing/2014/main" id="{494F1EBC-829C-4C4C-9987-483006AC4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1ACCA5-E1E1-2B40-9109-5651D3128BCF}"/>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6" name="フッター プレースホルダー 5">
            <a:extLst>
              <a:ext uri="{FF2B5EF4-FFF2-40B4-BE49-F238E27FC236}">
                <a16:creationId xmlns:a16="http://schemas.microsoft.com/office/drawing/2014/main" id="{94A18631-2F78-524E-8672-80A2D6051D68}"/>
              </a:ext>
            </a:extLst>
          </p:cNvPr>
          <p:cNvSpPr>
            <a:spLocks noGrp="1"/>
          </p:cNvSpPr>
          <p:nvPr>
            <p:ph type="ftr" sz="quarter" idx="11"/>
          </p:nvPr>
        </p:nvSpPr>
        <p:spPr/>
        <p:txBody>
          <a:bodyPr/>
          <a:lstStyle/>
          <a:p>
            <a:endParaRPr kumimoji="1" lang="ja-CN" altLang="en-US"/>
          </a:p>
        </p:txBody>
      </p:sp>
      <p:sp>
        <p:nvSpPr>
          <p:cNvPr id="7" name="スライド番号プレースホルダー 6">
            <a:extLst>
              <a:ext uri="{FF2B5EF4-FFF2-40B4-BE49-F238E27FC236}">
                <a16:creationId xmlns:a16="http://schemas.microsoft.com/office/drawing/2014/main" id="{53E011C8-30EE-4848-810C-65C7D6E5AEA5}"/>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57884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FB1EDD-F0AC-D443-AC4E-4641785212B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endParaRPr kumimoji="1" lang="ja-CN" altLang="en-US"/>
          </a:p>
        </p:txBody>
      </p:sp>
      <p:sp>
        <p:nvSpPr>
          <p:cNvPr id="3" name="図プレースホルダー 2">
            <a:extLst>
              <a:ext uri="{FF2B5EF4-FFF2-40B4-BE49-F238E27FC236}">
                <a16:creationId xmlns:a16="http://schemas.microsoft.com/office/drawing/2014/main" id="{1AF1FDFE-6368-4348-AF0A-98729E330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CN" altLang="en-US"/>
          </a:p>
        </p:txBody>
      </p:sp>
      <p:sp>
        <p:nvSpPr>
          <p:cNvPr id="4" name="テキスト プレースホルダー 3">
            <a:extLst>
              <a:ext uri="{FF2B5EF4-FFF2-40B4-BE49-F238E27FC236}">
                <a16:creationId xmlns:a16="http://schemas.microsoft.com/office/drawing/2014/main" id="{A6D65626-5BF5-EB41-B911-1EB45AE62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146357-3E2B-8A4B-A3DB-B014FE43D49B}"/>
              </a:ext>
            </a:extLst>
          </p:cNvPr>
          <p:cNvSpPr>
            <a:spLocks noGrp="1"/>
          </p:cNvSpPr>
          <p:nvPr>
            <p:ph type="dt" sz="half" idx="10"/>
          </p:nvPr>
        </p:nvSpPr>
        <p:spPr/>
        <p:txBody>
          <a:bodyPr/>
          <a:lstStyle/>
          <a:p>
            <a:fld id="{0FBEEFE5-188E-6C45-B9F7-35C719EF6D45}" type="datetimeFigureOut">
              <a:rPr kumimoji="1" lang="ja-CN" altLang="en-US" smtClean="0"/>
              <a:t>2020/08/18</a:t>
            </a:fld>
            <a:endParaRPr kumimoji="1" lang="ja-CN" altLang="en-US"/>
          </a:p>
        </p:txBody>
      </p:sp>
      <p:sp>
        <p:nvSpPr>
          <p:cNvPr id="6" name="フッター プレースホルダー 5">
            <a:extLst>
              <a:ext uri="{FF2B5EF4-FFF2-40B4-BE49-F238E27FC236}">
                <a16:creationId xmlns:a16="http://schemas.microsoft.com/office/drawing/2014/main" id="{B9FBC7BF-BAD7-3E42-8E5C-9313ACD83DB3}"/>
              </a:ext>
            </a:extLst>
          </p:cNvPr>
          <p:cNvSpPr>
            <a:spLocks noGrp="1"/>
          </p:cNvSpPr>
          <p:nvPr>
            <p:ph type="ftr" sz="quarter" idx="11"/>
          </p:nvPr>
        </p:nvSpPr>
        <p:spPr/>
        <p:txBody>
          <a:bodyPr/>
          <a:lstStyle/>
          <a:p>
            <a:endParaRPr kumimoji="1" lang="ja-CN" altLang="en-US"/>
          </a:p>
        </p:txBody>
      </p:sp>
      <p:sp>
        <p:nvSpPr>
          <p:cNvPr id="7" name="スライド番号プレースホルダー 6">
            <a:extLst>
              <a:ext uri="{FF2B5EF4-FFF2-40B4-BE49-F238E27FC236}">
                <a16:creationId xmlns:a16="http://schemas.microsoft.com/office/drawing/2014/main" id="{C096B326-3248-5845-BC9A-215C6A7657F0}"/>
              </a:ext>
            </a:extLst>
          </p:cNvPr>
          <p:cNvSpPr>
            <a:spLocks noGrp="1"/>
          </p:cNvSpPr>
          <p:nvPr>
            <p:ph type="sldNum" sz="quarter" idx="12"/>
          </p:nvPr>
        </p:nvSpPr>
        <p:spPr/>
        <p:txBody>
          <a:body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88501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612AC4-765D-3949-AD06-84B8C3942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CN" altLang="en-US"/>
          </a:p>
        </p:txBody>
      </p:sp>
      <p:sp>
        <p:nvSpPr>
          <p:cNvPr id="3" name="テキスト プレースホルダー 2">
            <a:extLst>
              <a:ext uri="{FF2B5EF4-FFF2-40B4-BE49-F238E27FC236}">
                <a16:creationId xmlns:a16="http://schemas.microsoft.com/office/drawing/2014/main" id="{E52306E2-E1F9-CA4B-8853-FFFFC2335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CN" altLang="en-US"/>
          </a:p>
        </p:txBody>
      </p:sp>
      <p:sp>
        <p:nvSpPr>
          <p:cNvPr id="4" name="日付プレースホルダー 3">
            <a:extLst>
              <a:ext uri="{FF2B5EF4-FFF2-40B4-BE49-F238E27FC236}">
                <a16:creationId xmlns:a16="http://schemas.microsoft.com/office/drawing/2014/main" id="{21AEB1DB-0D3B-144F-82BA-13100E064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EEFE5-188E-6C45-B9F7-35C719EF6D45}" type="datetimeFigureOut">
              <a:rPr kumimoji="1" lang="ja-CN" altLang="en-US" smtClean="0"/>
              <a:t>2020/08/18</a:t>
            </a:fld>
            <a:endParaRPr kumimoji="1" lang="ja-CN" altLang="en-US"/>
          </a:p>
        </p:txBody>
      </p:sp>
      <p:sp>
        <p:nvSpPr>
          <p:cNvPr id="5" name="フッター プレースホルダー 4">
            <a:extLst>
              <a:ext uri="{FF2B5EF4-FFF2-40B4-BE49-F238E27FC236}">
                <a16:creationId xmlns:a16="http://schemas.microsoft.com/office/drawing/2014/main" id="{FE636FB2-27E1-D843-8944-BB3E8AA01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CN" altLang="en-US"/>
          </a:p>
        </p:txBody>
      </p:sp>
      <p:sp>
        <p:nvSpPr>
          <p:cNvPr id="6" name="スライド番号プレースホルダー 5">
            <a:extLst>
              <a:ext uri="{FF2B5EF4-FFF2-40B4-BE49-F238E27FC236}">
                <a16:creationId xmlns:a16="http://schemas.microsoft.com/office/drawing/2014/main" id="{68073753-554D-5B47-AABD-13FEB44C53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98804-0AA6-204F-8A2A-CA79DA7FD148}" type="slidenum">
              <a:rPr kumimoji="1" lang="ja-CN" altLang="en-US" smtClean="0"/>
              <a:t>‹#›</a:t>
            </a:fld>
            <a:endParaRPr kumimoji="1" lang="ja-CN" altLang="en-US"/>
          </a:p>
        </p:txBody>
      </p:sp>
    </p:spTree>
    <p:extLst>
      <p:ext uri="{BB962C8B-B14F-4D97-AF65-F5344CB8AC3E}">
        <p14:creationId xmlns:p14="http://schemas.microsoft.com/office/powerpoint/2010/main" val="428648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EBD82-64A9-434E-B8C1-EC77A29423B1}"/>
              </a:ext>
            </a:extLst>
          </p:cNvPr>
          <p:cNvSpPr>
            <a:spLocks noGrp="1"/>
          </p:cNvSpPr>
          <p:nvPr>
            <p:ph type="ctrTitle"/>
          </p:nvPr>
        </p:nvSpPr>
        <p:spPr>
          <a:xfrm>
            <a:off x="243840" y="1122363"/>
            <a:ext cx="11948160" cy="2387600"/>
          </a:xfrm>
        </p:spPr>
        <p:txBody>
          <a:bodyPr/>
          <a:lstStyle/>
          <a:p>
            <a:r>
              <a:rPr kumimoji="1" lang="ja-CN" altLang="en-US" dirty="0"/>
              <a:t>再帰型ニューラルネットワーク</a:t>
            </a:r>
          </a:p>
        </p:txBody>
      </p:sp>
      <p:sp>
        <p:nvSpPr>
          <p:cNvPr id="3" name="字幕 2">
            <a:extLst>
              <a:ext uri="{FF2B5EF4-FFF2-40B4-BE49-F238E27FC236}">
                <a16:creationId xmlns:a16="http://schemas.microsoft.com/office/drawing/2014/main" id="{92483199-67ED-BC4F-85C5-AE2997BB6E4A}"/>
              </a:ext>
            </a:extLst>
          </p:cNvPr>
          <p:cNvSpPr>
            <a:spLocks noGrp="1"/>
          </p:cNvSpPr>
          <p:nvPr>
            <p:ph type="subTitle" idx="1"/>
          </p:nvPr>
        </p:nvSpPr>
        <p:spPr>
          <a:xfrm>
            <a:off x="4541520" y="4907756"/>
            <a:ext cx="9144000" cy="1655762"/>
          </a:xfrm>
        </p:spPr>
        <p:txBody>
          <a:bodyPr/>
          <a:lstStyle/>
          <a:p>
            <a:r>
              <a:rPr kumimoji="1" lang="ja-CN" altLang="en-US" dirty="0"/>
              <a:t>早稲田大学大学院文学研究科豊田研究室</a:t>
            </a:r>
            <a:endParaRPr kumimoji="1" lang="en-US" altLang="ja-CN" dirty="0"/>
          </a:p>
          <a:p>
            <a:r>
              <a:rPr kumimoji="1" lang="ja-CN" altLang="en-US" dirty="0"/>
              <a:t>泉　荘太朗</a:t>
            </a:r>
          </a:p>
        </p:txBody>
      </p:sp>
    </p:spTree>
    <p:extLst>
      <p:ext uri="{BB962C8B-B14F-4D97-AF65-F5344CB8AC3E}">
        <p14:creationId xmlns:p14="http://schemas.microsoft.com/office/powerpoint/2010/main" val="118950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0D9A9-F9F0-984E-A4AF-2AEDA50D109F}"/>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p:sp>
        <p:nvSpPr>
          <p:cNvPr id="3" name="コンテンツ プレースホルダー 2">
            <a:extLst>
              <a:ext uri="{FF2B5EF4-FFF2-40B4-BE49-F238E27FC236}">
                <a16:creationId xmlns:a16="http://schemas.microsoft.com/office/drawing/2014/main" id="{C8BD4B1B-134F-CC4C-98DB-A98F0DAC6836}"/>
              </a:ext>
            </a:extLst>
          </p:cNvPr>
          <p:cNvSpPr>
            <a:spLocks noGrp="1"/>
          </p:cNvSpPr>
          <p:nvPr>
            <p:ph idx="1"/>
          </p:nvPr>
        </p:nvSpPr>
        <p:spPr/>
        <p:txBody>
          <a:bodyPr/>
          <a:lstStyle/>
          <a:p>
            <a:r>
              <a:rPr kumimoji="1" lang="ja-JP" altLang="en-US"/>
              <a:t>具体的に文字を</a:t>
            </a:r>
            <a:r>
              <a:rPr kumimoji="1" lang="en-US" altLang="ja-CN" dirty="0"/>
              <a:t>RNN</a:t>
            </a:r>
            <a:r>
              <a:rPr kumimoji="1" lang="ja-JP" altLang="en-US"/>
              <a:t>に入力するにはどうすればよいのでしょうか。</a:t>
            </a:r>
            <a:endParaRPr kumimoji="1" lang="en-US" altLang="ja-JP" dirty="0"/>
          </a:p>
          <a:p>
            <a:r>
              <a:rPr kumimoji="1" lang="ja-JP" altLang="en-US"/>
              <a:t>コンピュータは平仮名を平仮名のまま読むことはできないので，</a:t>
            </a:r>
            <a:r>
              <a:rPr kumimoji="1" lang="en-US" altLang="ja-CN" dirty="0">
                <a:solidFill>
                  <a:srgbClr val="FF0000"/>
                </a:solidFill>
              </a:rPr>
              <a:t>One-hot</a:t>
            </a:r>
            <a:r>
              <a:rPr kumimoji="1" lang="ja-JP" altLang="en-US">
                <a:solidFill>
                  <a:srgbClr val="FF0000"/>
                </a:solidFill>
              </a:rPr>
              <a:t>エンコーディング</a:t>
            </a:r>
            <a:r>
              <a:rPr kumimoji="1" lang="ja-JP" altLang="en-US"/>
              <a:t>という方法を用いて「し」「き」「い」をベクトル化しておきます。</a:t>
            </a:r>
            <a:endParaRPr kumimoji="1" lang="en-US" altLang="ja-JP" dirty="0"/>
          </a:p>
          <a:p>
            <a:r>
              <a:rPr kumimoji="1" lang="ja-JP" altLang="en-US"/>
              <a:t>すなわち，「し」を</a:t>
            </a:r>
            <a:r>
              <a:rPr kumimoji="1" lang="en-US" altLang="ja-JP" dirty="0"/>
              <a:t>(1,0,0)</a:t>
            </a:r>
            <a:r>
              <a:rPr kumimoji="1" lang="ja-JP" altLang="en-US"/>
              <a:t>，「き」を</a:t>
            </a:r>
            <a:r>
              <a:rPr kumimoji="1" lang="en-US" altLang="ja-JP" dirty="0"/>
              <a:t>(0,1,0)</a:t>
            </a:r>
            <a:r>
              <a:rPr kumimoji="1" lang="ja-JP" altLang="en-US"/>
              <a:t>，「い」を</a:t>
            </a:r>
            <a:r>
              <a:rPr kumimoji="1" lang="en-US" altLang="ja-JP" dirty="0"/>
              <a:t>(0,0,1)</a:t>
            </a:r>
            <a:r>
              <a:rPr kumimoji="1" lang="ja-JP" altLang="en-US"/>
              <a:t>というベクトルにそれぞれ変換しておきます。</a:t>
            </a:r>
            <a:endParaRPr kumimoji="1" lang="en-US" altLang="ja-JP" dirty="0"/>
          </a:p>
          <a:p>
            <a:r>
              <a:rPr kumimoji="1" lang="ja-JP" altLang="en-US"/>
              <a:t>こうすることで</a:t>
            </a:r>
            <a:r>
              <a:rPr kumimoji="1" lang="en-US" altLang="ja-CN" dirty="0"/>
              <a:t>RNN</a:t>
            </a:r>
            <a:r>
              <a:rPr kumimoji="1" lang="ja-JP" altLang="en-US"/>
              <a:t>に文字を入力する準備が整いました。</a:t>
            </a:r>
            <a:endParaRPr kumimoji="1" lang="ja-CN" altLang="en-US" dirty="0"/>
          </a:p>
        </p:txBody>
      </p:sp>
    </p:spTree>
    <p:extLst>
      <p:ext uri="{BB962C8B-B14F-4D97-AF65-F5344CB8AC3E}">
        <p14:creationId xmlns:p14="http://schemas.microsoft.com/office/powerpoint/2010/main" val="120369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D695A-4459-0646-82BE-D2740F0563F6}"/>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p:sp>
        <p:nvSpPr>
          <p:cNvPr id="3" name="コンテンツ プレースホルダー 2">
            <a:extLst>
              <a:ext uri="{FF2B5EF4-FFF2-40B4-BE49-F238E27FC236}">
                <a16:creationId xmlns:a16="http://schemas.microsoft.com/office/drawing/2014/main" id="{C7ED3D59-3F25-DB43-A7E5-6CF44FAB4754}"/>
              </a:ext>
            </a:extLst>
          </p:cNvPr>
          <p:cNvSpPr>
            <a:spLocks noGrp="1"/>
          </p:cNvSpPr>
          <p:nvPr>
            <p:ph idx="1"/>
          </p:nvPr>
        </p:nvSpPr>
        <p:spPr>
          <a:xfrm>
            <a:off x="6492240" y="1825625"/>
            <a:ext cx="4861560" cy="4351338"/>
          </a:xfrm>
        </p:spPr>
        <p:txBody>
          <a:bodyPr/>
          <a:lstStyle/>
          <a:p>
            <a:r>
              <a:rPr kumimoji="1" lang="ja-JP" altLang="en-US"/>
              <a:t>次に</a:t>
            </a:r>
            <a:r>
              <a:rPr kumimoji="1" lang="ja-CN" altLang="en-US" dirty="0"/>
              <a:t>左</a:t>
            </a:r>
            <a:r>
              <a:rPr kumimoji="1" lang="ja-JP" altLang="en-US"/>
              <a:t>の図のような簡単な</a:t>
            </a:r>
            <a:r>
              <a:rPr kumimoji="1" lang="en-US" altLang="ja-CN" dirty="0"/>
              <a:t>RNN</a:t>
            </a:r>
            <a:r>
              <a:rPr kumimoji="1" lang="ja-JP" altLang="en-US"/>
              <a:t>を考えます。</a:t>
            </a:r>
            <a:endParaRPr kumimoji="1" lang="en-US" altLang="ja-JP" dirty="0"/>
          </a:p>
          <a:p>
            <a:r>
              <a:rPr kumimoji="1" lang="ja-JP" altLang="en-US"/>
              <a:t>帰還路を明記していませんが，隠れ層は帰還路を有するユニットであることに注意してください。</a:t>
            </a:r>
            <a:endParaRPr kumimoji="1" lang="en-US" altLang="ja-JP" dirty="0"/>
          </a:p>
          <a:p>
            <a:r>
              <a:rPr kumimoji="1" lang="ja-JP" altLang="en-US"/>
              <a:t>また，以下では入力層，隠れ層，出力層の各ユニットを図に示す通りの名称で呼びます。</a:t>
            </a:r>
            <a:endParaRPr kumimoji="1" lang="ja-CN" altLang="en-US" dirty="0"/>
          </a:p>
        </p:txBody>
      </p:sp>
      <p:pic>
        <p:nvPicPr>
          <p:cNvPr id="5" name="図 4" descr="テキスト が含まれている画像&#10;&#10;自動的に生成された説明">
            <a:extLst>
              <a:ext uri="{FF2B5EF4-FFF2-40B4-BE49-F238E27FC236}">
                <a16:creationId xmlns:a16="http://schemas.microsoft.com/office/drawing/2014/main" id="{C749AE81-CC44-8D42-9FFB-A70DBC4D47FD}"/>
              </a:ext>
            </a:extLst>
          </p:cNvPr>
          <p:cNvPicPr>
            <a:picLocks noChangeAspect="1"/>
          </p:cNvPicPr>
          <p:nvPr/>
        </p:nvPicPr>
        <p:blipFill>
          <a:blip r:embed="rId2"/>
          <a:stretch>
            <a:fillRect/>
          </a:stretch>
        </p:blipFill>
        <p:spPr>
          <a:xfrm>
            <a:off x="1530350" y="2496344"/>
            <a:ext cx="3644900" cy="3009900"/>
          </a:xfrm>
          <a:prstGeom prst="rect">
            <a:avLst/>
          </a:prstGeom>
        </p:spPr>
      </p:pic>
    </p:spTree>
    <p:extLst>
      <p:ext uri="{BB962C8B-B14F-4D97-AF65-F5344CB8AC3E}">
        <p14:creationId xmlns:p14="http://schemas.microsoft.com/office/powerpoint/2010/main" val="375237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4CDD7-85B3-3749-AF84-AB303C15B64D}"/>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p:pic>
        <p:nvPicPr>
          <p:cNvPr id="4" name="コンテンツ プレースホルダー 3" descr="テキスト が含まれている画像&#10;&#10;自動的に生成された説明">
            <a:extLst>
              <a:ext uri="{FF2B5EF4-FFF2-40B4-BE49-F238E27FC236}">
                <a16:creationId xmlns:a16="http://schemas.microsoft.com/office/drawing/2014/main" id="{EEB95DC9-036E-5545-8C1A-EC1027102682}"/>
              </a:ext>
            </a:extLst>
          </p:cNvPr>
          <p:cNvPicPr>
            <a:picLocks noGrp="1" noChangeAspect="1"/>
          </p:cNvPicPr>
          <p:nvPr>
            <p:ph idx="1"/>
          </p:nvPr>
        </p:nvPicPr>
        <p:blipFill>
          <a:blip r:embed="rId2"/>
          <a:stretch>
            <a:fillRect/>
          </a:stretch>
        </p:blipFill>
        <p:spPr>
          <a:xfrm>
            <a:off x="1210310" y="2374424"/>
            <a:ext cx="3644900" cy="3009900"/>
          </a:xfrm>
          <a:prstGeom prst="rect">
            <a:avLst/>
          </a:prstGeom>
        </p:spPr>
      </p:pic>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F1AE5DAA-FC5F-BA49-937F-92B01211C34B}"/>
                  </a:ext>
                </a:extLst>
              </p:cNvPr>
              <p:cNvSpPr/>
              <p:nvPr/>
            </p:nvSpPr>
            <p:spPr>
              <a:xfrm>
                <a:off x="5516880" y="1473676"/>
                <a:ext cx="6096000" cy="5422638"/>
              </a:xfrm>
              <a:prstGeom prst="rect">
                <a:avLst/>
              </a:prstGeom>
            </p:spPr>
            <p:txBody>
              <a:bodyPr>
                <a:spAutoFit/>
              </a:bodyPr>
              <a:lstStyle/>
              <a:p>
                <a:r>
                  <a:rPr lang="ja-CN" altLang="en-US" dirty="0"/>
                  <a:t>・先に紹介した課題のうち，ここでは「しき」と入力された場合その次に「い」が予測される際の式を考えてみましょう。</a:t>
                </a:r>
                <a:endParaRPr lang="en-US" altLang="ja-CN" dirty="0"/>
              </a:p>
              <a:p>
                <a:endParaRPr lang="en-US" altLang="ja-CN" dirty="0"/>
              </a:p>
              <a:p>
                <a:r>
                  <a:rPr lang="ja-CN" altLang="en-US" dirty="0"/>
                  <a:t>・以下では</a:t>
                </a:r>
                <a14:m>
                  <m:oMath xmlns:m="http://schemas.openxmlformats.org/officeDocument/2006/math">
                    <m:sSub>
                      <m:sSubPr>
                        <m:ctrlPr>
                          <a:rPr lang="en-US" altLang="ja-CN" b="0" i="1" smtClean="0">
                            <a:latin typeface="Cambria Math" panose="02040503050406030204" pitchFamily="18" charset="0"/>
                          </a:rPr>
                        </m:ctrlPr>
                      </m:sSubPr>
                      <m:e>
                        <m:r>
                          <a:rPr lang="en-US" altLang="ja-CN" b="0" i="1" smtClean="0">
                            <a:latin typeface="Cambria Math" panose="02040503050406030204" pitchFamily="18" charset="0"/>
                          </a:rPr>
                          <m:t>𝐻</m:t>
                        </m:r>
                      </m:e>
                      <m:sub>
                        <m:r>
                          <a:rPr lang="en-US" altLang="ja-CN" b="0" i="1" smtClean="0">
                            <a:latin typeface="Cambria Math" panose="02040503050406030204" pitchFamily="18" charset="0"/>
                          </a:rPr>
                          <m:t>𝑖</m:t>
                        </m:r>
                      </m:sub>
                    </m:sSub>
                  </m:oMath>
                </a14:m>
                <a:r>
                  <a:rPr lang="ja-CN" altLang="en-US" dirty="0"/>
                  <a:t>への</a:t>
                </a:r>
                <a14:m>
                  <m:oMath xmlns:m="http://schemas.openxmlformats.org/officeDocument/2006/math">
                    <m:sSub>
                      <m:sSubPr>
                        <m:ctrlPr>
                          <a:rPr lang="en-US" altLang="ja-CN" b="0" i="1" dirty="0" smtClean="0">
                            <a:latin typeface="Cambria Math" panose="02040503050406030204" pitchFamily="18" charset="0"/>
                          </a:rPr>
                        </m:ctrlPr>
                      </m:sSubPr>
                      <m:e>
                        <m:r>
                          <a:rPr lang="en-US" altLang="ja-CN" b="0" i="1" dirty="0" smtClean="0">
                            <a:latin typeface="Cambria Math" panose="02040503050406030204" pitchFamily="18" charset="0"/>
                          </a:rPr>
                          <m:t>𝑋</m:t>
                        </m:r>
                      </m:e>
                      <m:sub>
                        <m:r>
                          <a:rPr lang="en-US" altLang="ja-CN" b="0" i="1" dirty="0" smtClean="0">
                            <a:latin typeface="Cambria Math" panose="02040503050406030204" pitchFamily="18" charset="0"/>
                          </a:rPr>
                          <m:t>𝑗</m:t>
                        </m:r>
                      </m:sub>
                    </m:sSub>
                  </m:oMath>
                </a14:m>
                <a:r>
                  <a:rPr lang="ja-CN" altLang="en-US" dirty="0"/>
                  <a:t>からの重みを</a:t>
                </a:r>
                <a14:m>
                  <m:oMath xmlns:m="http://schemas.openxmlformats.org/officeDocument/2006/math">
                    <m:sSubSup>
                      <m:sSubSupPr>
                        <m:ctrlPr>
                          <a:rPr lang="en-US" altLang="ja-CN" b="0" i="1" smtClean="0">
                            <a:latin typeface="Cambria Math" panose="02040503050406030204" pitchFamily="18" charset="0"/>
                          </a:rPr>
                        </m:ctrlPr>
                      </m:sSubSupPr>
                      <m:e>
                        <m:r>
                          <a:rPr lang="en-US" altLang="ja-CN" b="0" i="1" smtClean="0">
                            <a:latin typeface="Cambria Math" panose="02040503050406030204" pitchFamily="18" charset="0"/>
                          </a:rPr>
                          <m:t>𝑤</m:t>
                        </m:r>
                      </m:e>
                      <m:sub>
                        <m:r>
                          <a:rPr lang="en-US" altLang="ja-CN" b="0" i="1" smtClean="0">
                            <a:latin typeface="Cambria Math" panose="02040503050406030204" pitchFamily="18" charset="0"/>
                          </a:rPr>
                          <m:t>𝑖𝑗</m:t>
                        </m:r>
                      </m:sub>
                      <m:sup>
                        <m:r>
                          <a:rPr lang="en-US" altLang="ja-CN" b="0" i="1" smtClean="0">
                            <a:latin typeface="Cambria Math" panose="02040503050406030204" pitchFamily="18" charset="0"/>
                          </a:rPr>
                          <m:t>1</m:t>
                        </m:r>
                      </m:sup>
                    </m:sSubSup>
                  </m:oMath>
                </a14:m>
                <a:r>
                  <a:rPr lang="ja-CN" altLang="en-US" dirty="0"/>
                  <a:t>と表記します。</a:t>
                </a:r>
                <a:endParaRPr lang="en-US" altLang="ja-CN" dirty="0"/>
              </a:p>
              <a:p>
                <a:endParaRPr lang="en-US" altLang="ja-CN" dirty="0"/>
              </a:p>
              <a:p>
                <a:r>
                  <a:rPr lang="ja-CN" altLang="en-US" dirty="0"/>
                  <a:t>・まず文字「し」すなわち(1,0,0)を入力すると，</a:t>
                </a:r>
                <a14:m>
                  <m:oMath xmlns:m="http://schemas.openxmlformats.org/officeDocument/2006/math">
                    <m:sSub>
                      <m:sSubPr>
                        <m:ctrlPr>
                          <a:rPr lang="en-US" altLang="ja-CN" b="0" i="1" smtClean="0">
                            <a:latin typeface="Cambria Math" panose="02040503050406030204" pitchFamily="18" charset="0"/>
                          </a:rPr>
                        </m:ctrlPr>
                      </m:sSubPr>
                      <m:e>
                        <m:r>
                          <a:rPr lang="en-US" altLang="ja-CN" b="0" i="1" smtClean="0">
                            <a:latin typeface="Cambria Math" panose="02040503050406030204" pitchFamily="18" charset="0"/>
                          </a:rPr>
                          <m:t>𝐻</m:t>
                        </m:r>
                      </m:e>
                      <m:sub>
                        <m:r>
                          <a:rPr lang="en-US" altLang="ja-CN" b="0" i="1" smtClean="0">
                            <a:latin typeface="Cambria Math" panose="02040503050406030204" pitchFamily="18" charset="0"/>
                          </a:rPr>
                          <m:t>1</m:t>
                        </m:r>
                      </m:sub>
                    </m:sSub>
                  </m:oMath>
                </a14:m>
                <a:r>
                  <a:rPr lang="ja-CN" altLang="en-US" dirty="0"/>
                  <a:t>，</a:t>
                </a:r>
                <a14:m>
                  <m:oMath xmlns:m="http://schemas.openxmlformats.org/officeDocument/2006/math">
                    <m:sSub>
                      <m:sSubPr>
                        <m:ctrlPr>
                          <a:rPr lang="en-US" altLang="ja-CN" i="1" dirty="0" smtClean="0">
                            <a:latin typeface="Cambria Math" panose="02040503050406030204" pitchFamily="18" charset="0"/>
                          </a:rPr>
                        </m:ctrlPr>
                      </m:sSubPr>
                      <m:e>
                        <m:r>
                          <a:rPr lang="en-US" altLang="ja-CN" b="0" i="1" dirty="0" smtClean="0">
                            <a:latin typeface="Cambria Math" panose="02040503050406030204" pitchFamily="18" charset="0"/>
                          </a:rPr>
                          <m:t>𝐻</m:t>
                        </m:r>
                      </m:e>
                      <m:sub>
                        <m:r>
                          <a:rPr lang="en-US" altLang="ja-CN" b="0" i="1" dirty="0" smtClean="0">
                            <a:latin typeface="Cambria Math" panose="02040503050406030204" pitchFamily="18" charset="0"/>
                          </a:rPr>
                          <m:t>2</m:t>
                        </m:r>
                      </m:sub>
                    </m:sSub>
                  </m:oMath>
                </a14:m>
                <a:r>
                  <a:rPr lang="ja-CN" altLang="en-US" dirty="0"/>
                  <a:t>の出力はそれぞれ以下の通りに表されます。</a:t>
                </a:r>
                <a:endParaRPr lang="en-US" altLang="ja-CN" dirty="0"/>
              </a:p>
              <a:p>
                <a:endParaRPr lang="en-US" altLang="ja-CN" dirty="0"/>
              </a:p>
              <a:p>
                <a:endParaRPr lang="en-US" altLang="ja-CN" dirty="0"/>
              </a:p>
              <a:p>
                <a:endParaRPr lang="en-US" altLang="ja-CN" dirty="0"/>
              </a:p>
              <a:p>
                <a:endParaRPr lang="en-US" altLang="ja-CN" dirty="0"/>
              </a:p>
              <a:p>
                <a:endParaRPr lang="en-US" altLang="ja-CN" dirty="0"/>
              </a:p>
              <a:p>
                <a:r>
                  <a:rPr lang="ja-CN" altLang="en-US" dirty="0"/>
                  <a:t>・</a:t>
                </a:r>
                <a:r>
                  <a:rPr lang="ja-JP" altLang="en-US"/>
                  <a:t>なお関数</a:t>
                </a:r>
                <a14:m>
                  <m:oMath xmlns:m="http://schemas.openxmlformats.org/officeDocument/2006/math">
                    <m:r>
                      <a:rPr lang="en-US" altLang="ja-JP" b="0" i="1" smtClean="0">
                        <a:latin typeface="Cambria Math" panose="02040503050406030204" pitchFamily="18" charset="0"/>
                      </a:rPr>
                      <m:t>𝑓</m:t>
                    </m:r>
                    <m:r>
                      <a:rPr lang="en-US" altLang="ja-JP" b="0" i="1" smtClean="0">
                        <a:latin typeface="Cambria Math" panose="02040503050406030204" pitchFamily="18" charset="0"/>
                      </a:rPr>
                      <m:t>(</m:t>
                    </m:r>
                    <m:r>
                      <a:rPr lang="ja-JP" altLang="en-US" i="1">
                        <a:latin typeface="Cambria Math" panose="02040503050406030204" pitchFamily="18" charset="0"/>
                      </a:rPr>
                      <m:t>・</m:t>
                    </m:r>
                    <m:r>
                      <a:rPr lang="en-US" altLang="ja-JP" b="0" i="1" smtClean="0">
                        <a:latin typeface="Cambria Math" panose="02040503050406030204" pitchFamily="18" charset="0"/>
                      </a:rPr>
                      <m:t>)</m:t>
                    </m:r>
                  </m:oMath>
                </a14:m>
                <a:r>
                  <a:rPr lang="ja-JP" altLang="en-US"/>
                  <a:t>は一般の活性化関数を表します。ここではシグモイド関数と考えればよいでしょう。</a:t>
                </a:r>
                <a:endParaRPr lang="en-US" altLang="ja-JP" dirty="0"/>
              </a:p>
              <a:p>
                <a:endParaRPr lang="en-US" altLang="ja-JP" dirty="0"/>
              </a:p>
              <a:p>
                <a:r>
                  <a:rPr lang="ja-JP" altLang="en-US"/>
                  <a:t>・</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𝐻</m:t>
                        </m:r>
                      </m:e>
                      <m:sub>
                        <m:r>
                          <a:rPr lang="en-US" altLang="ja-JP" b="0" i="1" smtClean="0">
                            <a:latin typeface="Cambria Math" panose="02040503050406030204" pitchFamily="18" charset="0"/>
                          </a:rPr>
                          <m:t>1</m:t>
                        </m:r>
                      </m:sub>
                    </m:sSub>
                  </m:oMath>
                </a14:m>
                <a:r>
                  <a:rPr lang="ja-CN" altLang="en-US" dirty="0"/>
                  <a:t>，</a:t>
                </a:r>
                <a14:m>
                  <m:oMath xmlns:m="http://schemas.openxmlformats.org/officeDocument/2006/math">
                    <m:sSub>
                      <m:sSubPr>
                        <m:ctrlPr>
                          <a:rPr lang="en-US" altLang="ja-CN" i="1" dirty="0" smtClean="0">
                            <a:latin typeface="Cambria Math" panose="02040503050406030204" pitchFamily="18" charset="0"/>
                          </a:rPr>
                        </m:ctrlPr>
                      </m:sSubPr>
                      <m:e>
                        <m:r>
                          <a:rPr lang="en-US" altLang="ja-CN" b="0" i="1" dirty="0" smtClean="0">
                            <a:latin typeface="Cambria Math" panose="02040503050406030204" pitchFamily="18" charset="0"/>
                          </a:rPr>
                          <m:t>𝐻</m:t>
                        </m:r>
                      </m:e>
                      <m:sub>
                        <m:eqArr>
                          <m:eqArrPr>
                            <m:ctrlPr>
                              <a:rPr lang="en-US" altLang="ja-CN" b="0" i="1" dirty="0" smtClean="0">
                                <a:latin typeface="Cambria Math" panose="02040503050406030204" pitchFamily="18" charset="0"/>
                              </a:rPr>
                            </m:ctrlPr>
                          </m:eqArrPr>
                          <m:e>
                            <m:r>
                              <a:rPr lang="en-US" altLang="ja-CN" b="0" i="1" dirty="0" smtClean="0">
                                <a:latin typeface="Cambria Math" panose="02040503050406030204" pitchFamily="18" charset="0"/>
                              </a:rPr>
                              <m:t> 2</m:t>
                            </m:r>
                          </m:e>
                          <m:e>
                            <m:r>
                              <a:rPr lang="en-US" altLang="ja-CN" b="0" i="1" dirty="0" smtClean="0">
                                <a:latin typeface="Cambria Math" panose="02040503050406030204" pitchFamily="18" charset="0"/>
                              </a:rPr>
                              <m:t> </m:t>
                            </m:r>
                          </m:e>
                        </m:eqArr>
                      </m:sub>
                    </m:sSub>
                  </m:oMath>
                </a14:m>
                <a:r>
                  <a:rPr lang="ja-JP" altLang="en-US"/>
                  <a:t>は帰還路を持つユニットですから，この出力は次の入力の時に再度利用されます。</a:t>
                </a:r>
                <a:endParaRPr lang="en-US" altLang="ja-CN" dirty="0"/>
              </a:p>
              <a:p>
                <a:endParaRPr lang="ja-CN" altLang="en-US" dirty="0"/>
              </a:p>
            </p:txBody>
          </p:sp>
        </mc:Choice>
        <mc:Fallback xmlns="">
          <p:sp>
            <p:nvSpPr>
              <p:cNvPr id="5" name="正方形/長方形 4">
                <a:extLst>
                  <a:ext uri="{FF2B5EF4-FFF2-40B4-BE49-F238E27FC236}">
                    <a16:creationId xmlns:a16="http://schemas.microsoft.com/office/drawing/2014/main" id="{F1AE5DAA-FC5F-BA49-937F-92B01211C34B}"/>
                  </a:ext>
                </a:extLst>
              </p:cNvPr>
              <p:cNvSpPr>
                <a:spLocks noRot="1" noChangeAspect="1" noMove="1" noResize="1" noEditPoints="1" noAdjustHandles="1" noChangeArrowheads="1" noChangeShapeType="1" noTextEdit="1"/>
              </p:cNvSpPr>
              <p:nvPr/>
            </p:nvSpPr>
            <p:spPr>
              <a:xfrm>
                <a:off x="5516880" y="1473676"/>
                <a:ext cx="6096000" cy="5422638"/>
              </a:xfrm>
              <a:prstGeom prst="rect">
                <a:avLst/>
              </a:prstGeom>
              <a:blipFill>
                <a:blip r:embed="rId3"/>
                <a:stretch>
                  <a:fillRect l="-833" t="-704"/>
                </a:stretch>
              </a:blipFill>
            </p:spPr>
            <p:txBody>
              <a:bodyPr/>
              <a:lstStyle/>
              <a:p>
                <a:r>
                  <a:rPr lang="ja-CN" altLang="en-US">
                    <a:noFill/>
                  </a:rPr>
                  <a:t> </a:t>
                </a:r>
              </a:p>
            </p:txBody>
          </p:sp>
        </mc:Fallback>
      </mc:AlternateContent>
      <p:pic>
        <p:nvPicPr>
          <p:cNvPr id="7" name="図 6" descr="時計 が含まれている画像&#10;&#10;自動的に生成された説明">
            <a:extLst>
              <a:ext uri="{FF2B5EF4-FFF2-40B4-BE49-F238E27FC236}">
                <a16:creationId xmlns:a16="http://schemas.microsoft.com/office/drawing/2014/main" id="{25421BD4-47F3-4543-B2F5-AB3206A4033D}"/>
              </a:ext>
            </a:extLst>
          </p:cNvPr>
          <p:cNvPicPr>
            <a:picLocks noChangeAspect="1"/>
          </p:cNvPicPr>
          <p:nvPr/>
        </p:nvPicPr>
        <p:blipFill>
          <a:blip r:embed="rId4"/>
          <a:stretch>
            <a:fillRect/>
          </a:stretch>
        </p:blipFill>
        <p:spPr>
          <a:xfrm>
            <a:off x="6096000" y="3879374"/>
            <a:ext cx="4692650" cy="920750"/>
          </a:xfrm>
          <a:prstGeom prst="rect">
            <a:avLst/>
          </a:prstGeom>
        </p:spPr>
      </p:pic>
    </p:spTree>
    <p:extLst>
      <p:ext uri="{BB962C8B-B14F-4D97-AF65-F5344CB8AC3E}">
        <p14:creationId xmlns:p14="http://schemas.microsoft.com/office/powerpoint/2010/main" val="122276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EA58A9-2129-8E49-A065-45489430B2B3}"/>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3DBD1CD-CF03-7F42-9B0C-C89D0B473D4E}"/>
                  </a:ext>
                </a:extLst>
              </p:cNvPr>
              <p:cNvSpPr>
                <a:spLocks noGrp="1"/>
              </p:cNvSpPr>
              <p:nvPr>
                <p:ph idx="1"/>
              </p:nvPr>
            </p:nvSpPr>
            <p:spPr>
              <a:xfrm>
                <a:off x="6096000" y="2313305"/>
                <a:ext cx="5257800" cy="4351338"/>
              </a:xfrm>
            </p:spPr>
            <p:txBody>
              <a:bodyPr>
                <a:normAutofit/>
              </a:bodyPr>
              <a:lstStyle/>
              <a:p>
                <a:r>
                  <a:rPr kumimoji="1" lang="ja-JP" altLang="en-US" sz="1800"/>
                  <a:t>次に文字「き」すなわち</a:t>
                </a:r>
                <a:r>
                  <a:rPr kumimoji="1" lang="en-US" altLang="ja-JP" sz="1800" dirty="0"/>
                  <a:t>(0,1,0)</a:t>
                </a:r>
                <a:r>
                  <a:rPr kumimoji="1" lang="ja-JP" altLang="en-US" sz="1800"/>
                  <a:t>を入力することを考えます。簡単のために帰還路を持つユニットからの伝播の際の重みを</a:t>
                </a:r>
                <a:r>
                  <a:rPr kumimoji="1" lang="en-US" altLang="ja-JP" sz="1800" dirty="0"/>
                  <a:t>1</a:t>
                </a:r>
                <a:r>
                  <a:rPr kumimoji="1" lang="ja-JP" altLang="en-US" sz="1800"/>
                  <a:t>とすると，</a:t>
                </a:r>
                <a14:m>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𝐻</m:t>
                        </m:r>
                      </m:e>
                      <m:sub>
                        <m:r>
                          <a:rPr kumimoji="1" lang="en-US" altLang="ja-JP" sz="1800" b="0" i="1" smtClean="0">
                            <a:latin typeface="Cambria Math" panose="02040503050406030204" pitchFamily="18" charset="0"/>
                          </a:rPr>
                          <m:t>1</m:t>
                        </m:r>
                      </m:sub>
                    </m:sSub>
                  </m:oMath>
                </a14:m>
                <a:r>
                  <a:rPr kumimoji="1" lang="ja-CN" altLang="en-US" sz="1800" dirty="0"/>
                  <a:t>，</a:t>
                </a:r>
                <a14:m>
                  <m:oMath xmlns:m="http://schemas.openxmlformats.org/officeDocument/2006/math">
                    <m:sSub>
                      <m:sSubPr>
                        <m:ctrlPr>
                          <a:rPr kumimoji="1" lang="en-US" altLang="ja-CN" sz="1800" i="1" dirty="0" smtClean="0">
                            <a:latin typeface="Cambria Math" panose="02040503050406030204" pitchFamily="18" charset="0"/>
                          </a:rPr>
                        </m:ctrlPr>
                      </m:sSubPr>
                      <m:e>
                        <m:r>
                          <a:rPr kumimoji="1" lang="en-US" altLang="ja-CN" sz="1800" b="0" i="1" dirty="0" smtClean="0">
                            <a:latin typeface="Cambria Math" panose="02040503050406030204" pitchFamily="18" charset="0"/>
                          </a:rPr>
                          <m:t>𝐻</m:t>
                        </m:r>
                      </m:e>
                      <m:sub>
                        <m:r>
                          <a:rPr kumimoji="1" lang="en-US" altLang="ja-CN" sz="1800" b="0" i="1" dirty="0" smtClean="0">
                            <a:latin typeface="Cambria Math" panose="02040503050406030204" pitchFamily="18" charset="0"/>
                          </a:rPr>
                          <m:t>2</m:t>
                        </m:r>
                      </m:sub>
                    </m:sSub>
                  </m:oMath>
                </a14:m>
                <a:r>
                  <a:rPr kumimoji="1" lang="ja-JP" altLang="en-US" sz="1800"/>
                  <a:t>の出力はそれぞれ</a:t>
                </a:r>
                <a:r>
                  <a:rPr kumimoji="1" lang="ja-CN" altLang="en-US" sz="1800" dirty="0"/>
                  <a:t>以下の通りになります。</a:t>
                </a:r>
                <a:endParaRPr kumimoji="1" lang="en-US" altLang="ja-CN" sz="1800" dirty="0"/>
              </a:p>
              <a:p>
                <a:endParaRPr kumimoji="1" lang="en-US" altLang="ja-CN" sz="1800" dirty="0"/>
              </a:p>
              <a:p>
                <a:endParaRPr kumimoji="1" lang="en-US" altLang="ja-CN" sz="1800" dirty="0"/>
              </a:p>
              <a:p>
                <a:endParaRPr kumimoji="1" lang="en-US" altLang="ja-CN" sz="1800" dirty="0"/>
              </a:p>
              <a:p>
                <a:endParaRPr kumimoji="1" lang="ja-CN" altLang="en-US" sz="1800" dirty="0"/>
              </a:p>
            </p:txBody>
          </p:sp>
        </mc:Choice>
        <mc:Fallback xmlns="">
          <p:sp>
            <p:nvSpPr>
              <p:cNvPr id="3" name="コンテンツ プレースホルダー 2">
                <a:extLst>
                  <a:ext uri="{FF2B5EF4-FFF2-40B4-BE49-F238E27FC236}">
                    <a16:creationId xmlns:a16="http://schemas.microsoft.com/office/drawing/2014/main" id="{13DBD1CD-CF03-7F42-9B0C-C89D0B473D4E}"/>
                  </a:ext>
                </a:extLst>
              </p:cNvPr>
              <p:cNvSpPr>
                <a:spLocks noGrp="1" noRot="1" noChangeAspect="1" noMove="1" noResize="1" noEditPoints="1" noAdjustHandles="1" noChangeArrowheads="1" noChangeShapeType="1" noTextEdit="1"/>
              </p:cNvSpPr>
              <p:nvPr>
                <p:ph idx="1"/>
              </p:nvPr>
            </p:nvSpPr>
            <p:spPr>
              <a:xfrm>
                <a:off x="6096000" y="2313305"/>
                <a:ext cx="5257800" cy="4351338"/>
              </a:xfrm>
              <a:blipFill>
                <a:blip r:embed="rId2"/>
                <a:stretch>
                  <a:fillRect l="-725" t="-875"/>
                </a:stretch>
              </a:blipFill>
            </p:spPr>
            <p:txBody>
              <a:bodyPr/>
              <a:lstStyle/>
              <a:p>
                <a:r>
                  <a:rPr lang="ja-CN" altLang="en-US">
                    <a:noFill/>
                  </a:rPr>
                  <a:t> </a:t>
                </a:r>
              </a:p>
            </p:txBody>
          </p:sp>
        </mc:Fallback>
      </mc:AlternateContent>
      <p:pic>
        <p:nvPicPr>
          <p:cNvPr id="5" name="図 4">
            <a:extLst>
              <a:ext uri="{FF2B5EF4-FFF2-40B4-BE49-F238E27FC236}">
                <a16:creationId xmlns:a16="http://schemas.microsoft.com/office/drawing/2014/main" id="{CE6B4342-B9A2-F64C-A8F6-8D25BBF1B11D}"/>
              </a:ext>
            </a:extLst>
          </p:cNvPr>
          <p:cNvPicPr>
            <a:picLocks noChangeAspect="1"/>
          </p:cNvPicPr>
          <p:nvPr/>
        </p:nvPicPr>
        <p:blipFill>
          <a:blip r:embed="rId3"/>
          <a:stretch>
            <a:fillRect/>
          </a:stretch>
        </p:blipFill>
        <p:spPr>
          <a:xfrm>
            <a:off x="6162276" y="3760717"/>
            <a:ext cx="6029724" cy="728257"/>
          </a:xfrm>
          <a:prstGeom prst="rect">
            <a:avLst/>
          </a:prstGeom>
        </p:spPr>
      </p:pic>
      <p:pic>
        <p:nvPicPr>
          <p:cNvPr id="54" name="図 53" descr="座る, ノートパソコン が含まれている画像&#10;&#10;自動的に生成された説明">
            <a:extLst>
              <a:ext uri="{FF2B5EF4-FFF2-40B4-BE49-F238E27FC236}">
                <a16:creationId xmlns:a16="http://schemas.microsoft.com/office/drawing/2014/main" id="{9BD24783-1C6D-F843-84EC-42F56FD39C9A}"/>
              </a:ext>
            </a:extLst>
          </p:cNvPr>
          <p:cNvPicPr>
            <a:picLocks noChangeAspect="1"/>
          </p:cNvPicPr>
          <p:nvPr/>
        </p:nvPicPr>
        <p:blipFill>
          <a:blip r:embed="rId4"/>
          <a:stretch>
            <a:fillRect/>
          </a:stretch>
        </p:blipFill>
        <p:spPr>
          <a:xfrm>
            <a:off x="614893" y="2057400"/>
            <a:ext cx="5414833" cy="3082522"/>
          </a:xfrm>
          <a:prstGeom prst="rect">
            <a:avLst/>
          </a:prstGeom>
        </p:spPr>
      </p:pic>
    </p:spTree>
    <p:extLst>
      <p:ext uri="{BB962C8B-B14F-4D97-AF65-F5344CB8AC3E}">
        <p14:creationId xmlns:p14="http://schemas.microsoft.com/office/powerpoint/2010/main" val="195130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990F77-F22E-6B4E-A0B5-430A1A408BD0}"/>
              </a:ext>
            </a:extLst>
          </p:cNvPr>
          <p:cNvSpPr>
            <a:spLocks noGrp="1"/>
          </p:cNvSpPr>
          <p:nvPr>
            <p:ph type="title"/>
          </p:nvPr>
        </p:nvSpPr>
        <p:spPr/>
        <p:txBody>
          <a:bodyPr/>
          <a:lstStyle/>
          <a:p>
            <a:r>
              <a:rPr kumimoji="1" lang="ja-CN" altLang="en-US"/>
              <a:t>再帰型ニューラルネットワークの原理</a:t>
            </a:r>
            <a:endParaRPr kumimoji="1" lang="ja-CN" altLang="en-US" dirty="0"/>
          </a:p>
        </p:txBody>
      </p:sp>
      <p:pic>
        <p:nvPicPr>
          <p:cNvPr id="4" name="コンテンツ プレースホルダー 3" descr="座る, ノートパソコン が含まれている画像&#10;&#10;自動的に生成された説明">
            <a:extLst>
              <a:ext uri="{FF2B5EF4-FFF2-40B4-BE49-F238E27FC236}">
                <a16:creationId xmlns:a16="http://schemas.microsoft.com/office/drawing/2014/main" id="{89EB0BF1-BEA7-4A44-ACA8-0F2C0872C82D}"/>
              </a:ext>
            </a:extLst>
          </p:cNvPr>
          <p:cNvPicPr>
            <a:picLocks noGrp="1" noChangeAspect="1"/>
          </p:cNvPicPr>
          <p:nvPr>
            <p:ph idx="1"/>
          </p:nvPr>
        </p:nvPicPr>
        <p:blipFill>
          <a:blip r:embed="rId2"/>
          <a:stretch>
            <a:fillRect/>
          </a:stretch>
        </p:blipFill>
        <p:spPr>
          <a:xfrm>
            <a:off x="339700" y="2270759"/>
            <a:ext cx="5558439" cy="3296603"/>
          </a:xfrm>
          <a:prstGeom prst="rect">
            <a:avLst/>
          </a:prstGeom>
        </p:spPr>
      </p:pic>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309AB8A7-E0BC-BA42-A70A-2D44AF691D96}"/>
                  </a:ext>
                </a:extLst>
              </p:cNvPr>
              <p:cNvSpPr/>
              <p:nvPr/>
            </p:nvSpPr>
            <p:spPr>
              <a:xfrm>
                <a:off x="6435699" y="1690688"/>
                <a:ext cx="5558440" cy="2077620"/>
              </a:xfrm>
              <a:prstGeom prst="rect">
                <a:avLst/>
              </a:prstGeom>
            </p:spPr>
            <p:txBody>
              <a:bodyPr wrap="square">
                <a:spAutoFit/>
              </a:bodyPr>
              <a:lstStyle/>
              <a:p>
                <a:r>
                  <a:rPr lang="ja-CN" altLang="en-US" dirty="0"/>
                  <a:t>・次に出力層の出力について考えます。</a:t>
                </a:r>
                <a:endParaRPr lang="en-US" altLang="ja-CN" dirty="0"/>
              </a:p>
              <a:p>
                <a:endParaRPr lang="en-US" altLang="ja-CN" dirty="0"/>
              </a:p>
              <a:p>
                <a:r>
                  <a:rPr lang="ja-CN" altLang="en-US" dirty="0"/>
                  <a:t>・以下では</a:t>
                </a:r>
                <a14:m>
                  <m:oMath xmlns:m="http://schemas.openxmlformats.org/officeDocument/2006/math">
                    <m:sSub>
                      <m:sSubPr>
                        <m:ctrlPr>
                          <a:rPr lang="en-US" altLang="ja-CN" i="1" smtClean="0">
                            <a:latin typeface="Cambria Math" panose="02040503050406030204" pitchFamily="18" charset="0"/>
                          </a:rPr>
                        </m:ctrlPr>
                      </m:sSubPr>
                      <m:e>
                        <m:r>
                          <a:rPr lang="en-US" altLang="ja-CN" b="0" i="1" smtClean="0">
                            <a:latin typeface="Cambria Math" panose="02040503050406030204" pitchFamily="18" charset="0"/>
                          </a:rPr>
                          <m:t>𝑍</m:t>
                        </m:r>
                      </m:e>
                      <m:sub>
                        <m:r>
                          <a:rPr lang="en-US" altLang="ja-CN" b="0" i="1" smtClean="0">
                            <a:latin typeface="Cambria Math" panose="02040503050406030204" pitchFamily="18" charset="0"/>
                          </a:rPr>
                          <m:t>𝑖</m:t>
                        </m:r>
                      </m:sub>
                    </m:sSub>
                  </m:oMath>
                </a14:m>
                <a:r>
                  <a:rPr lang="ja-CN" altLang="en-US" dirty="0"/>
                  <a:t>への</a:t>
                </a:r>
                <a14:m>
                  <m:oMath xmlns:m="http://schemas.openxmlformats.org/officeDocument/2006/math">
                    <m:sSub>
                      <m:sSubPr>
                        <m:ctrlPr>
                          <a:rPr lang="en-US" altLang="ja-CN" b="0" i="1" smtClean="0">
                            <a:latin typeface="Cambria Math" panose="02040503050406030204" pitchFamily="18" charset="0"/>
                          </a:rPr>
                        </m:ctrlPr>
                      </m:sSubPr>
                      <m:e>
                        <m:r>
                          <a:rPr lang="en-US" altLang="ja-CN" b="0" i="1" smtClean="0">
                            <a:latin typeface="Cambria Math" panose="02040503050406030204" pitchFamily="18" charset="0"/>
                          </a:rPr>
                          <m:t>𝐻</m:t>
                        </m:r>
                      </m:e>
                      <m:sub>
                        <m:r>
                          <a:rPr lang="en-US" altLang="ja-CN" b="0" i="1" smtClean="0">
                            <a:latin typeface="Cambria Math" panose="02040503050406030204" pitchFamily="18" charset="0"/>
                          </a:rPr>
                          <m:t>𝑗</m:t>
                        </m:r>
                      </m:sub>
                    </m:sSub>
                  </m:oMath>
                </a14:m>
                <a:r>
                  <a:rPr lang="ja-CN" altLang="en-US" dirty="0"/>
                  <a:t>からの重みを</a:t>
                </a:r>
                <a14:m>
                  <m:oMath xmlns:m="http://schemas.openxmlformats.org/officeDocument/2006/math">
                    <m:sSubSup>
                      <m:sSubSupPr>
                        <m:ctrlPr>
                          <a:rPr lang="en-US" altLang="ja-CN" b="0" i="1" smtClean="0">
                            <a:latin typeface="Cambria Math" panose="02040503050406030204" pitchFamily="18" charset="0"/>
                          </a:rPr>
                        </m:ctrlPr>
                      </m:sSubSupPr>
                      <m:e>
                        <m:r>
                          <a:rPr lang="en-US" altLang="ja-CN" b="0" i="1" smtClean="0">
                            <a:latin typeface="Cambria Math" panose="02040503050406030204" pitchFamily="18" charset="0"/>
                          </a:rPr>
                          <m:t>𝑤</m:t>
                        </m:r>
                      </m:e>
                      <m:sub>
                        <m:r>
                          <a:rPr lang="en-US" altLang="ja-CN" b="0" i="1" smtClean="0">
                            <a:latin typeface="Cambria Math" panose="02040503050406030204" pitchFamily="18" charset="0"/>
                          </a:rPr>
                          <m:t>𝑖𝑗</m:t>
                        </m:r>
                      </m:sub>
                      <m:sup>
                        <m:r>
                          <a:rPr lang="en-US" altLang="ja-CN" b="0" i="1" smtClean="0">
                            <a:latin typeface="Cambria Math" panose="02040503050406030204" pitchFamily="18" charset="0"/>
                          </a:rPr>
                          <m:t>2</m:t>
                        </m:r>
                      </m:sup>
                    </m:sSubSup>
                  </m:oMath>
                </a14:m>
                <a:r>
                  <a:rPr lang="ja-CN" altLang="en-US" dirty="0"/>
                  <a:t>と表記します。</a:t>
                </a:r>
                <a:endParaRPr lang="en-US" altLang="ja-CN" dirty="0"/>
              </a:p>
              <a:p>
                <a:endParaRPr lang="en-US" altLang="ja-CN" dirty="0"/>
              </a:p>
              <a:p>
                <a:r>
                  <a:rPr lang="ja-CN" altLang="en-US" dirty="0"/>
                  <a:t>・</a:t>
                </a:r>
                <a14:m>
                  <m:oMath xmlns:m="http://schemas.openxmlformats.org/officeDocument/2006/math">
                    <m:sSub>
                      <m:sSubPr>
                        <m:ctrlPr>
                          <a:rPr lang="en-US" altLang="ja-CN" b="0" i="1" smtClean="0">
                            <a:latin typeface="Cambria Math" panose="02040503050406030204" pitchFamily="18" charset="0"/>
                          </a:rPr>
                        </m:ctrlPr>
                      </m:sSubPr>
                      <m:e>
                        <m:r>
                          <a:rPr lang="en-US" altLang="ja-CN" b="0" i="1" smtClean="0">
                            <a:latin typeface="Cambria Math" panose="02040503050406030204" pitchFamily="18" charset="0"/>
                          </a:rPr>
                          <m:t>𝑍</m:t>
                        </m:r>
                      </m:e>
                      <m:sub>
                        <m:r>
                          <a:rPr lang="en-US" altLang="ja-CN" b="0" i="1" smtClean="0">
                            <a:latin typeface="Cambria Math" panose="02040503050406030204" pitchFamily="18" charset="0"/>
                          </a:rPr>
                          <m:t>1</m:t>
                        </m:r>
                      </m:sub>
                    </m:sSub>
                    <m:r>
                      <a:rPr lang="en-US" altLang="ja-CN" b="0" i="1" smtClean="0">
                        <a:latin typeface="Cambria Math" panose="02040503050406030204" pitchFamily="18" charset="0"/>
                      </a:rPr>
                      <m:t>,</m:t>
                    </m:r>
                    <m:sSub>
                      <m:sSubPr>
                        <m:ctrlPr>
                          <a:rPr lang="en-US" altLang="ja-CN" b="0" i="1" smtClean="0">
                            <a:latin typeface="Cambria Math" panose="02040503050406030204" pitchFamily="18" charset="0"/>
                          </a:rPr>
                        </m:ctrlPr>
                      </m:sSubPr>
                      <m:e>
                        <m:r>
                          <a:rPr lang="en-US" altLang="ja-CN" b="0" i="1" smtClean="0">
                            <a:latin typeface="Cambria Math" panose="02040503050406030204" pitchFamily="18" charset="0"/>
                          </a:rPr>
                          <m:t>𝑍</m:t>
                        </m:r>
                      </m:e>
                      <m:sub>
                        <m:r>
                          <a:rPr lang="en-US" altLang="ja-CN" b="0" i="1" smtClean="0">
                            <a:latin typeface="Cambria Math" panose="02040503050406030204" pitchFamily="18" charset="0"/>
                          </a:rPr>
                          <m:t>2</m:t>
                        </m:r>
                      </m:sub>
                    </m:sSub>
                    <m:r>
                      <a:rPr lang="en-US" altLang="ja-CN" b="0" i="1" smtClean="0">
                        <a:latin typeface="Cambria Math" panose="02040503050406030204" pitchFamily="18" charset="0"/>
                      </a:rPr>
                      <m:t>,</m:t>
                    </m:r>
                    <m:sSub>
                      <m:sSubPr>
                        <m:ctrlPr>
                          <a:rPr lang="en-US" altLang="ja-CN" b="0" i="1" smtClean="0">
                            <a:latin typeface="Cambria Math" panose="02040503050406030204" pitchFamily="18" charset="0"/>
                          </a:rPr>
                        </m:ctrlPr>
                      </m:sSubPr>
                      <m:e>
                        <m:r>
                          <a:rPr lang="en-US" altLang="ja-CN" b="0" i="1" smtClean="0">
                            <a:latin typeface="Cambria Math" panose="02040503050406030204" pitchFamily="18" charset="0"/>
                          </a:rPr>
                          <m:t>𝑍</m:t>
                        </m:r>
                      </m:e>
                      <m:sub>
                        <m:r>
                          <a:rPr lang="en-US" altLang="ja-CN" b="0" i="1" smtClean="0">
                            <a:latin typeface="Cambria Math" panose="02040503050406030204" pitchFamily="18" charset="0"/>
                          </a:rPr>
                          <m:t>3</m:t>
                        </m:r>
                      </m:sub>
                    </m:sSub>
                  </m:oMath>
                </a14:m>
                <a:r>
                  <a:rPr lang="ja-CN" altLang="en-US" dirty="0"/>
                  <a:t>の出力</a:t>
                </a:r>
                <a14:m>
                  <m:oMath xmlns:m="http://schemas.openxmlformats.org/officeDocument/2006/math">
                    <m:sSub>
                      <m:sSubPr>
                        <m:ctrlPr>
                          <a:rPr lang="en-US" altLang="ja-CN" b="0" i="1" dirty="0" smtClean="0">
                            <a:latin typeface="Cambria Math" panose="02040503050406030204" pitchFamily="18" charset="0"/>
                          </a:rPr>
                        </m:ctrlPr>
                      </m:sSubPr>
                      <m:e>
                        <m:r>
                          <a:rPr lang="en-US" altLang="ja-CN" b="0" i="1" dirty="0" smtClean="0">
                            <a:latin typeface="Cambria Math" panose="02040503050406030204" pitchFamily="18" charset="0"/>
                          </a:rPr>
                          <m:t>𝑧</m:t>
                        </m:r>
                      </m:e>
                      <m:sub>
                        <m:r>
                          <a:rPr lang="en-US" altLang="ja-CN" b="0" i="1" dirty="0" smtClean="0">
                            <a:latin typeface="Cambria Math" panose="02040503050406030204" pitchFamily="18" charset="0"/>
                          </a:rPr>
                          <m:t>1</m:t>
                        </m:r>
                      </m:sub>
                    </m:sSub>
                    <m:r>
                      <a:rPr lang="en-US" altLang="ja-CN" b="0" i="1" dirty="0" smtClean="0">
                        <a:latin typeface="Cambria Math" panose="02040503050406030204" pitchFamily="18" charset="0"/>
                      </a:rPr>
                      <m:t>,</m:t>
                    </m:r>
                    <m:sSub>
                      <m:sSubPr>
                        <m:ctrlPr>
                          <a:rPr lang="en-US" altLang="ja-CN" b="0" i="1" dirty="0" smtClean="0">
                            <a:latin typeface="Cambria Math" panose="02040503050406030204" pitchFamily="18" charset="0"/>
                          </a:rPr>
                        </m:ctrlPr>
                      </m:sSubPr>
                      <m:e>
                        <m:r>
                          <a:rPr lang="en-US" altLang="ja-CN" b="0" i="1" dirty="0" smtClean="0">
                            <a:latin typeface="Cambria Math" panose="02040503050406030204" pitchFamily="18" charset="0"/>
                          </a:rPr>
                          <m:t>𝑧</m:t>
                        </m:r>
                      </m:e>
                      <m:sub>
                        <m:r>
                          <a:rPr lang="en-US" altLang="ja-CN" b="0" i="1" dirty="0" smtClean="0">
                            <a:latin typeface="Cambria Math" panose="02040503050406030204" pitchFamily="18" charset="0"/>
                          </a:rPr>
                          <m:t>2</m:t>
                        </m:r>
                      </m:sub>
                    </m:sSub>
                    <m:r>
                      <a:rPr lang="en-US" altLang="ja-CN" b="0" i="1" dirty="0" smtClean="0">
                        <a:latin typeface="Cambria Math" panose="02040503050406030204" pitchFamily="18" charset="0"/>
                      </a:rPr>
                      <m:t>,</m:t>
                    </m:r>
                    <m:sSub>
                      <m:sSubPr>
                        <m:ctrlPr>
                          <a:rPr lang="en-US" altLang="ja-CN" b="0" i="1" dirty="0" smtClean="0">
                            <a:latin typeface="Cambria Math" panose="02040503050406030204" pitchFamily="18" charset="0"/>
                          </a:rPr>
                        </m:ctrlPr>
                      </m:sSubPr>
                      <m:e>
                        <m:r>
                          <a:rPr lang="en-US" altLang="ja-CN" b="0" i="1" dirty="0" smtClean="0">
                            <a:latin typeface="Cambria Math" panose="02040503050406030204" pitchFamily="18" charset="0"/>
                          </a:rPr>
                          <m:t>𝑧</m:t>
                        </m:r>
                      </m:e>
                      <m:sub>
                        <m:r>
                          <a:rPr lang="en-US" altLang="ja-CN" b="0" i="1" dirty="0" smtClean="0">
                            <a:latin typeface="Cambria Math" panose="02040503050406030204" pitchFamily="18" charset="0"/>
                          </a:rPr>
                          <m:t>3</m:t>
                        </m:r>
                      </m:sub>
                    </m:sSub>
                  </m:oMath>
                </a14:m>
                <a:r>
                  <a:rPr lang="ja-CN" altLang="en-US" dirty="0"/>
                  <a:t>はそれぞれ以下の通りに表されます。</a:t>
                </a:r>
                <a:endParaRPr lang="en-US" altLang="ja-CN" dirty="0"/>
              </a:p>
              <a:p>
                <a:endParaRPr lang="ja-CN" altLang="en-US" dirty="0"/>
              </a:p>
            </p:txBody>
          </p:sp>
        </mc:Choice>
        <mc:Fallback xmlns="">
          <p:sp>
            <p:nvSpPr>
              <p:cNvPr id="5" name="正方形/長方形 4">
                <a:extLst>
                  <a:ext uri="{FF2B5EF4-FFF2-40B4-BE49-F238E27FC236}">
                    <a16:creationId xmlns:a16="http://schemas.microsoft.com/office/drawing/2014/main" id="{309AB8A7-E0BC-BA42-A70A-2D44AF691D96}"/>
                  </a:ext>
                </a:extLst>
              </p:cNvPr>
              <p:cNvSpPr>
                <a:spLocks noRot="1" noChangeAspect="1" noMove="1" noResize="1" noEditPoints="1" noAdjustHandles="1" noChangeArrowheads="1" noChangeShapeType="1" noTextEdit="1"/>
              </p:cNvSpPr>
              <p:nvPr/>
            </p:nvSpPr>
            <p:spPr>
              <a:xfrm>
                <a:off x="6435699" y="1690688"/>
                <a:ext cx="5558440" cy="2077620"/>
              </a:xfrm>
              <a:prstGeom prst="rect">
                <a:avLst/>
              </a:prstGeom>
              <a:blipFill>
                <a:blip r:embed="rId3"/>
                <a:stretch>
                  <a:fillRect l="-913" t="-610"/>
                </a:stretch>
              </a:blipFill>
            </p:spPr>
            <p:txBody>
              <a:bodyPr/>
              <a:lstStyle/>
              <a:p>
                <a:r>
                  <a:rPr lang="ja-CN" altLang="en-US">
                    <a:noFill/>
                  </a:rPr>
                  <a:t> </a:t>
                </a:r>
              </a:p>
            </p:txBody>
          </p:sp>
        </mc:Fallback>
      </mc:AlternateContent>
      <p:pic>
        <p:nvPicPr>
          <p:cNvPr id="7" name="図 6">
            <a:extLst>
              <a:ext uri="{FF2B5EF4-FFF2-40B4-BE49-F238E27FC236}">
                <a16:creationId xmlns:a16="http://schemas.microsoft.com/office/drawing/2014/main" id="{2D5AB5E7-790C-5E4A-8E9D-7C9918157581}"/>
              </a:ext>
            </a:extLst>
          </p:cNvPr>
          <p:cNvPicPr>
            <a:picLocks noChangeAspect="1"/>
          </p:cNvPicPr>
          <p:nvPr/>
        </p:nvPicPr>
        <p:blipFill>
          <a:blip r:embed="rId4"/>
          <a:stretch>
            <a:fillRect/>
          </a:stretch>
        </p:blipFill>
        <p:spPr>
          <a:xfrm>
            <a:off x="6728259" y="3919060"/>
            <a:ext cx="4973320" cy="1431541"/>
          </a:xfrm>
          <a:prstGeom prst="rect">
            <a:avLst/>
          </a:prstGeom>
        </p:spPr>
      </p:pic>
    </p:spTree>
    <p:extLst>
      <p:ext uri="{BB962C8B-B14F-4D97-AF65-F5344CB8AC3E}">
        <p14:creationId xmlns:p14="http://schemas.microsoft.com/office/powerpoint/2010/main" val="110127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63E1B-4070-4849-9CE3-9A972D8624F5}"/>
              </a:ext>
            </a:extLst>
          </p:cNvPr>
          <p:cNvSpPr>
            <a:spLocks noGrp="1"/>
          </p:cNvSpPr>
          <p:nvPr>
            <p:ph type="title"/>
          </p:nvPr>
        </p:nvSpPr>
        <p:spPr/>
        <p:txBody>
          <a:bodyPr/>
          <a:lstStyle/>
          <a:p>
            <a:r>
              <a:rPr kumimoji="1" lang="ja-CN" altLang="en-US" dirty="0"/>
              <a:t>再帰型ニューラルネット ワークの原理</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1AE8094-A5B8-8B42-931C-B8E3B388422C}"/>
                  </a:ext>
                </a:extLst>
              </p:cNvPr>
              <p:cNvSpPr>
                <a:spLocks noGrp="1"/>
              </p:cNvSpPr>
              <p:nvPr>
                <p:ph idx="1"/>
              </p:nvPr>
            </p:nvSpPr>
            <p:spPr/>
            <p:txBody>
              <a:bodyPr>
                <a:normAutofit/>
              </a:bodyPr>
              <a:lstStyle/>
              <a:p>
                <a:r>
                  <a:rPr kumimoji="1" lang="ja-JP" altLang="en-US" sz="1800"/>
                  <a:t>最後に最適化すべき誤差関数を求めましょう。「しき」まで入力した場合をここでは考えており，この場合の正解は「い」すなわち</a:t>
                </a:r>
                <a:r>
                  <a:rPr kumimoji="1" lang="en-US" altLang="ja-JP" sz="1800" dirty="0"/>
                  <a:t>(0,0,1)</a:t>
                </a:r>
                <a:r>
                  <a:rPr kumimoji="1" lang="ja-JP" altLang="en-US" sz="1800"/>
                  <a:t>になります。</a:t>
                </a:r>
                <a:endParaRPr kumimoji="1" lang="en-US" altLang="ja-JP" sz="1800" dirty="0"/>
              </a:p>
              <a:p>
                <a:r>
                  <a:rPr kumimoji="1" lang="ja-JP" altLang="en-US" sz="1800"/>
                  <a:t>したがって，平方誤差を用いると，先に求めておいた出力層の出力</a:t>
                </a:r>
                <a14:m>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𝑧</m:t>
                        </m:r>
                      </m:e>
                      <m:sub>
                        <m:r>
                          <a:rPr kumimoji="1" lang="en-US" altLang="ja-JP" sz="1800" b="0" i="1" smtClean="0">
                            <a:latin typeface="Cambria Math" panose="02040503050406030204" pitchFamily="18" charset="0"/>
                          </a:rPr>
                          <m:t>1</m:t>
                        </m:r>
                      </m:sub>
                    </m:sSub>
                    <m:r>
                      <a:rPr kumimoji="1" lang="en-US" altLang="ja-JP" sz="1800" b="0" i="1" smtClean="0">
                        <a:latin typeface="Cambria Math" panose="02040503050406030204" pitchFamily="18" charset="0"/>
                      </a:rPr>
                      <m:t>,</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𝑧</m:t>
                        </m:r>
                      </m:e>
                      <m:sub>
                        <m:r>
                          <a:rPr kumimoji="1" lang="en-US" altLang="ja-JP" sz="1800" b="0" i="1" smtClean="0">
                            <a:latin typeface="Cambria Math" panose="02040503050406030204" pitchFamily="18" charset="0"/>
                          </a:rPr>
                          <m:t>2</m:t>
                        </m:r>
                      </m:sub>
                    </m:sSub>
                    <m:r>
                      <a:rPr kumimoji="1" lang="en-US" altLang="ja-JP" sz="1800" b="0" i="1" smtClean="0">
                        <a:latin typeface="Cambria Math" panose="02040503050406030204" pitchFamily="18" charset="0"/>
                      </a:rPr>
                      <m:t>,</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𝑧</m:t>
                        </m:r>
                      </m:e>
                      <m:sub>
                        <m:r>
                          <a:rPr kumimoji="1" lang="en-US" altLang="ja-JP" sz="1800" b="0" i="1" smtClean="0">
                            <a:latin typeface="Cambria Math" panose="02040503050406030204" pitchFamily="18" charset="0"/>
                          </a:rPr>
                          <m:t>3</m:t>
                        </m:r>
                      </m:sub>
                    </m:sSub>
                  </m:oMath>
                </a14:m>
                <a:r>
                  <a:rPr kumimoji="1" lang="ja-JP" altLang="en-US" sz="1800"/>
                  <a:t>を用いて</a:t>
                </a:r>
                <a:r>
                  <a:rPr kumimoji="1" lang="ja-CN" altLang="en-US" sz="1800" dirty="0"/>
                  <a:t>以下の通りに表されます。</a:t>
                </a:r>
                <a:endParaRPr kumimoji="1" lang="en-US" altLang="ja-CN" sz="1800" dirty="0"/>
              </a:p>
              <a:p>
                <a:endParaRPr kumimoji="1" lang="en-US" altLang="ja-JP" sz="1800" dirty="0"/>
              </a:p>
              <a:p>
                <a:endParaRPr kumimoji="1" lang="en-US" altLang="ja-JP" sz="1800" dirty="0"/>
              </a:p>
              <a:p>
                <a:r>
                  <a:rPr kumimoji="1" lang="ja-JP" altLang="en-US" sz="1800"/>
                  <a:t>これを他の</a:t>
                </a:r>
                <a:r>
                  <a:rPr kumimoji="1" lang="en-US" altLang="ja-JP" sz="1800" dirty="0"/>
                  <a:t>5</a:t>
                </a:r>
                <a:r>
                  <a:rPr kumimoji="1" lang="ja-JP" altLang="en-US" sz="1800"/>
                  <a:t>つの文字列，すなわち「しいき」，「いきし」，「いしき」，「きしい」，「きいし」にも適用</a:t>
                </a:r>
                <a:r>
                  <a:rPr kumimoji="1" lang="ja-CN" altLang="en-US" sz="1800" dirty="0"/>
                  <a:t>すると，誤差関数は</a:t>
                </a:r>
                <a:endParaRPr kumimoji="1" lang="en-US" altLang="ja-JP" sz="1800" dirty="0"/>
              </a:p>
              <a:p>
                <a:endParaRPr kumimoji="1" lang="en-US" altLang="ja-CN" sz="1800" dirty="0"/>
              </a:p>
              <a:p>
                <a:endParaRPr kumimoji="1" lang="en-US" altLang="ja-CN" sz="1800" dirty="0"/>
              </a:p>
              <a:p>
                <a:endParaRPr kumimoji="1" lang="en-US" altLang="ja-CN" sz="1800" dirty="0"/>
              </a:p>
              <a:p>
                <a:pPr marL="0" indent="0">
                  <a:buNone/>
                </a:pPr>
                <a:r>
                  <a:rPr kumimoji="1" lang="ja-CN" altLang="en-US" sz="1800" dirty="0"/>
                  <a:t>と求めることができます。あとはこれを最適化すればよいだけです。</a:t>
                </a:r>
                <a:endParaRPr kumimoji="1" lang="en-US" altLang="ja-CN" sz="1800" dirty="0"/>
              </a:p>
              <a:p>
                <a:endParaRPr kumimoji="1" lang="ja-CN" altLang="en-US" sz="1800" dirty="0"/>
              </a:p>
            </p:txBody>
          </p:sp>
        </mc:Choice>
        <mc:Fallback xmlns="">
          <p:sp>
            <p:nvSpPr>
              <p:cNvPr id="3" name="コンテンツ プレースホルダー 2">
                <a:extLst>
                  <a:ext uri="{FF2B5EF4-FFF2-40B4-BE49-F238E27FC236}">
                    <a16:creationId xmlns:a16="http://schemas.microsoft.com/office/drawing/2014/main" id="{21AE8094-A5B8-8B42-931C-B8E3B388422C}"/>
                  </a:ext>
                </a:extLst>
              </p:cNvPr>
              <p:cNvSpPr>
                <a:spLocks noGrp="1" noRot="1" noChangeAspect="1" noMove="1" noResize="1" noEditPoints="1" noAdjustHandles="1" noChangeArrowheads="1" noChangeShapeType="1" noTextEdit="1"/>
              </p:cNvSpPr>
              <p:nvPr>
                <p:ph idx="1"/>
              </p:nvPr>
            </p:nvSpPr>
            <p:spPr>
              <a:blipFill>
                <a:blip r:embed="rId2"/>
                <a:stretch>
                  <a:fillRect l="-604" t="-1166"/>
                </a:stretch>
              </a:blipFill>
            </p:spPr>
            <p:txBody>
              <a:bodyPr/>
              <a:lstStyle/>
              <a:p>
                <a:r>
                  <a:rPr lang="ja-CN" altLang="en-US">
                    <a:noFill/>
                  </a:rPr>
                  <a:t> </a:t>
                </a:r>
              </a:p>
            </p:txBody>
          </p:sp>
        </mc:Fallback>
      </mc:AlternateContent>
      <p:pic>
        <p:nvPicPr>
          <p:cNvPr id="5" name="図 4">
            <a:extLst>
              <a:ext uri="{FF2B5EF4-FFF2-40B4-BE49-F238E27FC236}">
                <a16:creationId xmlns:a16="http://schemas.microsoft.com/office/drawing/2014/main" id="{9BFB5716-8956-9243-969A-37683B621768}"/>
              </a:ext>
            </a:extLst>
          </p:cNvPr>
          <p:cNvPicPr>
            <a:picLocks noChangeAspect="1"/>
          </p:cNvPicPr>
          <p:nvPr/>
        </p:nvPicPr>
        <p:blipFill>
          <a:blip r:embed="rId3"/>
          <a:stretch>
            <a:fillRect/>
          </a:stretch>
        </p:blipFill>
        <p:spPr>
          <a:xfrm>
            <a:off x="2439670" y="3082687"/>
            <a:ext cx="5891819" cy="692626"/>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5A101374-B941-794D-A942-6B58D2445F69}"/>
              </a:ext>
            </a:extLst>
          </p:cNvPr>
          <p:cNvPicPr>
            <a:picLocks noChangeAspect="1"/>
          </p:cNvPicPr>
          <p:nvPr/>
        </p:nvPicPr>
        <p:blipFill>
          <a:blip r:embed="rId4"/>
          <a:stretch>
            <a:fillRect/>
          </a:stretch>
        </p:blipFill>
        <p:spPr>
          <a:xfrm>
            <a:off x="4545676" y="4563586"/>
            <a:ext cx="1550324" cy="937577"/>
          </a:xfrm>
          <a:prstGeom prst="rect">
            <a:avLst/>
          </a:prstGeom>
        </p:spPr>
      </p:pic>
    </p:spTree>
    <p:extLst>
      <p:ext uri="{BB962C8B-B14F-4D97-AF65-F5344CB8AC3E}">
        <p14:creationId xmlns:p14="http://schemas.microsoft.com/office/powerpoint/2010/main" val="4132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76821-7A09-CD42-B0C5-1113E47AACBF}"/>
              </a:ext>
            </a:extLst>
          </p:cNvPr>
          <p:cNvSpPr>
            <a:spLocks noGrp="1"/>
          </p:cNvSpPr>
          <p:nvPr>
            <p:ph type="title"/>
          </p:nvPr>
        </p:nvSpPr>
        <p:spPr>
          <a:xfrm>
            <a:off x="838200" y="365125"/>
            <a:ext cx="10942320" cy="1325563"/>
          </a:xfrm>
        </p:spPr>
        <p:txBody>
          <a:bodyPr/>
          <a:lstStyle/>
          <a:p>
            <a:r>
              <a:rPr kumimoji="1" lang="en-US" altLang="ja-CN" dirty="0" err="1"/>
              <a:t>Keras</a:t>
            </a:r>
            <a:r>
              <a:rPr kumimoji="1" lang="ja-CN" altLang="en-US" dirty="0"/>
              <a:t>による再帰型ニューラルネットワーク</a:t>
            </a:r>
          </a:p>
        </p:txBody>
      </p:sp>
      <p:sp>
        <p:nvSpPr>
          <p:cNvPr id="3" name="コンテンツ プレースホルダー 2">
            <a:extLst>
              <a:ext uri="{FF2B5EF4-FFF2-40B4-BE49-F238E27FC236}">
                <a16:creationId xmlns:a16="http://schemas.microsoft.com/office/drawing/2014/main" id="{D2E7F455-A153-2647-8902-942DB9161BD1}"/>
              </a:ext>
            </a:extLst>
          </p:cNvPr>
          <p:cNvSpPr>
            <a:spLocks noGrp="1"/>
          </p:cNvSpPr>
          <p:nvPr>
            <p:ph idx="1"/>
          </p:nvPr>
        </p:nvSpPr>
        <p:spPr>
          <a:xfrm>
            <a:off x="6309360" y="1871345"/>
            <a:ext cx="5471160" cy="4351338"/>
          </a:xfrm>
        </p:spPr>
        <p:txBody>
          <a:bodyPr>
            <a:noAutofit/>
          </a:bodyPr>
          <a:lstStyle/>
          <a:p>
            <a:r>
              <a:rPr kumimoji="1" lang="ja-JP" altLang="en-US" sz="1800"/>
              <a:t>時系列データを処理する</a:t>
            </a:r>
            <a:r>
              <a:rPr kumimoji="1" lang="en-US" altLang="ja-CN" sz="1800" dirty="0"/>
              <a:t>RNN</a:t>
            </a:r>
            <a:r>
              <a:rPr kumimoji="1" lang="ja-JP" altLang="en-US" sz="1800"/>
              <a:t>においては，入力は</a:t>
            </a:r>
            <a:r>
              <a:rPr kumimoji="1" lang="en-US" altLang="ja-JP" sz="1800" dirty="0"/>
              <a:t>1</a:t>
            </a:r>
            <a:r>
              <a:rPr kumimoji="1" lang="ja-JP" altLang="en-US" sz="1800"/>
              <a:t>個のシーケンスではなく，</a:t>
            </a:r>
            <a:r>
              <a:rPr kumimoji="1" lang="ja-JP" altLang="en-US" sz="1800">
                <a:solidFill>
                  <a:srgbClr val="FF0000"/>
                </a:solidFill>
              </a:rPr>
              <a:t>シーケンスのバッチ</a:t>
            </a:r>
            <a:r>
              <a:rPr kumimoji="1" lang="ja-JP" altLang="en-US" sz="1800"/>
              <a:t>である必要があります。</a:t>
            </a:r>
            <a:endParaRPr kumimoji="1" lang="en-US" altLang="ja-JP" sz="1800" dirty="0"/>
          </a:p>
          <a:p>
            <a:r>
              <a:rPr kumimoji="1" lang="ja-JP" altLang="en-US" sz="1800"/>
              <a:t>そのため，</a:t>
            </a:r>
            <a:r>
              <a:rPr kumimoji="1" lang="en-US" altLang="ja-CN" sz="1800" dirty="0" err="1"/>
              <a:t>layer_simple_rnn</a:t>
            </a:r>
            <a:r>
              <a:rPr kumimoji="1" lang="ja-JP" altLang="en-US" sz="1800"/>
              <a:t>が受け付けるデータは，バッチサイズ，時系列数，入力特徴量空間の次元数を持つ</a:t>
            </a:r>
            <a:r>
              <a:rPr kumimoji="1" lang="en-US" altLang="ja-JP" sz="1800" dirty="0"/>
              <a:t>3</a:t>
            </a:r>
            <a:r>
              <a:rPr kumimoji="1" lang="en-US" altLang="ja-CN" sz="1800" dirty="0"/>
              <a:t>D</a:t>
            </a:r>
            <a:r>
              <a:rPr kumimoji="1" lang="ja-JP" altLang="en-US" sz="1800"/>
              <a:t>テンソルとなります。</a:t>
            </a:r>
            <a:endParaRPr kumimoji="1" lang="en-US" altLang="ja-JP" sz="1800" dirty="0"/>
          </a:p>
          <a:p>
            <a:r>
              <a:rPr kumimoji="1" lang="ja-JP" altLang="en-US" sz="1800"/>
              <a:t>また，</a:t>
            </a:r>
            <a:r>
              <a:rPr kumimoji="1" lang="en-US" altLang="ja-CN" sz="1800" dirty="0" err="1"/>
              <a:t>layer_simple_rnn</a:t>
            </a:r>
            <a:r>
              <a:rPr kumimoji="1" lang="ja-JP" altLang="en-US" sz="1800"/>
              <a:t>の戻り値にも</a:t>
            </a:r>
            <a:r>
              <a:rPr kumimoji="1" lang="en-US" altLang="ja-JP" sz="1800" dirty="0"/>
              <a:t>2</a:t>
            </a:r>
            <a:r>
              <a:rPr kumimoji="1" lang="ja-JP" altLang="en-US" sz="1800"/>
              <a:t>種類の戻り値が存在します。バッチサイズ，時系列数，出力特徴量空間の次元数を持つ</a:t>
            </a:r>
            <a:r>
              <a:rPr kumimoji="1" lang="en-US" altLang="ja-JP" sz="1800" dirty="0"/>
              <a:t>3</a:t>
            </a:r>
            <a:r>
              <a:rPr kumimoji="1" lang="en-US" altLang="ja-CN" sz="1800" dirty="0"/>
              <a:t>D</a:t>
            </a:r>
            <a:r>
              <a:rPr kumimoji="1" lang="ja-JP" altLang="en-US" sz="1800"/>
              <a:t>テンソルか，バッチサイズ，出力特徴量空間の次元数を持つ</a:t>
            </a:r>
            <a:r>
              <a:rPr kumimoji="1" lang="en-US" altLang="ja-JP" sz="1800" dirty="0"/>
              <a:t>2</a:t>
            </a:r>
            <a:r>
              <a:rPr kumimoji="1" lang="en-US" altLang="ja-CN" sz="1800" dirty="0"/>
              <a:t>D</a:t>
            </a:r>
            <a:r>
              <a:rPr kumimoji="1" lang="ja-JP" altLang="en-US" sz="1800"/>
              <a:t>テンソルかの</a:t>
            </a:r>
            <a:r>
              <a:rPr kumimoji="1" lang="en-US" altLang="ja-JP" sz="1800" dirty="0"/>
              <a:t>2</a:t>
            </a:r>
            <a:r>
              <a:rPr kumimoji="1" lang="ja-JP" altLang="en-US" sz="1800"/>
              <a:t>種類です。</a:t>
            </a:r>
            <a:endParaRPr kumimoji="1" lang="en-US" altLang="ja-JP" sz="1800" dirty="0"/>
          </a:p>
          <a:p>
            <a:r>
              <a:rPr kumimoji="1" lang="en-US" altLang="ja-CN" sz="1800" dirty="0" err="1"/>
              <a:t>return_sequences</a:t>
            </a:r>
            <a:r>
              <a:rPr kumimoji="1" lang="ja-JP" altLang="en-US" sz="1800"/>
              <a:t>引数を指定して，これらを使い分けます。</a:t>
            </a:r>
            <a:r>
              <a:rPr kumimoji="1" lang="en-US" altLang="ja-CN" sz="1800" dirty="0" err="1"/>
              <a:t>return_sequences</a:t>
            </a:r>
            <a:r>
              <a:rPr kumimoji="1" lang="ja-JP" altLang="en-US" sz="1800"/>
              <a:t>引数に</a:t>
            </a:r>
            <a:r>
              <a:rPr kumimoji="1" lang="en-US" altLang="ja-CN" sz="1800" dirty="0"/>
              <a:t>TRUE</a:t>
            </a:r>
            <a:r>
              <a:rPr kumimoji="1" lang="ja-JP" altLang="en-US" sz="1800"/>
              <a:t>を指定する場合は</a:t>
            </a:r>
            <a:r>
              <a:rPr kumimoji="1" lang="en-US" altLang="ja-JP" sz="1800" dirty="0"/>
              <a:t>3</a:t>
            </a:r>
            <a:r>
              <a:rPr kumimoji="1" lang="en-US" altLang="ja-CN" sz="1800" dirty="0"/>
              <a:t>D</a:t>
            </a:r>
            <a:r>
              <a:rPr kumimoji="1" lang="ja-JP" altLang="en-US" sz="1800"/>
              <a:t>テンソルを戻し，</a:t>
            </a:r>
            <a:r>
              <a:rPr kumimoji="1" lang="en-US" altLang="ja-CN" sz="1800" dirty="0"/>
              <a:t>FALSE</a:t>
            </a:r>
            <a:r>
              <a:rPr kumimoji="1" lang="ja-JP" altLang="en-US" sz="1800"/>
              <a:t>を指定する場合は</a:t>
            </a:r>
            <a:r>
              <a:rPr kumimoji="1" lang="en-US" altLang="ja-JP" sz="1800" dirty="0"/>
              <a:t>2</a:t>
            </a:r>
            <a:r>
              <a:rPr kumimoji="1" lang="en-US" altLang="ja-CN" sz="1800" dirty="0"/>
              <a:t>D</a:t>
            </a:r>
            <a:r>
              <a:rPr kumimoji="1" lang="ja-JP" altLang="en-US" sz="1800"/>
              <a:t>テンソルを戻します</a:t>
            </a:r>
            <a:r>
              <a:rPr kumimoji="1" lang="ja-JP" altLang="en-US" sz="2000"/>
              <a:t>。</a:t>
            </a:r>
            <a:endParaRPr kumimoji="1" lang="en-US" altLang="ja-JP" sz="2000" dirty="0"/>
          </a:p>
          <a:p>
            <a:r>
              <a:rPr kumimoji="1" lang="ja-JP" altLang="en-US" sz="1800"/>
              <a:t>次のコード例では，</a:t>
            </a:r>
            <a:r>
              <a:rPr kumimoji="1" lang="en-US" altLang="ja-CN" sz="1800" dirty="0" err="1"/>
              <a:t>return_sequences</a:t>
            </a:r>
            <a:r>
              <a:rPr kumimoji="1" lang="ja-JP" altLang="en-US" sz="1800"/>
              <a:t>引数を指定せず，戻り値として</a:t>
            </a:r>
            <a:r>
              <a:rPr kumimoji="1" lang="en-US" altLang="ja-JP" sz="1800" dirty="0"/>
              <a:t>2</a:t>
            </a:r>
            <a:r>
              <a:rPr kumimoji="1" lang="en-US" altLang="ja-CN" sz="1800" dirty="0"/>
              <a:t>D</a:t>
            </a:r>
            <a:r>
              <a:rPr kumimoji="1" lang="ja-JP" altLang="en-US" sz="1800"/>
              <a:t>テンソルを得ています</a:t>
            </a:r>
            <a:r>
              <a:rPr kumimoji="1" lang="ja-JP" altLang="en-US" sz="2000"/>
              <a:t>。</a:t>
            </a:r>
            <a:endParaRPr kumimoji="1" lang="ja-CN" altLang="en-US" sz="2000" dirty="0"/>
          </a:p>
        </p:txBody>
      </p:sp>
      <p:pic>
        <p:nvPicPr>
          <p:cNvPr id="5" name="図 4" descr="スクリーンショットの画面&#10;&#10;自動的に生成された説明">
            <a:extLst>
              <a:ext uri="{FF2B5EF4-FFF2-40B4-BE49-F238E27FC236}">
                <a16:creationId xmlns:a16="http://schemas.microsoft.com/office/drawing/2014/main" id="{AE9F90FE-A7B0-9C4F-BF40-8A6A92C7F382}"/>
              </a:ext>
            </a:extLst>
          </p:cNvPr>
          <p:cNvPicPr>
            <a:picLocks noChangeAspect="1"/>
          </p:cNvPicPr>
          <p:nvPr/>
        </p:nvPicPr>
        <p:blipFill>
          <a:blip r:embed="rId2"/>
          <a:stretch>
            <a:fillRect/>
          </a:stretch>
        </p:blipFill>
        <p:spPr>
          <a:xfrm>
            <a:off x="213360" y="2069611"/>
            <a:ext cx="6096000" cy="1115730"/>
          </a:xfrm>
          <a:prstGeom prst="rect">
            <a:avLst/>
          </a:prstGeom>
        </p:spPr>
      </p:pic>
      <p:sp>
        <p:nvSpPr>
          <p:cNvPr id="6" name="テキスト ボックス 5">
            <a:extLst>
              <a:ext uri="{FF2B5EF4-FFF2-40B4-BE49-F238E27FC236}">
                <a16:creationId xmlns:a16="http://schemas.microsoft.com/office/drawing/2014/main" id="{C5D0F3BA-2087-F54E-8FC6-2953DECB7377}"/>
              </a:ext>
            </a:extLst>
          </p:cNvPr>
          <p:cNvSpPr txBox="1"/>
          <p:nvPr/>
        </p:nvSpPr>
        <p:spPr>
          <a:xfrm>
            <a:off x="320040" y="3564265"/>
            <a:ext cx="5882640" cy="2862322"/>
          </a:xfrm>
          <a:prstGeom prst="rect">
            <a:avLst/>
          </a:prstGeom>
          <a:noFill/>
        </p:spPr>
        <p:txBody>
          <a:bodyPr wrap="square" rtlCol="0">
            <a:spAutoFit/>
          </a:bodyPr>
          <a:lstStyle/>
          <a:p>
            <a:r>
              <a:rPr kumimoji="1" lang="ja-CN" altLang="en-US" dirty="0"/>
              <a:t>・</a:t>
            </a:r>
            <a:r>
              <a:rPr kumimoji="1" lang="en-US" altLang="ja-CN" dirty="0"/>
              <a:t>#01:layer_embedding</a:t>
            </a:r>
            <a:r>
              <a:rPr kumimoji="1" lang="ja-JP" altLang="en-US"/>
              <a:t>は</a:t>
            </a:r>
            <a:r>
              <a:rPr kumimoji="1" lang="ja-JP" altLang="en-US">
                <a:solidFill>
                  <a:srgbClr val="FF0000"/>
                </a:solidFill>
              </a:rPr>
              <a:t>単語埋め込み</a:t>
            </a:r>
            <a:r>
              <a:rPr kumimoji="1" lang="ja-JP" altLang="en-US"/>
              <a:t>と呼ばれる処理に関するものです。ここでは詳細を割愛しますが，単語埋め込みとは単語のベクトル化の処理を指します。</a:t>
            </a:r>
            <a:r>
              <a:rPr kumimoji="1" lang="en-US" altLang="ja-CN" dirty="0" err="1"/>
              <a:t>input_dim</a:t>
            </a:r>
            <a:r>
              <a:rPr kumimoji="1" lang="ja-JP" altLang="en-US"/>
              <a:t>引数によって少なくとも取り込むトークン数を指定します。</a:t>
            </a:r>
            <a:r>
              <a:rPr kumimoji="1" lang="en-US" altLang="ja-CN" dirty="0" err="1"/>
              <a:t>output_dim</a:t>
            </a:r>
            <a:r>
              <a:rPr kumimoji="1" lang="ja-JP" altLang="en-US"/>
              <a:t>引数によって埋め込み空間の次元を指定します。ここではそれぞれ</a:t>
            </a:r>
            <a:r>
              <a:rPr kumimoji="1" lang="en-US" altLang="ja-JP" dirty="0"/>
              <a:t>10000</a:t>
            </a:r>
            <a:r>
              <a:rPr kumimoji="1" lang="ja-JP" altLang="en-US"/>
              <a:t>と</a:t>
            </a:r>
            <a:r>
              <a:rPr kumimoji="1" lang="en-US" altLang="ja-JP" dirty="0"/>
              <a:t>32</a:t>
            </a:r>
            <a:r>
              <a:rPr kumimoji="1" lang="ja-JP" altLang="en-US"/>
              <a:t>が指定されています。</a:t>
            </a:r>
            <a:endParaRPr kumimoji="1" lang="en-US" altLang="ja-JP" dirty="0"/>
          </a:p>
          <a:p>
            <a:endParaRPr kumimoji="1" lang="ja-JP" altLang="en-US"/>
          </a:p>
          <a:p>
            <a:r>
              <a:rPr kumimoji="1" lang="ja-CN" altLang="en-US" dirty="0"/>
              <a:t>・</a:t>
            </a:r>
            <a:r>
              <a:rPr kumimoji="1" lang="en-US" altLang="ja-CN" dirty="0"/>
              <a:t>#02:units</a:t>
            </a:r>
            <a:r>
              <a:rPr kumimoji="1" lang="ja-JP" altLang="en-US"/>
              <a:t>引数によって出力層のユニットの数を指定します。ここでは</a:t>
            </a:r>
            <a:r>
              <a:rPr kumimoji="1" lang="en-US" altLang="ja-JP" dirty="0"/>
              <a:t>32</a:t>
            </a:r>
            <a:r>
              <a:rPr kumimoji="1" lang="ja-JP" altLang="en-US"/>
              <a:t>個のユニットを持つことになります。</a:t>
            </a:r>
            <a:endParaRPr kumimoji="1" lang="ja-CN" altLang="en-US" dirty="0"/>
          </a:p>
        </p:txBody>
      </p:sp>
    </p:spTree>
    <p:extLst>
      <p:ext uri="{BB962C8B-B14F-4D97-AF65-F5344CB8AC3E}">
        <p14:creationId xmlns:p14="http://schemas.microsoft.com/office/powerpoint/2010/main" val="818422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3CF0F-B6C5-BD48-AB75-62D3741E834A}"/>
              </a:ext>
            </a:extLst>
          </p:cNvPr>
          <p:cNvSpPr>
            <a:spLocks noGrp="1"/>
          </p:cNvSpPr>
          <p:nvPr>
            <p:ph type="title"/>
          </p:nvPr>
        </p:nvSpPr>
        <p:spPr>
          <a:xfrm>
            <a:off x="838200" y="365125"/>
            <a:ext cx="11003280" cy="1325563"/>
          </a:xfrm>
        </p:spPr>
        <p:txBody>
          <a:bodyPr/>
          <a:lstStyle/>
          <a:p>
            <a:r>
              <a:rPr kumimoji="1" lang="en-US" altLang="ja-CN" dirty="0" err="1"/>
              <a:t>Keras</a:t>
            </a:r>
            <a:r>
              <a:rPr kumimoji="1" lang="ja-CN" altLang="en-US" dirty="0"/>
              <a:t>による再帰型ニューラルネットワーク</a:t>
            </a:r>
          </a:p>
        </p:txBody>
      </p:sp>
      <p:pic>
        <p:nvPicPr>
          <p:cNvPr id="5" name="コンテンツ プレースホルダー 4" descr="スクリーンショットの画面&#10;&#10;自動的に生成された説明">
            <a:extLst>
              <a:ext uri="{FF2B5EF4-FFF2-40B4-BE49-F238E27FC236}">
                <a16:creationId xmlns:a16="http://schemas.microsoft.com/office/drawing/2014/main" id="{668618DF-DB23-0A4B-BAAF-F4AB92DA154D}"/>
              </a:ext>
            </a:extLst>
          </p:cNvPr>
          <p:cNvPicPr>
            <a:picLocks noGrp="1" noChangeAspect="1"/>
          </p:cNvPicPr>
          <p:nvPr>
            <p:ph idx="1"/>
          </p:nvPr>
        </p:nvPicPr>
        <p:blipFill>
          <a:blip r:embed="rId2"/>
          <a:stretch>
            <a:fillRect/>
          </a:stretch>
        </p:blipFill>
        <p:spPr>
          <a:xfrm>
            <a:off x="1625508" y="1519694"/>
            <a:ext cx="8940984" cy="4148543"/>
          </a:xfrm>
        </p:spPr>
      </p:pic>
      <p:sp>
        <p:nvSpPr>
          <p:cNvPr id="6" name="テキスト ボックス 5">
            <a:extLst>
              <a:ext uri="{FF2B5EF4-FFF2-40B4-BE49-F238E27FC236}">
                <a16:creationId xmlns:a16="http://schemas.microsoft.com/office/drawing/2014/main" id="{4581C79A-DCD2-1B42-91DD-4A71ADBBA525}"/>
              </a:ext>
            </a:extLst>
          </p:cNvPr>
          <p:cNvSpPr txBox="1"/>
          <p:nvPr/>
        </p:nvSpPr>
        <p:spPr>
          <a:xfrm>
            <a:off x="2114010" y="5892710"/>
            <a:ext cx="7696200" cy="1200329"/>
          </a:xfrm>
          <a:prstGeom prst="rect">
            <a:avLst/>
          </a:prstGeom>
          <a:noFill/>
        </p:spPr>
        <p:txBody>
          <a:bodyPr wrap="square" rtlCol="0">
            <a:spAutoFit/>
          </a:bodyPr>
          <a:lstStyle/>
          <a:p>
            <a:r>
              <a:rPr kumimoji="1" lang="ja-JP" altLang="en-US"/>
              <a:t>・これまでのニューラルネットワークと同様に，</a:t>
            </a:r>
            <a:r>
              <a:rPr kumimoji="1" lang="en-US" altLang="ja-CN" dirty="0"/>
              <a:t>summary</a:t>
            </a:r>
            <a:r>
              <a:rPr kumimoji="1" lang="ja-JP" altLang="en-US"/>
              <a:t>関数を用いることでモデルの出力を行うことができます。</a:t>
            </a:r>
            <a:endParaRPr kumimoji="1" lang="en-US" altLang="ja-JP" dirty="0"/>
          </a:p>
          <a:p>
            <a:endParaRPr kumimoji="1" lang="en-US" altLang="ja-CN" dirty="0"/>
          </a:p>
          <a:p>
            <a:endParaRPr kumimoji="1" lang="ja-CN" altLang="en-US" dirty="0"/>
          </a:p>
        </p:txBody>
      </p:sp>
    </p:spTree>
    <p:extLst>
      <p:ext uri="{BB962C8B-B14F-4D97-AF65-F5344CB8AC3E}">
        <p14:creationId xmlns:p14="http://schemas.microsoft.com/office/powerpoint/2010/main" val="281257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2C1E6-BB4A-664D-B002-E9E203CE0B72}"/>
              </a:ext>
            </a:extLst>
          </p:cNvPr>
          <p:cNvSpPr>
            <a:spLocks noGrp="1"/>
          </p:cNvSpPr>
          <p:nvPr>
            <p:ph type="title"/>
          </p:nvPr>
        </p:nvSpPr>
        <p:spPr>
          <a:xfrm>
            <a:off x="838200" y="365125"/>
            <a:ext cx="10942320" cy="1325563"/>
          </a:xfrm>
        </p:spPr>
        <p:txBody>
          <a:bodyPr/>
          <a:lstStyle/>
          <a:p>
            <a:r>
              <a:rPr kumimoji="1" lang="en-US" altLang="ja-CN" dirty="0" err="1"/>
              <a:t>Keras</a:t>
            </a:r>
            <a:r>
              <a:rPr kumimoji="1" lang="ja-CN" altLang="en-US" dirty="0"/>
              <a:t>による再帰型ニューラルネットワーク</a:t>
            </a:r>
          </a:p>
        </p:txBody>
      </p:sp>
      <p:pic>
        <p:nvPicPr>
          <p:cNvPr id="5" name="コンテンツ プレースホルダー 4" descr="文字と写真のスクリーンショット&#10;&#10;自動的に生成された説明">
            <a:extLst>
              <a:ext uri="{FF2B5EF4-FFF2-40B4-BE49-F238E27FC236}">
                <a16:creationId xmlns:a16="http://schemas.microsoft.com/office/drawing/2014/main" id="{3BFCFB8C-B188-8846-AC0E-A0DF1DE240CD}"/>
              </a:ext>
            </a:extLst>
          </p:cNvPr>
          <p:cNvPicPr>
            <a:picLocks noGrp="1" noChangeAspect="1"/>
          </p:cNvPicPr>
          <p:nvPr>
            <p:ph idx="1"/>
          </p:nvPr>
        </p:nvPicPr>
        <p:blipFill>
          <a:blip r:embed="rId2"/>
          <a:stretch>
            <a:fillRect/>
          </a:stretch>
        </p:blipFill>
        <p:spPr>
          <a:xfrm>
            <a:off x="0" y="1955324"/>
            <a:ext cx="6944729" cy="2098516"/>
          </a:xfrm>
        </p:spPr>
      </p:pic>
      <p:sp>
        <p:nvSpPr>
          <p:cNvPr id="6" name="テキスト ボックス 5">
            <a:extLst>
              <a:ext uri="{FF2B5EF4-FFF2-40B4-BE49-F238E27FC236}">
                <a16:creationId xmlns:a16="http://schemas.microsoft.com/office/drawing/2014/main" id="{853AE159-0202-E749-957B-5A788ED046EF}"/>
              </a:ext>
            </a:extLst>
          </p:cNvPr>
          <p:cNvSpPr txBox="1"/>
          <p:nvPr/>
        </p:nvSpPr>
        <p:spPr>
          <a:xfrm>
            <a:off x="7071360" y="2148840"/>
            <a:ext cx="4846320" cy="2308324"/>
          </a:xfrm>
          <a:prstGeom prst="rect">
            <a:avLst/>
          </a:prstGeom>
          <a:noFill/>
        </p:spPr>
        <p:txBody>
          <a:bodyPr wrap="square" rtlCol="0">
            <a:spAutoFit/>
          </a:bodyPr>
          <a:lstStyle/>
          <a:p>
            <a:r>
              <a:rPr kumimoji="1" lang="ja-CN" altLang="en-US" dirty="0"/>
              <a:t>・</a:t>
            </a:r>
            <a:r>
              <a:rPr kumimoji="1" lang="en-US" altLang="ja-CN" dirty="0"/>
              <a:t>RNN</a:t>
            </a:r>
            <a:r>
              <a:rPr kumimoji="1" lang="ja-CN" altLang="en-US" dirty="0"/>
              <a:t>の隠れ層</a:t>
            </a:r>
            <a:r>
              <a:rPr kumimoji="1" lang="ja-JP" altLang="en-US"/>
              <a:t>を積み重ねる</a:t>
            </a:r>
            <a:r>
              <a:rPr kumimoji="1" lang="ja-CN" altLang="en-US" dirty="0"/>
              <a:t>左</a:t>
            </a:r>
            <a:r>
              <a:rPr kumimoji="1" lang="ja-JP" altLang="en-US"/>
              <a:t>のような表現は便利です。</a:t>
            </a:r>
            <a:endParaRPr kumimoji="1" lang="en-US" altLang="ja-JP" dirty="0"/>
          </a:p>
          <a:p>
            <a:endParaRPr kumimoji="1" lang="en-US" altLang="ja-JP" dirty="0"/>
          </a:p>
          <a:p>
            <a:r>
              <a:rPr kumimoji="1" lang="ja-JP" altLang="en-US"/>
              <a:t>・なお，隠れ層に相当する部分では，先述の通り</a:t>
            </a:r>
            <a:r>
              <a:rPr kumimoji="1" lang="en-US" altLang="ja-CN" dirty="0" err="1"/>
              <a:t>return_sequences</a:t>
            </a:r>
            <a:r>
              <a:rPr kumimoji="1" lang="ja-JP" altLang="en-US"/>
              <a:t>引数に</a:t>
            </a:r>
            <a:r>
              <a:rPr kumimoji="1" lang="en-US" altLang="ja-CN" dirty="0"/>
              <a:t>TRUE</a:t>
            </a:r>
            <a:r>
              <a:rPr kumimoji="1" lang="ja-JP" altLang="en-US"/>
              <a:t>を指定することで，戻り値に</a:t>
            </a:r>
            <a:r>
              <a:rPr kumimoji="1" lang="en-US" altLang="ja-JP" dirty="0"/>
              <a:t>3</a:t>
            </a:r>
            <a:r>
              <a:rPr kumimoji="1" lang="en-US" altLang="ja-CN" dirty="0"/>
              <a:t>D</a:t>
            </a:r>
            <a:r>
              <a:rPr kumimoji="1" lang="ja-JP" altLang="en-US"/>
              <a:t>テンソルを得ています。</a:t>
            </a:r>
            <a:endParaRPr kumimoji="1" lang="en-US" altLang="ja-JP" dirty="0"/>
          </a:p>
          <a:p>
            <a:endParaRPr kumimoji="1" lang="en-US" altLang="ja-JP" dirty="0"/>
          </a:p>
          <a:p>
            <a:endParaRPr kumimoji="1" lang="ja-CN" altLang="en-US" dirty="0"/>
          </a:p>
        </p:txBody>
      </p:sp>
      <p:sp>
        <p:nvSpPr>
          <p:cNvPr id="7" name="テキスト ボックス 6">
            <a:extLst>
              <a:ext uri="{FF2B5EF4-FFF2-40B4-BE49-F238E27FC236}">
                <a16:creationId xmlns:a16="http://schemas.microsoft.com/office/drawing/2014/main" id="{E108740A-8A8B-1544-8612-E2F9B9194CBC}"/>
              </a:ext>
            </a:extLst>
          </p:cNvPr>
          <p:cNvSpPr txBox="1"/>
          <p:nvPr/>
        </p:nvSpPr>
        <p:spPr>
          <a:xfrm>
            <a:off x="0" y="4396204"/>
            <a:ext cx="6838049" cy="923330"/>
          </a:xfrm>
          <a:prstGeom prst="rect">
            <a:avLst/>
          </a:prstGeom>
          <a:noFill/>
        </p:spPr>
        <p:txBody>
          <a:bodyPr wrap="square" rtlCol="0">
            <a:spAutoFit/>
          </a:bodyPr>
          <a:lstStyle/>
          <a:p>
            <a:r>
              <a:rPr kumimoji="1" lang="ja-CN" altLang="en-US" dirty="0"/>
              <a:t>・</a:t>
            </a:r>
            <a:r>
              <a:rPr kumimoji="1" lang="en-US" altLang="ja-CN" dirty="0"/>
              <a:t>#03:</a:t>
            </a:r>
            <a:r>
              <a:rPr kumimoji="1" lang="ja-JP" altLang="en-US"/>
              <a:t>ここでデフォルトの</a:t>
            </a:r>
            <a:r>
              <a:rPr kumimoji="1" lang="en-US" altLang="ja-CN" dirty="0"/>
              <a:t>FALSE</a:t>
            </a:r>
            <a:r>
              <a:rPr kumimoji="1" lang="ja-JP" altLang="en-US"/>
              <a:t>を指定してしまうとエラーが発生します。したがって，</a:t>
            </a:r>
            <a:r>
              <a:rPr kumimoji="1" lang="en-US" altLang="ja-CN" dirty="0" err="1"/>
              <a:t>return_sequences</a:t>
            </a:r>
            <a:r>
              <a:rPr kumimoji="1" lang="ja-JP" altLang="en-US"/>
              <a:t>引数で</a:t>
            </a:r>
            <a:r>
              <a:rPr kumimoji="1" lang="en-US" altLang="ja-CN" dirty="0"/>
              <a:t>TRUE</a:t>
            </a:r>
            <a:r>
              <a:rPr kumimoji="1" lang="ja-JP" altLang="en-US"/>
              <a:t>を指定することは，層を積み重ねる上で必須となります</a:t>
            </a:r>
            <a:endParaRPr kumimoji="1" lang="ja-CN" altLang="en-US" dirty="0"/>
          </a:p>
        </p:txBody>
      </p:sp>
    </p:spTree>
    <p:extLst>
      <p:ext uri="{BB962C8B-B14F-4D97-AF65-F5344CB8AC3E}">
        <p14:creationId xmlns:p14="http://schemas.microsoft.com/office/powerpoint/2010/main" val="286648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AEA0D1-545E-114A-8AC2-049CA2A550A7}"/>
              </a:ext>
            </a:extLst>
          </p:cNvPr>
          <p:cNvSpPr>
            <a:spLocks noGrp="1"/>
          </p:cNvSpPr>
          <p:nvPr>
            <p:ph type="title"/>
          </p:nvPr>
        </p:nvSpPr>
        <p:spPr>
          <a:xfrm>
            <a:off x="838200" y="365125"/>
            <a:ext cx="10957560" cy="1325563"/>
          </a:xfrm>
        </p:spPr>
        <p:txBody>
          <a:bodyPr/>
          <a:lstStyle/>
          <a:p>
            <a:r>
              <a:rPr kumimoji="1" lang="en-US" altLang="ja-CN" dirty="0" err="1"/>
              <a:t>Keras</a:t>
            </a:r>
            <a:r>
              <a:rPr kumimoji="1" lang="ja-CN" altLang="en-US" dirty="0"/>
              <a:t>による再帰型ニューラルネットワーク</a:t>
            </a:r>
          </a:p>
        </p:txBody>
      </p:sp>
      <p:pic>
        <p:nvPicPr>
          <p:cNvPr id="5" name="コンテンツ プレースホルダー 4" descr="スクリーンショットの画面&#10;&#10;自動的に生成された説明">
            <a:extLst>
              <a:ext uri="{FF2B5EF4-FFF2-40B4-BE49-F238E27FC236}">
                <a16:creationId xmlns:a16="http://schemas.microsoft.com/office/drawing/2014/main" id="{67CFBBCB-760D-8C4C-B8A5-2B457CE6C1D1}"/>
              </a:ext>
            </a:extLst>
          </p:cNvPr>
          <p:cNvPicPr>
            <a:picLocks noGrp="1" noChangeAspect="1"/>
          </p:cNvPicPr>
          <p:nvPr>
            <p:ph idx="1"/>
          </p:nvPr>
        </p:nvPicPr>
        <p:blipFill>
          <a:blip r:embed="rId2"/>
          <a:stretch>
            <a:fillRect/>
          </a:stretch>
        </p:blipFill>
        <p:spPr>
          <a:xfrm>
            <a:off x="2655840" y="1599248"/>
            <a:ext cx="6880320" cy="4351338"/>
          </a:xfrm>
        </p:spPr>
      </p:pic>
      <p:sp>
        <p:nvSpPr>
          <p:cNvPr id="6" name="テキスト ボックス 5">
            <a:extLst>
              <a:ext uri="{FF2B5EF4-FFF2-40B4-BE49-F238E27FC236}">
                <a16:creationId xmlns:a16="http://schemas.microsoft.com/office/drawing/2014/main" id="{9158F13C-D02F-8A43-902A-000322639CC3}"/>
              </a:ext>
            </a:extLst>
          </p:cNvPr>
          <p:cNvSpPr txBox="1"/>
          <p:nvPr/>
        </p:nvSpPr>
        <p:spPr>
          <a:xfrm>
            <a:off x="2431472" y="6211669"/>
            <a:ext cx="7329055" cy="646331"/>
          </a:xfrm>
          <a:prstGeom prst="rect">
            <a:avLst/>
          </a:prstGeom>
          <a:noFill/>
        </p:spPr>
        <p:txBody>
          <a:bodyPr wrap="square" rtlCol="0">
            <a:spAutoFit/>
          </a:bodyPr>
          <a:lstStyle/>
          <a:p>
            <a:r>
              <a:rPr kumimoji="1" lang="ja-CN" altLang="en-US" dirty="0"/>
              <a:t>・</a:t>
            </a:r>
            <a:r>
              <a:rPr kumimoji="1" lang="en-US" altLang="ja-CN" dirty="0"/>
              <a:t>summary</a:t>
            </a:r>
            <a:r>
              <a:rPr kumimoji="1" lang="ja-JP" altLang="en-US"/>
              <a:t>関数でモデルの出力を行います。</a:t>
            </a:r>
            <a:r>
              <a:rPr kumimoji="1" lang="en-US" altLang="ja-CN" dirty="0"/>
              <a:t>Output Shape</a:t>
            </a:r>
            <a:r>
              <a:rPr kumimoji="1" lang="ja-JP" altLang="en-US"/>
              <a:t>の列を参照すると，たしかに</a:t>
            </a:r>
            <a:r>
              <a:rPr kumimoji="1" lang="en-US" altLang="ja-JP" dirty="0"/>
              <a:t>3</a:t>
            </a:r>
            <a:r>
              <a:rPr kumimoji="1" lang="en-US" altLang="ja-CN" dirty="0"/>
              <a:t>D</a:t>
            </a:r>
            <a:r>
              <a:rPr kumimoji="1" lang="ja-JP" altLang="en-US"/>
              <a:t>テンソルが得られていることが確認できます。</a:t>
            </a:r>
            <a:endParaRPr kumimoji="1" lang="ja-CN" altLang="en-US" dirty="0"/>
          </a:p>
        </p:txBody>
      </p:sp>
    </p:spTree>
    <p:extLst>
      <p:ext uri="{BB962C8B-B14F-4D97-AF65-F5344CB8AC3E}">
        <p14:creationId xmlns:p14="http://schemas.microsoft.com/office/powerpoint/2010/main" val="408601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0A59A-0340-D747-A908-4503AF0DDFFF}"/>
              </a:ext>
            </a:extLst>
          </p:cNvPr>
          <p:cNvSpPr>
            <a:spLocks noGrp="1"/>
          </p:cNvSpPr>
          <p:nvPr>
            <p:ph type="title"/>
          </p:nvPr>
        </p:nvSpPr>
        <p:spPr>
          <a:xfrm>
            <a:off x="838200" y="380365"/>
            <a:ext cx="10347960" cy="1325563"/>
          </a:xfrm>
        </p:spPr>
        <p:txBody>
          <a:bodyPr/>
          <a:lstStyle/>
          <a:p>
            <a:r>
              <a:rPr kumimoji="1" lang="ja-JP" altLang="en-US"/>
              <a:t>再帰型ニューラルネットワーク</a:t>
            </a:r>
            <a:endParaRPr kumimoji="1" lang="ja-CN" altLang="en-US" dirty="0"/>
          </a:p>
        </p:txBody>
      </p:sp>
      <p:sp>
        <p:nvSpPr>
          <p:cNvPr id="3" name="コンテンツ プレースホルダー 2">
            <a:extLst>
              <a:ext uri="{FF2B5EF4-FFF2-40B4-BE49-F238E27FC236}">
                <a16:creationId xmlns:a16="http://schemas.microsoft.com/office/drawing/2014/main" id="{D1624C92-B3CC-8F49-9F65-FAD9D82D5139}"/>
              </a:ext>
            </a:extLst>
          </p:cNvPr>
          <p:cNvSpPr>
            <a:spLocks noGrp="1"/>
          </p:cNvSpPr>
          <p:nvPr>
            <p:ph idx="1"/>
          </p:nvPr>
        </p:nvSpPr>
        <p:spPr/>
        <p:txBody>
          <a:bodyPr/>
          <a:lstStyle/>
          <a:p>
            <a:r>
              <a:rPr kumimoji="1" lang="ja-JP" altLang="en-US"/>
              <a:t>「途中からは歌えない曲でも，最初からなら歌える」という現象が存在します。</a:t>
            </a:r>
            <a:endParaRPr kumimoji="1" lang="en-US" altLang="ja-JP" dirty="0"/>
          </a:p>
          <a:p>
            <a:endParaRPr kumimoji="1" lang="en-US" altLang="ja-JP" dirty="0"/>
          </a:p>
          <a:p>
            <a:r>
              <a:rPr kumimoji="1" lang="ja-JP" altLang="en-US"/>
              <a:t>この現象から，人間が記憶を参照する際に，その前後の文脈を利用しているという事実が示唆されます。</a:t>
            </a:r>
            <a:endParaRPr kumimoji="1" lang="en-US" altLang="ja-JP" dirty="0"/>
          </a:p>
          <a:p>
            <a:endParaRPr kumimoji="1" lang="en-US" altLang="ja-JP" dirty="0"/>
          </a:p>
          <a:p>
            <a:r>
              <a:rPr kumimoji="1" lang="ja-CN" altLang="en-US" dirty="0"/>
              <a:t>今回</a:t>
            </a:r>
            <a:r>
              <a:rPr kumimoji="1" lang="ja-JP" altLang="en-US"/>
              <a:t>紹介する</a:t>
            </a:r>
            <a:r>
              <a:rPr kumimoji="1" lang="ja-JP" altLang="en-US">
                <a:solidFill>
                  <a:srgbClr val="FF0000"/>
                </a:solidFill>
              </a:rPr>
              <a:t>再帰型ニューラルネットワーク</a:t>
            </a:r>
            <a:r>
              <a:rPr kumimoji="1" lang="en-US" altLang="ja-JP" dirty="0"/>
              <a:t>(</a:t>
            </a:r>
            <a:r>
              <a:rPr kumimoji="1" lang="en-US" altLang="ja-CN" dirty="0" err="1"/>
              <a:t>RNN:recurrent</a:t>
            </a:r>
            <a:r>
              <a:rPr kumimoji="1" lang="en-US" altLang="ja-CN" dirty="0"/>
              <a:t> neural network)</a:t>
            </a:r>
            <a:r>
              <a:rPr kumimoji="1" lang="ja-JP" altLang="en-US"/>
              <a:t>はこのような記憶の仕組みを利用したニューラルネットワークです。</a:t>
            </a:r>
            <a:endParaRPr kumimoji="1" lang="ja-CN" altLang="en-US" dirty="0"/>
          </a:p>
        </p:txBody>
      </p:sp>
    </p:spTree>
    <p:extLst>
      <p:ext uri="{BB962C8B-B14F-4D97-AF65-F5344CB8AC3E}">
        <p14:creationId xmlns:p14="http://schemas.microsoft.com/office/powerpoint/2010/main" val="396035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4C960-F2B9-A947-BF41-E890BFE826CC}"/>
              </a:ext>
            </a:extLst>
          </p:cNvPr>
          <p:cNvSpPr>
            <a:spLocks noGrp="1"/>
          </p:cNvSpPr>
          <p:nvPr>
            <p:ph type="title"/>
          </p:nvPr>
        </p:nvSpPr>
        <p:spPr/>
        <p:txBody>
          <a:bodyPr/>
          <a:lstStyle/>
          <a:p>
            <a:r>
              <a:rPr kumimoji="1" lang="ja-CN" altLang="en-US" dirty="0"/>
              <a:t>再帰型ニューラルネットワークの応用例</a:t>
            </a:r>
          </a:p>
        </p:txBody>
      </p:sp>
      <p:sp>
        <p:nvSpPr>
          <p:cNvPr id="3" name="コンテンツ プレースホルダー 2">
            <a:extLst>
              <a:ext uri="{FF2B5EF4-FFF2-40B4-BE49-F238E27FC236}">
                <a16:creationId xmlns:a16="http://schemas.microsoft.com/office/drawing/2014/main" id="{0DEEEA80-FBD8-B348-AB86-2DF4E9D4F816}"/>
              </a:ext>
            </a:extLst>
          </p:cNvPr>
          <p:cNvSpPr>
            <a:spLocks noGrp="1"/>
          </p:cNvSpPr>
          <p:nvPr>
            <p:ph idx="1"/>
          </p:nvPr>
        </p:nvSpPr>
        <p:spPr/>
        <p:txBody>
          <a:bodyPr/>
          <a:lstStyle/>
          <a:p>
            <a:r>
              <a:rPr kumimoji="1" lang="en-US" altLang="ja-CN" dirty="0"/>
              <a:t>RNN</a:t>
            </a:r>
            <a:r>
              <a:rPr kumimoji="1" lang="ja-JP" altLang="en-US"/>
              <a:t>の応用例として</a:t>
            </a:r>
            <a:r>
              <a:rPr kumimoji="1" lang="ja-JP" altLang="en-US">
                <a:solidFill>
                  <a:srgbClr val="FF0000"/>
                </a:solidFill>
              </a:rPr>
              <a:t>著者推定問題</a:t>
            </a:r>
            <a:r>
              <a:rPr kumimoji="1" lang="ja-JP" altLang="en-US"/>
              <a:t>を紹介します。</a:t>
            </a:r>
            <a:endParaRPr kumimoji="1" lang="en-US" altLang="ja-JP" dirty="0"/>
          </a:p>
          <a:p>
            <a:endParaRPr kumimoji="1" lang="en-US" altLang="ja-JP" dirty="0"/>
          </a:p>
          <a:p>
            <a:r>
              <a:rPr kumimoji="1" lang="ja-JP" altLang="en-US"/>
              <a:t>著者推定問題とは，与えられた文章が誰によって書かれたものであるかを推定する問題のことを指します。</a:t>
            </a:r>
            <a:endParaRPr kumimoji="1" lang="en-US" altLang="ja-JP" dirty="0"/>
          </a:p>
          <a:p>
            <a:endParaRPr kumimoji="1" lang="en-US" altLang="ja-JP" dirty="0"/>
          </a:p>
          <a:p>
            <a:r>
              <a:rPr kumimoji="1" lang="ja-JP" altLang="en-US"/>
              <a:t>今回は簡単のために，与えられた文章が，太宰治と夏目漱石の</a:t>
            </a:r>
            <a:r>
              <a:rPr kumimoji="1" lang="en-US" altLang="ja-JP" dirty="0"/>
              <a:t>2</a:t>
            </a:r>
            <a:r>
              <a:rPr kumimoji="1" lang="ja-JP" altLang="en-US"/>
              <a:t>人のうちどちらの著者によって書かれたものであるかを推定することを試みます。</a:t>
            </a:r>
            <a:endParaRPr kumimoji="1" lang="ja-CN" altLang="en-US" dirty="0"/>
          </a:p>
        </p:txBody>
      </p:sp>
    </p:spTree>
    <p:extLst>
      <p:ext uri="{BB962C8B-B14F-4D97-AF65-F5344CB8AC3E}">
        <p14:creationId xmlns:p14="http://schemas.microsoft.com/office/powerpoint/2010/main" val="296755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3213-7EDC-EA4A-BCCE-6B0FFDAA45C4}"/>
              </a:ext>
            </a:extLst>
          </p:cNvPr>
          <p:cNvSpPr>
            <a:spLocks noGrp="1"/>
          </p:cNvSpPr>
          <p:nvPr>
            <p:ph type="title"/>
          </p:nvPr>
        </p:nvSpPr>
        <p:spPr/>
        <p:txBody>
          <a:bodyPr/>
          <a:lstStyle/>
          <a:p>
            <a:r>
              <a:rPr kumimoji="1" lang="ja-CN" altLang="en-US" dirty="0"/>
              <a:t>再帰型ニューラルネットワークの応用例</a:t>
            </a:r>
          </a:p>
        </p:txBody>
      </p:sp>
      <p:sp>
        <p:nvSpPr>
          <p:cNvPr id="3" name="コンテンツ プレースホルダー 2">
            <a:extLst>
              <a:ext uri="{FF2B5EF4-FFF2-40B4-BE49-F238E27FC236}">
                <a16:creationId xmlns:a16="http://schemas.microsoft.com/office/drawing/2014/main" id="{61B722F0-AF40-6646-AD03-1D44C488A735}"/>
              </a:ext>
            </a:extLst>
          </p:cNvPr>
          <p:cNvSpPr>
            <a:spLocks noGrp="1"/>
          </p:cNvSpPr>
          <p:nvPr>
            <p:ph idx="1"/>
          </p:nvPr>
        </p:nvSpPr>
        <p:spPr/>
        <p:txBody>
          <a:bodyPr/>
          <a:lstStyle/>
          <a:p>
            <a:r>
              <a:rPr kumimoji="1" lang="ja-JP" altLang="en-US"/>
              <a:t>データセットの作成には青空文庫において公開されている文学作品を利用します。</a:t>
            </a:r>
            <a:endParaRPr kumimoji="1" lang="en-US" altLang="ja-JP" dirty="0"/>
          </a:p>
          <a:p>
            <a:r>
              <a:rPr kumimoji="1" lang="ja-JP" altLang="en-US"/>
              <a:t>今回は訓練データとして，太宰治の</a:t>
            </a:r>
            <a:r>
              <a:rPr kumimoji="1" lang="en-US" altLang="ja-JP" dirty="0"/>
              <a:t>『</a:t>
            </a:r>
            <a:r>
              <a:rPr kumimoji="1" lang="ja-JP" altLang="en-US"/>
              <a:t>斜陽</a:t>
            </a:r>
            <a:r>
              <a:rPr kumimoji="1" lang="en-US" altLang="ja-JP" dirty="0"/>
              <a:t>』</a:t>
            </a:r>
            <a:r>
              <a:rPr kumimoji="1" lang="ja-JP" altLang="en-US"/>
              <a:t>，</a:t>
            </a:r>
            <a:r>
              <a:rPr kumimoji="1" lang="en-US" altLang="ja-JP" dirty="0"/>
              <a:t>『</a:t>
            </a:r>
            <a:r>
              <a:rPr kumimoji="1" lang="ja-JP" altLang="en-US"/>
              <a:t>人間失格</a:t>
            </a:r>
            <a:r>
              <a:rPr kumimoji="1" lang="en-US" altLang="ja-JP" dirty="0"/>
              <a:t>』</a:t>
            </a:r>
            <a:r>
              <a:rPr kumimoji="1" lang="ja-JP" altLang="en-US"/>
              <a:t>，</a:t>
            </a:r>
            <a:r>
              <a:rPr kumimoji="1" lang="en-US" altLang="ja-JP" dirty="0"/>
              <a:t>『</a:t>
            </a:r>
            <a:r>
              <a:rPr kumimoji="1" lang="ja-JP" altLang="en-US"/>
              <a:t>津軽</a:t>
            </a:r>
            <a:r>
              <a:rPr kumimoji="1" lang="en-US" altLang="ja-JP" dirty="0"/>
              <a:t>』</a:t>
            </a:r>
            <a:r>
              <a:rPr kumimoji="1" lang="ja-JP" altLang="en-US"/>
              <a:t>，</a:t>
            </a:r>
            <a:r>
              <a:rPr kumimoji="1" lang="en-US" altLang="ja-JP" dirty="0"/>
              <a:t>『</a:t>
            </a:r>
            <a:r>
              <a:rPr kumimoji="1" lang="ja-JP" altLang="en-US"/>
              <a:t>富嶽百景</a:t>
            </a:r>
            <a:r>
              <a:rPr kumimoji="1" lang="en-US" altLang="ja-JP" dirty="0"/>
              <a:t>』</a:t>
            </a:r>
            <a:r>
              <a:rPr kumimoji="1" lang="ja-JP" altLang="en-US"/>
              <a:t>，</a:t>
            </a:r>
            <a:r>
              <a:rPr kumimoji="1" lang="en-US" altLang="ja-JP" dirty="0"/>
              <a:t>『</a:t>
            </a:r>
            <a:r>
              <a:rPr kumimoji="1" lang="ja-JP" altLang="en-US"/>
              <a:t>女生徒</a:t>
            </a:r>
            <a:r>
              <a:rPr kumimoji="1" lang="en-US" altLang="ja-JP" dirty="0"/>
              <a:t>』</a:t>
            </a:r>
            <a:r>
              <a:rPr kumimoji="1" lang="ja-JP" altLang="en-US"/>
              <a:t>，</a:t>
            </a:r>
            <a:r>
              <a:rPr kumimoji="1" lang="en-US" altLang="ja-JP" dirty="0"/>
              <a:t>『</a:t>
            </a:r>
            <a:r>
              <a:rPr kumimoji="1" lang="ja-JP" altLang="en-US"/>
              <a:t>パンドラの匣</a:t>
            </a:r>
            <a:r>
              <a:rPr kumimoji="1" lang="en-US" altLang="ja-JP" dirty="0"/>
              <a:t>』</a:t>
            </a:r>
            <a:r>
              <a:rPr kumimoji="1" lang="ja-JP" altLang="en-US"/>
              <a:t>，</a:t>
            </a:r>
            <a:r>
              <a:rPr kumimoji="1" lang="en-US" altLang="ja-JP" dirty="0"/>
              <a:t>『</a:t>
            </a:r>
            <a:r>
              <a:rPr kumimoji="1" lang="ja-JP" altLang="en-US"/>
              <a:t>正義と微笑</a:t>
            </a:r>
            <a:r>
              <a:rPr kumimoji="1" lang="en-US" altLang="ja-JP" dirty="0"/>
              <a:t>』</a:t>
            </a:r>
            <a:r>
              <a:rPr kumimoji="1" lang="ja-JP" altLang="en-US"/>
              <a:t>，</a:t>
            </a:r>
            <a:r>
              <a:rPr kumimoji="1" lang="en-US" altLang="ja-JP" dirty="0"/>
              <a:t>『</a:t>
            </a:r>
            <a:r>
              <a:rPr kumimoji="1" lang="ja-JP" altLang="en-US"/>
              <a:t>右大臣実朝</a:t>
            </a:r>
            <a:r>
              <a:rPr kumimoji="1" lang="en-US" altLang="ja-JP" dirty="0"/>
              <a:t>』</a:t>
            </a:r>
            <a:r>
              <a:rPr kumimoji="1" lang="ja-JP" altLang="en-US"/>
              <a:t>，</a:t>
            </a:r>
            <a:r>
              <a:rPr kumimoji="1" lang="en-US" altLang="ja-JP" dirty="0"/>
              <a:t>『</a:t>
            </a:r>
            <a:r>
              <a:rPr kumimoji="1" lang="ja-JP" altLang="en-US"/>
              <a:t>ロマネスク</a:t>
            </a:r>
            <a:r>
              <a:rPr kumimoji="1" lang="en-US" altLang="ja-JP" dirty="0"/>
              <a:t>』</a:t>
            </a:r>
            <a:r>
              <a:rPr kumimoji="1" lang="ja-JP" altLang="en-US"/>
              <a:t>，</a:t>
            </a:r>
            <a:r>
              <a:rPr kumimoji="1" lang="en-US" altLang="ja-JP" dirty="0"/>
              <a:t>『</a:t>
            </a:r>
            <a:r>
              <a:rPr kumimoji="1" lang="ja-JP" altLang="en-US"/>
              <a:t>お伽草子</a:t>
            </a:r>
            <a:r>
              <a:rPr kumimoji="1" lang="en-US" altLang="ja-JP" dirty="0"/>
              <a:t>』</a:t>
            </a:r>
            <a:r>
              <a:rPr kumimoji="1" lang="ja-JP" altLang="en-US"/>
              <a:t>，</a:t>
            </a:r>
            <a:r>
              <a:rPr kumimoji="1" lang="en-US" altLang="ja-JP" dirty="0"/>
              <a:t>『</a:t>
            </a:r>
            <a:r>
              <a:rPr kumimoji="1" lang="ja-JP" altLang="en-US"/>
              <a:t>ヴィヨンの妻</a:t>
            </a:r>
            <a:r>
              <a:rPr kumimoji="1" lang="en-US" altLang="ja-JP" dirty="0"/>
              <a:t>』</a:t>
            </a:r>
            <a:r>
              <a:rPr kumimoji="1" lang="ja-JP" altLang="en-US"/>
              <a:t>，</a:t>
            </a:r>
            <a:r>
              <a:rPr kumimoji="1" lang="en-US" altLang="ja-JP" dirty="0"/>
              <a:t>『</a:t>
            </a:r>
            <a:r>
              <a:rPr kumimoji="1" lang="ja-JP" altLang="en-US"/>
              <a:t>グッドバイ</a:t>
            </a:r>
            <a:r>
              <a:rPr kumimoji="1" lang="en-US" altLang="ja-JP" dirty="0"/>
              <a:t>』</a:t>
            </a:r>
            <a:r>
              <a:rPr kumimoji="1" lang="ja-JP" altLang="en-US"/>
              <a:t>，</a:t>
            </a:r>
            <a:r>
              <a:rPr kumimoji="1" lang="en-US" altLang="ja-JP" dirty="0"/>
              <a:t>『</a:t>
            </a:r>
            <a:r>
              <a:rPr kumimoji="1" lang="ja-JP" altLang="en-US"/>
              <a:t>十二月八日</a:t>
            </a:r>
            <a:r>
              <a:rPr kumimoji="1" lang="en-US" altLang="ja-JP" dirty="0"/>
              <a:t>』</a:t>
            </a:r>
            <a:r>
              <a:rPr kumimoji="1" lang="ja-JP" altLang="en-US"/>
              <a:t>，</a:t>
            </a:r>
            <a:r>
              <a:rPr kumimoji="1" lang="en-US" altLang="ja-JP" dirty="0"/>
              <a:t>『</a:t>
            </a:r>
            <a:r>
              <a:rPr kumimoji="1" lang="ja-JP" altLang="en-US"/>
              <a:t>愛と美について</a:t>
            </a:r>
            <a:r>
              <a:rPr kumimoji="1" lang="en-US" altLang="ja-JP" dirty="0"/>
              <a:t>』</a:t>
            </a:r>
            <a:r>
              <a:rPr kumimoji="1" lang="ja-JP" altLang="en-US"/>
              <a:t>，</a:t>
            </a:r>
            <a:r>
              <a:rPr kumimoji="1" lang="en-US" altLang="ja-JP" dirty="0"/>
              <a:t>『</a:t>
            </a:r>
            <a:r>
              <a:rPr kumimoji="1" lang="ja-JP" altLang="en-US"/>
              <a:t>兄たち</a:t>
            </a:r>
            <a:r>
              <a:rPr kumimoji="1" lang="en-US" altLang="ja-JP" dirty="0"/>
              <a:t>』</a:t>
            </a:r>
            <a:r>
              <a:rPr kumimoji="1" lang="ja-JP" altLang="en-US"/>
              <a:t>，</a:t>
            </a:r>
            <a:r>
              <a:rPr kumimoji="1" lang="en-US" altLang="ja-JP" dirty="0"/>
              <a:t>『</a:t>
            </a:r>
            <a:r>
              <a:rPr kumimoji="1" lang="ja-JP" altLang="en-US"/>
              <a:t>老ハイデルベルヒ</a:t>
            </a:r>
            <a:r>
              <a:rPr kumimoji="1" lang="en-US" altLang="ja-JP" dirty="0"/>
              <a:t>』</a:t>
            </a:r>
            <a:r>
              <a:rPr kumimoji="1" lang="ja-JP" altLang="en-US"/>
              <a:t>，</a:t>
            </a:r>
            <a:r>
              <a:rPr kumimoji="1" lang="en-US" altLang="ja-JP" dirty="0"/>
              <a:t>『</a:t>
            </a:r>
            <a:r>
              <a:rPr kumimoji="1" lang="ja-JP" altLang="en-US"/>
              <a:t>陰火</a:t>
            </a:r>
            <a:r>
              <a:rPr kumimoji="1" lang="en-US" altLang="ja-JP" dirty="0"/>
              <a:t>』</a:t>
            </a:r>
            <a:r>
              <a:rPr kumimoji="1" lang="ja-JP" altLang="en-US"/>
              <a:t>，</a:t>
            </a:r>
            <a:r>
              <a:rPr kumimoji="1" lang="en-US" altLang="ja-JP" dirty="0"/>
              <a:t>『</a:t>
            </a:r>
            <a:r>
              <a:rPr kumimoji="1" lang="ja-JP" altLang="en-US"/>
              <a:t>嘘</a:t>
            </a:r>
            <a:r>
              <a:rPr kumimoji="1" lang="en-US" altLang="ja-JP" dirty="0"/>
              <a:t>』</a:t>
            </a:r>
            <a:r>
              <a:rPr kumimoji="1" lang="ja-JP" altLang="en-US"/>
              <a:t>，</a:t>
            </a:r>
            <a:r>
              <a:rPr kumimoji="1" lang="en-US" altLang="ja-JP" dirty="0"/>
              <a:t>『</a:t>
            </a:r>
            <a:r>
              <a:rPr kumimoji="1" lang="ja-JP" altLang="en-US"/>
              <a:t>姥捨</a:t>
            </a:r>
            <a:r>
              <a:rPr kumimoji="1" lang="en-US" altLang="ja-JP" dirty="0"/>
              <a:t>』</a:t>
            </a:r>
            <a:r>
              <a:rPr kumimoji="1" lang="ja-JP" altLang="en-US"/>
              <a:t>，</a:t>
            </a:r>
            <a:r>
              <a:rPr kumimoji="1" lang="en-US" altLang="ja-JP" dirty="0"/>
              <a:t>『</a:t>
            </a:r>
            <a:r>
              <a:rPr kumimoji="1" lang="ja-JP" altLang="en-US"/>
              <a:t>黄村先生言行録</a:t>
            </a:r>
            <a:r>
              <a:rPr kumimoji="1" lang="en-US" altLang="ja-JP" dirty="0"/>
              <a:t>』</a:t>
            </a:r>
            <a:r>
              <a:rPr kumimoji="1" lang="ja-JP" altLang="en-US"/>
              <a:t>，</a:t>
            </a:r>
            <a:r>
              <a:rPr kumimoji="1" lang="en-US" altLang="ja-JP" dirty="0"/>
              <a:t>『</a:t>
            </a:r>
            <a:r>
              <a:rPr kumimoji="1" lang="ja-JP" altLang="en-US"/>
              <a:t>おさん</a:t>
            </a:r>
            <a:r>
              <a:rPr kumimoji="1" lang="en-US" altLang="ja-JP" dirty="0"/>
              <a:t>』</a:t>
            </a:r>
            <a:r>
              <a:rPr kumimoji="1" lang="ja-JP" altLang="en-US"/>
              <a:t>，</a:t>
            </a:r>
            <a:r>
              <a:rPr kumimoji="1" lang="en-US" altLang="ja-JP" dirty="0"/>
              <a:t>『</a:t>
            </a:r>
            <a:r>
              <a:rPr kumimoji="1" lang="ja-JP" altLang="en-US"/>
              <a:t>思ひ出</a:t>
            </a:r>
            <a:r>
              <a:rPr kumimoji="1" lang="en-US" altLang="ja-JP" dirty="0"/>
              <a:t>』</a:t>
            </a:r>
            <a:r>
              <a:rPr kumimoji="1" lang="ja-JP" altLang="en-US"/>
              <a:t>，</a:t>
            </a:r>
            <a:r>
              <a:rPr kumimoji="1" lang="en-US" altLang="ja-JP" dirty="0"/>
              <a:t>『</a:t>
            </a:r>
            <a:r>
              <a:rPr kumimoji="1" lang="ja-JP" altLang="en-US"/>
              <a:t>女の決闘</a:t>
            </a:r>
            <a:r>
              <a:rPr kumimoji="1" lang="en-US" altLang="ja-JP" dirty="0"/>
              <a:t>』</a:t>
            </a:r>
            <a:r>
              <a:rPr kumimoji="1" lang="ja-JP" altLang="en-US"/>
              <a:t>，</a:t>
            </a:r>
            <a:r>
              <a:rPr kumimoji="1" lang="en-US" altLang="ja-JP" dirty="0"/>
              <a:t>『</a:t>
            </a:r>
            <a:r>
              <a:rPr kumimoji="1" lang="ja-JP" altLang="en-US"/>
              <a:t>駈込み訴え</a:t>
            </a:r>
            <a:r>
              <a:rPr kumimoji="1" lang="en-US" altLang="ja-JP" dirty="0"/>
              <a:t>』</a:t>
            </a:r>
            <a:r>
              <a:rPr kumimoji="1" lang="ja-JP" altLang="en-US"/>
              <a:t>，</a:t>
            </a:r>
            <a:r>
              <a:rPr kumimoji="1" lang="en-US" altLang="ja-JP" dirty="0"/>
              <a:t>『</a:t>
            </a:r>
            <a:r>
              <a:rPr kumimoji="1" lang="ja-JP" altLang="en-US"/>
              <a:t>佳日</a:t>
            </a:r>
            <a:r>
              <a:rPr kumimoji="1" lang="en-US" altLang="ja-JP" dirty="0"/>
              <a:t>』</a:t>
            </a:r>
            <a:r>
              <a:rPr kumimoji="1" lang="ja-JP" altLang="en-US"/>
              <a:t>，</a:t>
            </a:r>
            <a:r>
              <a:rPr kumimoji="1" lang="en-US" altLang="ja-JP" dirty="0"/>
              <a:t>『</a:t>
            </a:r>
            <a:r>
              <a:rPr kumimoji="1" lang="ja-JP" altLang="en-US"/>
              <a:t>花燭</a:t>
            </a:r>
            <a:r>
              <a:rPr kumimoji="1" lang="en-US" altLang="ja-JP" dirty="0"/>
              <a:t>』</a:t>
            </a:r>
            <a:r>
              <a:rPr kumimoji="1" lang="ja-JP" altLang="en-US"/>
              <a:t>の</a:t>
            </a:r>
            <a:r>
              <a:rPr kumimoji="1" lang="en-US" altLang="ja-JP" dirty="0"/>
              <a:t>26</a:t>
            </a:r>
            <a:r>
              <a:rPr kumimoji="1" lang="ja-JP" altLang="en-US"/>
              <a:t>作品を</a:t>
            </a:r>
            <a:r>
              <a:rPr kumimoji="1" lang="ja-CN" altLang="en-US" dirty="0"/>
              <a:t>用います。</a:t>
            </a:r>
            <a:endParaRPr kumimoji="1" lang="en-US" altLang="ja-CN" dirty="0"/>
          </a:p>
          <a:p>
            <a:r>
              <a:rPr kumimoji="1" lang="ja-CN" altLang="en-US" dirty="0"/>
              <a:t>また，</a:t>
            </a:r>
            <a:r>
              <a:rPr kumimoji="1" lang="ja-JP" altLang="en-US"/>
              <a:t>夏目漱石の</a:t>
            </a:r>
            <a:r>
              <a:rPr kumimoji="1" lang="en-US" altLang="ja-JP" dirty="0"/>
              <a:t>『</a:t>
            </a:r>
            <a:r>
              <a:rPr kumimoji="1" lang="ja-JP" altLang="en-US"/>
              <a:t>こころ</a:t>
            </a:r>
            <a:r>
              <a:rPr kumimoji="1" lang="en-US" altLang="ja-JP" dirty="0"/>
              <a:t>』</a:t>
            </a:r>
            <a:r>
              <a:rPr kumimoji="1" lang="ja-JP" altLang="en-US"/>
              <a:t>，</a:t>
            </a:r>
            <a:r>
              <a:rPr kumimoji="1" lang="en-US" altLang="ja-JP" dirty="0"/>
              <a:t>『</a:t>
            </a:r>
            <a:r>
              <a:rPr kumimoji="1" lang="ja-JP" altLang="en-US"/>
              <a:t>坊っちゃん</a:t>
            </a:r>
            <a:r>
              <a:rPr kumimoji="1" lang="en-US" altLang="ja-JP" dirty="0"/>
              <a:t>』</a:t>
            </a:r>
            <a:r>
              <a:rPr kumimoji="1" lang="ja-JP" altLang="en-US"/>
              <a:t>，</a:t>
            </a:r>
            <a:r>
              <a:rPr kumimoji="1" lang="en-US" altLang="ja-JP" dirty="0"/>
              <a:t>『</a:t>
            </a:r>
            <a:r>
              <a:rPr kumimoji="1" lang="ja-JP" altLang="en-US"/>
              <a:t>門</a:t>
            </a:r>
            <a:r>
              <a:rPr kumimoji="1" lang="en-US" altLang="ja-JP" dirty="0"/>
              <a:t>』</a:t>
            </a:r>
            <a:r>
              <a:rPr kumimoji="1" lang="ja-JP" altLang="en-US"/>
              <a:t>，</a:t>
            </a:r>
            <a:r>
              <a:rPr kumimoji="1" lang="en-US" altLang="ja-JP" dirty="0"/>
              <a:t>『</a:t>
            </a:r>
            <a:r>
              <a:rPr kumimoji="1" lang="ja-JP" altLang="en-US"/>
              <a:t>吾輩は猫である</a:t>
            </a:r>
            <a:r>
              <a:rPr kumimoji="1" lang="en-US" altLang="ja-JP" dirty="0"/>
              <a:t>』</a:t>
            </a:r>
            <a:r>
              <a:rPr kumimoji="1" lang="ja-JP" altLang="en-US"/>
              <a:t>，</a:t>
            </a:r>
            <a:r>
              <a:rPr kumimoji="1" lang="en-US" altLang="ja-JP" dirty="0"/>
              <a:t>『</a:t>
            </a:r>
            <a:r>
              <a:rPr kumimoji="1" lang="ja-JP" altLang="en-US"/>
              <a:t>草枕</a:t>
            </a:r>
            <a:r>
              <a:rPr kumimoji="1" lang="en-US" altLang="ja-JP" dirty="0"/>
              <a:t>』</a:t>
            </a:r>
            <a:r>
              <a:rPr kumimoji="1" lang="ja-JP" altLang="en-US"/>
              <a:t>，</a:t>
            </a:r>
            <a:r>
              <a:rPr kumimoji="1" lang="en-US" altLang="ja-JP" dirty="0"/>
              <a:t>『</a:t>
            </a:r>
            <a:r>
              <a:rPr kumimoji="1" lang="ja-JP" altLang="en-US"/>
              <a:t>それから</a:t>
            </a:r>
            <a:r>
              <a:rPr kumimoji="1" lang="en-US" altLang="ja-JP" dirty="0"/>
              <a:t>』</a:t>
            </a:r>
            <a:r>
              <a:rPr kumimoji="1" lang="ja-JP" altLang="en-US"/>
              <a:t>の</a:t>
            </a:r>
            <a:r>
              <a:rPr kumimoji="1" lang="en-US" altLang="ja-JP" dirty="0"/>
              <a:t>6</a:t>
            </a:r>
            <a:r>
              <a:rPr kumimoji="1" lang="ja-JP" altLang="en-US"/>
              <a:t>作品を用います。</a:t>
            </a:r>
            <a:endParaRPr kumimoji="1" lang="ja-CN" altLang="en-US" dirty="0"/>
          </a:p>
        </p:txBody>
      </p:sp>
    </p:spTree>
    <p:extLst>
      <p:ext uri="{BB962C8B-B14F-4D97-AF65-F5344CB8AC3E}">
        <p14:creationId xmlns:p14="http://schemas.microsoft.com/office/powerpoint/2010/main" val="94942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B9342A-0045-E347-8DC9-554551B56336}"/>
              </a:ext>
            </a:extLst>
          </p:cNvPr>
          <p:cNvSpPr>
            <a:spLocks noGrp="1"/>
          </p:cNvSpPr>
          <p:nvPr>
            <p:ph type="title"/>
          </p:nvPr>
        </p:nvSpPr>
        <p:spPr/>
        <p:txBody>
          <a:bodyPr/>
          <a:lstStyle/>
          <a:p>
            <a:r>
              <a:rPr kumimoji="1" lang="ja-CN" altLang="en-US" dirty="0"/>
              <a:t>再帰型ニューラルネットワークの応用例</a:t>
            </a:r>
          </a:p>
        </p:txBody>
      </p:sp>
      <p:sp>
        <p:nvSpPr>
          <p:cNvPr id="3" name="コンテンツ プレースホルダー 2">
            <a:extLst>
              <a:ext uri="{FF2B5EF4-FFF2-40B4-BE49-F238E27FC236}">
                <a16:creationId xmlns:a16="http://schemas.microsoft.com/office/drawing/2014/main" id="{CBB4979A-1F60-DF4A-991F-A78EE3A90FA5}"/>
              </a:ext>
            </a:extLst>
          </p:cNvPr>
          <p:cNvSpPr>
            <a:spLocks noGrp="1"/>
          </p:cNvSpPr>
          <p:nvPr>
            <p:ph idx="1"/>
          </p:nvPr>
        </p:nvSpPr>
        <p:spPr/>
        <p:txBody>
          <a:bodyPr/>
          <a:lstStyle/>
          <a:p>
            <a:r>
              <a:rPr kumimoji="1" lang="ja-JP" altLang="en-US"/>
              <a:t>テストデータには，太宰治の</a:t>
            </a:r>
            <a:r>
              <a:rPr kumimoji="1" lang="en-US" altLang="ja-JP" dirty="0"/>
              <a:t>『</a:t>
            </a:r>
            <a:r>
              <a:rPr kumimoji="1" lang="ja-JP" altLang="en-US"/>
              <a:t>走れメロス</a:t>
            </a:r>
            <a:r>
              <a:rPr kumimoji="1" lang="en-US" altLang="ja-JP" dirty="0"/>
              <a:t>』</a:t>
            </a:r>
            <a:r>
              <a:rPr kumimoji="1" lang="ja-JP" altLang="en-US"/>
              <a:t>，</a:t>
            </a:r>
            <a:r>
              <a:rPr kumimoji="1" lang="en-US" altLang="ja-JP" dirty="0"/>
              <a:t>『</a:t>
            </a:r>
            <a:r>
              <a:rPr kumimoji="1" lang="ja-JP" altLang="en-US"/>
              <a:t>新ハムレット</a:t>
            </a:r>
            <a:r>
              <a:rPr kumimoji="1" lang="en-US" altLang="ja-JP" dirty="0"/>
              <a:t>』</a:t>
            </a:r>
            <a:r>
              <a:rPr kumimoji="1" lang="ja-JP" altLang="en-US"/>
              <a:t>の</a:t>
            </a:r>
            <a:r>
              <a:rPr kumimoji="1" lang="en-US" altLang="ja-JP" dirty="0"/>
              <a:t>2</a:t>
            </a:r>
            <a:r>
              <a:rPr kumimoji="1" lang="ja-JP" altLang="en-US"/>
              <a:t>作品を，夏目漱石の</a:t>
            </a:r>
            <a:r>
              <a:rPr kumimoji="1" lang="en-US" altLang="ja-JP" dirty="0"/>
              <a:t>『</a:t>
            </a:r>
            <a:r>
              <a:rPr kumimoji="1" lang="ja-JP" altLang="en-US"/>
              <a:t>三四郎</a:t>
            </a:r>
            <a:r>
              <a:rPr kumimoji="1" lang="en-US" altLang="ja-JP" dirty="0"/>
              <a:t>』</a:t>
            </a:r>
            <a:r>
              <a:rPr kumimoji="1" lang="ja-JP" altLang="en-US"/>
              <a:t>の</a:t>
            </a:r>
            <a:r>
              <a:rPr kumimoji="1" lang="en-US" altLang="ja-JP" dirty="0"/>
              <a:t>1</a:t>
            </a:r>
            <a:r>
              <a:rPr kumimoji="1" lang="ja-JP" altLang="en-US"/>
              <a:t>作品を用います。</a:t>
            </a:r>
            <a:endParaRPr kumimoji="1" lang="en-US" altLang="ja-JP" dirty="0"/>
          </a:p>
          <a:p>
            <a:r>
              <a:rPr kumimoji="1" lang="ja-JP" altLang="en-US"/>
              <a:t>青空文庫からこれらの作品をダウンロードしたのち，漢字に振られている読み仮名を削除してから，すべての文章を句点区切りの</a:t>
            </a:r>
            <a:r>
              <a:rPr kumimoji="1" lang="en-US" altLang="ja-JP" dirty="0"/>
              <a:t>10</a:t>
            </a:r>
            <a:r>
              <a:rPr kumimoji="1" lang="ja-JP" altLang="en-US"/>
              <a:t>個の文からなるデータに分割します。</a:t>
            </a:r>
            <a:endParaRPr kumimoji="1" lang="en-US" altLang="ja-JP" dirty="0"/>
          </a:p>
          <a:p>
            <a:r>
              <a:rPr kumimoji="1" lang="ja-JP" altLang="en-US"/>
              <a:t>こうして太宰治の作品から</a:t>
            </a:r>
            <a:r>
              <a:rPr kumimoji="1" lang="en-US" altLang="ja-JP" dirty="0"/>
              <a:t>5135</a:t>
            </a:r>
            <a:r>
              <a:rPr kumimoji="1" lang="ja-JP" altLang="en-US"/>
              <a:t>個の訓練データと</a:t>
            </a:r>
            <a:r>
              <a:rPr kumimoji="1" lang="en-US" altLang="ja-JP" dirty="0"/>
              <a:t>965</a:t>
            </a:r>
            <a:r>
              <a:rPr kumimoji="1" lang="ja-JP" altLang="en-US"/>
              <a:t>個のテストデータを，夏目漱石の作品から</a:t>
            </a:r>
            <a:r>
              <a:rPr kumimoji="1" lang="en-US" altLang="ja-JP" dirty="0"/>
              <a:t>5145</a:t>
            </a:r>
            <a:r>
              <a:rPr kumimoji="1" lang="ja-JP" altLang="en-US"/>
              <a:t>個の訓練データと</a:t>
            </a:r>
            <a:r>
              <a:rPr kumimoji="1" lang="en-US" altLang="ja-JP" dirty="0"/>
              <a:t>1181</a:t>
            </a:r>
            <a:r>
              <a:rPr kumimoji="1" lang="ja-JP" altLang="en-US"/>
              <a:t>個のテストデータを得ます。</a:t>
            </a:r>
            <a:endParaRPr kumimoji="1" lang="en-US" altLang="ja-JP" dirty="0"/>
          </a:p>
          <a:p>
            <a:r>
              <a:rPr kumimoji="1" lang="ja-JP" altLang="en-US"/>
              <a:t>なお，作品数に差があるのは，太宰治の作品に短編小説が多いのに対し，夏目漱石の作品に長編小説が多い中，ほぼ同じ数の訓練データとテストデータを用意したためです。</a:t>
            </a:r>
            <a:endParaRPr kumimoji="1" lang="ja-CN" altLang="en-US" dirty="0"/>
          </a:p>
        </p:txBody>
      </p:sp>
    </p:spTree>
    <p:extLst>
      <p:ext uri="{BB962C8B-B14F-4D97-AF65-F5344CB8AC3E}">
        <p14:creationId xmlns:p14="http://schemas.microsoft.com/office/powerpoint/2010/main" val="3363424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1484D-3EFA-5141-B817-6CC4DCCCF2DA}"/>
              </a:ext>
            </a:extLst>
          </p:cNvPr>
          <p:cNvSpPr>
            <a:spLocks noGrp="1"/>
          </p:cNvSpPr>
          <p:nvPr>
            <p:ph type="title"/>
          </p:nvPr>
        </p:nvSpPr>
        <p:spPr/>
        <p:txBody>
          <a:bodyPr/>
          <a:lstStyle/>
          <a:p>
            <a:r>
              <a:rPr kumimoji="1" lang="ja-CN" altLang="en-US" dirty="0"/>
              <a:t>再帰型ニューラルネットワークの応用例</a:t>
            </a:r>
          </a:p>
        </p:txBody>
      </p:sp>
      <p:sp>
        <p:nvSpPr>
          <p:cNvPr id="3" name="コンテンツ プレースホルダー 2">
            <a:extLst>
              <a:ext uri="{FF2B5EF4-FFF2-40B4-BE49-F238E27FC236}">
                <a16:creationId xmlns:a16="http://schemas.microsoft.com/office/drawing/2014/main" id="{EB7B1C68-6AF2-7047-AC23-88DCA2FC42B6}"/>
              </a:ext>
            </a:extLst>
          </p:cNvPr>
          <p:cNvSpPr>
            <a:spLocks noGrp="1"/>
          </p:cNvSpPr>
          <p:nvPr>
            <p:ph idx="1"/>
          </p:nvPr>
        </p:nvSpPr>
        <p:spPr>
          <a:xfrm>
            <a:off x="8007926" y="2390919"/>
            <a:ext cx="3913909" cy="4351338"/>
          </a:xfrm>
        </p:spPr>
        <p:txBody>
          <a:bodyPr>
            <a:noAutofit/>
          </a:bodyPr>
          <a:lstStyle/>
          <a:p>
            <a:r>
              <a:rPr kumimoji="1" lang="ja-JP" altLang="en-US" sz="1800"/>
              <a:t>ではこれらのデータセットを用いて，実際に</a:t>
            </a:r>
            <a:r>
              <a:rPr kumimoji="1" lang="en-US" altLang="ja-CN" sz="1800" dirty="0"/>
              <a:t>RNN</a:t>
            </a:r>
            <a:r>
              <a:rPr kumimoji="1" lang="ja-JP" altLang="en-US" sz="1800"/>
              <a:t>を利用して著者推定問題を解いてみましょう。</a:t>
            </a:r>
            <a:endParaRPr kumimoji="1" lang="en-US" altLang="ja-JP" sz="1800" dirty="0"/>
          </a:p>
          <a:p>
            <a:r>
              <a:rPr kumimoji="1" lang="ja-JP" altLang="en-US" sz="1800"/>
              <a:t>今回は隠れ層に</a:t>
            </a:r>
            <a:r>
              <a:rPr kumimoji="1" lang="en-US" altLang="ja-JP" sz="1800" dirty="0"/>
              <a:t>64</a:t>
            </a:r>
            <a:r>
              <a:rPr kumimoji="1" lang="ja-JP" altLang="en-US" sz="1800"/>
              <a:t>個のユニットを持つ</a:t>
            </a:r>
            <a:r>
              <a:rPr kumimoji="1" lang="en-US" altLang="ja-CN" sz="1800" dirty="0"/>
              <a:t>RNN</a:t>
            </a:r>
            <a:r>
              <a:rPr kumimoji="1" lang="ja-JP" altLang="en-US" sz="1800"/>
              <a:t>を利用します。</a:t>
            </a:r>
            <a:endParaRPr kumimoji="1" lang="en-US" altLang="ja-JP" sz="1800" dirty="0"/>
          </a:p>
          <a:p>
            <a:r>
              <a:rPr kumimoji="1" lang="ja-JP" altLang="en-US" sz="1800"/>
              <a:t>また，今回の著者推定問題は</a:t>
            </a:r>
            <a:r>
              <a:rPr kumimoji="1" lang="en-US" altLang="ja-JP" sz="1800" dirty="0"/>
              <a:t>2</a:t>
            </a:r>
            <a:r>
              <a:rPr kumimoji="1" lang="ja-JP" altLang="en-US" sz="1800"/>
              <a:t>値分類問題ですから，出力層の活性化関数にはシグモイド関数を用います。</a:t>
            </a:r>
            <a:endParaRPr kumimoji="1" lang="en-US" altLang="ja-JP" sz="1800" dirty="0"/>
          </a:p>
          <a:p>
            <a:r>
              <a:rPr kumimoji="1" lang="en-US" altLang="ja-CN" sz="1800" dirty="0"/>
              <a:t>R</a:t>
            </a:r>
            <a:r>
              <a:rPr kumimoji="1" lang="ja-JP" altLang="en-US" sz="1800"/>
              <a:t>コードで表現するならば</a:t>
            </a:r>
            <a:r>
              <a:rPr kumimoji="1" lang="ja-CN" altLang="en-US" sz="1800" dirty="0"/>
              <a:t>左</a:t>
            </a:r>
            <a:r>
              <a:rPr kumimoji="1" lang="ja-JP" altLang="en-US" sz="1800"/>
              <a:t>の通りとなります。</a:t>
            </a:r>
            <a:endParaRPr kumimoji="1" lang="ja-CN" altLang="en-US" sz="1800" dirty="0"/>
          </a:p>
        </p:txBody>
      </p:sp>
      <p:pic>
        <p:nvPicPr>
          <p:cNvPr id="5" name="図 4" descr="スクリーンショット が含まれている画像&#10;&#10;自動的に生成された説明">
            <a:extLst>
              <a:ext uri="{FF2B5EF4-FFF2-40B4-BE49-F238E27FC236}">
                <a16:creationId xmlns:a16="http://schemas.microsoft.com/office/drawing/2014/main" id="{5603D06D-9FAF-8846-B6A0-D20F1B54288F}"/>
              </a:ext>
            </a:extLst>
          </p:cNvPr>
          <p:cNvPicPr>
            <a:picLocks noChangeAspect="1"/>
          </p:cNvPicPr>
          <p:nvPr/>
        </p:nvPicPr>
        <p:blipFill>
          <a:blip r:embed="rId2"/>
          <a:stretch>
            <a:fillRect/>
          </a:stretch>
        </p:blipFill>
        <p:spPr>
          <a:xfrm>
            <a:off x="0" y="2681713"/>
            <a:ext cx="7531514" cy="1635493"/>
          </a:xfrm>
          <a:prstGeom prst="rect">
            <a:avLst/>
          </a:prstGeom>
        </p:spPr>
      </p:pic>
    </p:spTree>
    <p:extLst>
      <p:ext uri="{BB962C8B-B14F-4D97-AF65-F5344CB8AC3E}">
        <p14:creationId xmlns:p14="http://schemas.microsoft.com/office/powerpoint/2010/main" val="221106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68A0B1-3D4C-1E48-B3CE-958AAD322B76}"/>
              </a:ext>
            </a:extLst>
          </p:cNvPr>
          <p:cNvSpPr>
            <a:spLocks noGrp="1"/>
          </p:cNvSpPr>
          <p:nvPr>
            <p:ph type="title"/>
          </p:nvPr>
        </p:nvSpPr>
        <p:spPr/>
        <p:txBody>
          <a:bodyPr/>
          <a:lstStyle/>
          <a:p>
            <a:r>
              <a:rPr kumimoji="1" lang="ja-CN" altLang="en-US" dirty="0"/>
              <a:t>再帰型ニューラルネットワークの応用例</a:t>
            </a:r>
          </a:p>
        </p:txBody>
      </p:sp>
      <p:pic>
        <p:nvPicPr>
          <p:cNvPr id="5" name="コンテンツ プレースホルダー 4" descr="スクリーンショット が含まれている画像&#10;&#10;自動的に生成された説明">
            <a:extLst>
              <a:ext uri="{FF2B5EF4-FFF2-40B4-BE49-F238E27FC236}">
                <a16:creationId xmlns:a16="http://schemas.microsoft.com/office/drawing/2014/main" id="{8E6B6AA9-3CB8-D948-A407-D5C55590E728}"/>
              </a:ext>
            </a:extLst>
          </p:cNvPr>
          <p:cNvPicPr>
            <a:picLocks noGrp="1" noChangeAspect="1"/>
          </p:cNvPicPr>
          <p:nvPr>
            <p:ph idx="1"/>
          </p:nvPr>
        </p:nvPicPr>
        <p:blipFill>
          <a:blip r:embed="rId2"/>
          <a:stretch>
            <a:fillRect/>
          </a:stretch>
        </p:blipFill>
        <p:spPr>
          <a:xfrm>
            <a:off x="137329" y="1908752"/>
            <a:ext cx="8093488" cy="4351338"/>
          </a:xfrm>
        </p:spPr>
      </p:pic>
      <p:sp>
        <p:nvSpPr>
          <p:cNvPr id="6" name="テキスト ボックス 5">
            <a:extLst>
              <a:ext uri="{FF2B5EF4-FFF2-40B4-BE49-F238E27FC236}">
                <a16:creationId xmlns:a16="http://schemas.microsoft.com/office/drawing/2014/main" id="{A1DD73B0-848D-5E48-901E-634982D09920}"/>
              </a:ext>
            </a:extLst>
          </p:cNvPr>
          <p:cNvSpPr txBox="1"/>
          <p:nvPr/>
        </p:nvSpPr>
        <p:spPr>
          <a:xfrm>
            <a:off x="8395855" y="1908752"/>
            <a:ext cx="3643745" cy="1477328"/>
          </a:xfrm>
          <a:prstGeom prst="rect">
            <a:avLst/>
          </a:prstGeom>
          <a:noFill/>
        </p:spPr>
        <p:txBody>
          <a:bodyPr wrap="square" rtlCol="0">
            <a:spAutoFit/>
          </a:bodyPr>
          <a:lstStyle/>
          <a:p>
            <a:r>
              <a:rPr kumimoji="1" lang="ja-CN" altLang="en-US" dirty="0"/>
              <a:t>・</a:t>
            </a:r>
            <a:r>
              <a:rPr kumimoji="1" lang="ja-JP" altLang="en-US"/>
              <a:t>実際にモデルを訓練しましょう。</a:t>
            </a:r>
            <a:endParaRPr kumimoji="1" lang="en-US" altLang="ja-JP" dirty="0"/>
          </a:p>
          <a:p>
            <a:endParaRPr kumimoji="1" lang="en-US" altLang="ja-JP" dirty="0"/>
          </a:p>
          <a:p>
            <a:r>
              <a:rPr kumimoji="1" lang="ja-JP" altLang="en-US"/>
              <a:t>・</a:t>
            </a:r>
            <a:r>
              <a:rPr kumimoji="1" lang="en-US" altLang="ja-JP" dirty="0"/>
              <a:t>2</a:t>
            </a:r>
            <a:r>
              <a:rPr kumimoji="1" lang="ja-JP" altLang="en-US"/>
              <a:t>値分類ですから，</a:t>
            </a:r>
            <a:r>
              <a:rPr kumimoji="1" lang="ja-CN" altLang="en-US"/>
              <a:t>損失</a:t>
            </a:r>
            <a:r>
              <a:rPr kumimoji="1" lang="ja-JP" altLang="en-US"/>
              <a:t>関数には</a:t>
            </a:r>
            <a:r>
              <a:rPr kumimoji="1" lang="ja-JP" altLang="en-US">
                <a:solidFill>
                  <a:srgbClr val="FF0000"/>
                </a:solidFill>
              </a:rPr>
              <a:t>交差エントロピー誤差</a:t>
            </a:r>
            <a:r>
              <a:rPr kumimoji="1" lang="ja-JP" altLang="en-US"/>
              <a:t>を用います。</a:t>
            </a:r>
            <a:endParaRPr kumimoji="1" lang="ja-CN" altLang="en-US" dirty="0"/>
          </a:p>
        </p:txBody>
      </p:sp>
    </p:spTree>
    <p:extLst>
      <p:ext uri="{BB962C8B-B14F-4D97-AF65-F5344CB8AC3E}">
        <p14:creationId xmlns:p14="http://schemas.microsoft.com/office/powerpoint/2010/main" val="217005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0795C-7938-AB43-9FC3-860457C7D44E}"/>
              </a:ext>
            </a:extLst>
          </p:cNvPr>
          <p:cNvSpPr>
            <a:spLocks noGrp="1"/>
          </p:cNvSpPr>
          <p:nvPr>
            <p:ph type="title"/>
          </p:nvPr>
        </p:nvSpPr>
        <p:spPr/>
        <p:txBody>
          <a:bodyPr/>
          <a:lstStyle/>
          <a:p>
            <a:r>
              <a:rPr kumimoji="1" lang="ja-CN" altLang="en-US" dirty="0"/>
              <a:t>再帰型ニューラルネットワークの応用例</a:t>
            </a:r>
          </a:p>
        </p:txBody>
      </p:sp>
      <p:pic>
        <p:nvPicPr>
          <p:cNvPr id="5" name="コンテンツ プレースホルダー 4" descr="スクリーンショット が含まれている画像&#10;&#10;自動的に生成された説明">
            <a:extLst>
              <a:ext uri="{FF2B5EF4-FFF2-40B4-BE49-F238E27FC236}">
                <a16:creationId xmlns:a16="http://schemas.microsoft.com/office/drawing/2014/main" id="{98C220C2-98C8-424B-A639-76EFFE610D80}"/>
              </a:ext>
            </a:extLst>
          </p:cNvPr>
          <p:cNvPicPr>
            <a:picLocks noGrp="1" noChangeAspect="1"/>
          </p:cNvPicPr>
          <p:nvPr>
            <p:ph idx="1"/>
          </p:nvPr>
        </p:nvPicPr>
        <p:blipFill>
          <a:blip r:embed="rId2"/>
          <a:stretch>
            <a:fillRect/>
          </a:stretch>
        </p:blipFill>
        <p:spPr>
          <a:xfrm>
            <a:off x="632152" y="1839478"/>
            <a:ext cx="5366866" cy="5035447"/>
          </a:xfrm>
        </p:spPr>
      </p:pic>
      <p:sp>
        <p:nvSpPr>
          <p:cNvPr id="6" name="テキスト ボックス 5">
            <a:extLst>
              <a:ext uri="{FF2B5EF4-FFF2-40B4-BE49-F238E27FC236}">
                <a16:creationId xmlns:a16="http://schemas.microsoft.com/office/drawing/2014/main" id="{DAA853E0-E9E3-B94A-A7CA-047D07959EEA}"/>
              </a:ext>
            </a:extLst>
          </p:cNvPr>
          <p:cNvSpPr txBox="1"/>
          <p:nvPr/>
        </p:nvSpPr>
        <p:spPr>
          <a:xfrm>
            <a:off x="6286500" y="1839478"/>
            <a:ext cx="5676900" cy="4801314"/>
          </a:xfrm>
          <a:prstGeom prst="rect">
            <a:avLst/>
          </a:prstGeom>
          <a:noFill/>
        </p:spPr>
        <p:txBody>
          <a:bodyPr wrap="square" rtlCol="0">
            <a:spAutoFit/>
          </a:bodyPr>
          <a:lstStyle/>
          <a:p>
            <a:r>
              <a:rPr kumimoji="1" lang="ja-JP" altLang="en-US"/>
              <a:t>・訓練の過程と結果は以下の通りとなります。テストデータに対する最終的な正確度は</a:t>
            </a:r>
            <a:r>
              <a:rPr kumimoji="1" lang="en-US" altLang="ja-JP" dirty="0">
                <a:solidFill>
                  <a:srgbClr val="FF0000"/>
                </a:solidFill>
              </a:rPr>
              <a:t>56.76%</a:t>
            </a:r>
            <a:r>
              <a:rPr kumimoji="1" lang="ja-JP" altLang="en-US"/>
              <a:t>となりました。</a:t>
            </a:r>
            <a:endParaRPr kumimoji="1" lang="en-US" altLang="ja-JP" dirty="0"/>
          </a:p>
          <a:p>
            <a:endParaRPr kumimoji="1" lang="en-US" altLang="ja-JP" dirty="0"/>
          </a:p>
          <a:p>
            <a:r>
              <a:rPr kumimoji="1" lang="ja-JP" altLang="en-US"/>
              <a:t>・今回の課題が</a:t>
            </a:r>
            <a:r>
              <a:rPr kumimoji="1" lang="en-US" altLang="ja-JP" dirty="0"/>
              <a:t>2</a:t>
            </a:r>
            <a:r>
              <a:rPr kumimoji="1" lang="ja-JP" altLang="en-US"/>
              <a:t>値分類の著者推定であったことを踏まえると，でたらめに答えても正確度は</a:t>
            </a:r>
            <a:r>
              <a:rPr kumimoji="1" lang="en-US" altLang="ja-JP" dirty="0"/>
              <a:t>50%</a:t>
            </a:r>
            <a:r>
              <a:rPr kumimoji="1" lang="ja-JP" altLang="en-US"/>
              <a:t>となるため，この結果はよい結果とは言えません。</a:t>
            </a:r>
            <a:endParaRPr kumimoji="1" lang="en-US" altLang="ja-JP" dirty="0"/>
          </a:p>
          <a:p>
            <a:endParaRPr kumimoji="1" lang="en-US" altLang="ja-CN" dirty="0"/>
          </a:p>
          <a:p>
            <a:r>
              <a:rPr kumimoji="1" lang="ja-JP" altLang="en-US"/>
              <a:t>・</a:t>
            </a:r>
            <a:r>
              <a:rPr kumimoji="1" lang="en-US" altLang="ja-JP" dirty="0"/>
              <a:t>#08:loss</a:t>
            </a:r>
            <a:r>
              <a:rPr kumimoji="1" lang="ja-JP" altLang="en-US"/>
              <a:t>は訓練誤差を，</a:t>
            </a:r>
            <a:r>
              <a:rPr kumimoji="1" lang="en-US" altLang="ja-JP" dirty="0"/>
              <a:t>accuracy</a:t>
            </a:r>
            <a:r>
              <a:rPr kumimoji="1" lang="ja-JP" altLang="en-US"/>
              <a:t>は訓練データにおける正確度を示しています。この場合，それぞれが</a:t>
            </a:r>
            <a:r>
              <a:rPr kumimoji="1" lang="en-US" altLang="ja-JP" dirty="0"/>
              <a:t>0.6902</a:t>
            </a:r>
            <a:r>
              <a:rPr kumimoji="1" lang="ja-JP" altLang="en-US"/>
              <a:t>，</a:t>
            </a:r>
            <a:r>
              <a:rPr kumimoji="1" lang="en-US" altLang="ja-JP" dirty="0"/>
              <a:t>0.5186</a:t>
            </a:r>
            <a:r>
              <a:rPr kumimoji="1" lang="ja-JP" altLang="en-US"/>
              <a:t>だということになります。</a:t>
            </a:r>
          </a:p>
          <a:p>
            <a:r>
              <a:rPr kumimoji="1" lang="ja-JP" altLang="en-US"/>
              <a:t>・</a:t>
            </a:r>
            <a:r>
              <a:rPr kumimoji="1" lang="en-US" altLang="ja-JP" dirty="0"/>
              <a:t>#09:val_loss</a:t>
            </a:r>
            <a:r>
              <a:rPr kumimoji="1" lang="ja-JP" altLang="en-US"/>
              <a:t>はテスト誤差を，</a:t>
            </a:r>
            <a:r>
              <a:rPr kumimoji="1" lang="en-US" altLang="ja-JP" dirty="0" err="1"/>
              <a:t>val_accuracy</a:t>
            </a:r>
            <a:r>
              <a:rPr kumimoji="1" lang="ja-JP" altLang="en-US"/>
              <a:t>はテストデータにおける正確度を示しています。この場合，それぞれが</a:t>
            </a:r>
            <a:r>
              <a:rPr kumimoji="1" lang="en-US" altLang="ja-JP" dirty="0"/>
              <a:t>0.7192</a:t>
            </a:r>
            <a:r>
              <a:rPr kumimoji="1" lang="ja-JP" altLang="en-US"/>
              <a:t>，</a:t>
            </a:r>
            <a:r>
              <a:rPr kumimoji="1" lang="en-US" altLang="ja-JP" dirty="0"/>
              <a:t>0.4953</a:t>
            </a:r>
            <a:r>
              <a:rPr kumimoji="1" lang="ja-JP" altLang="en-US"/>
              <a:t>だということになります。</a:t>
            </a:r>
          </a:p>
          <a:p>
            <a:r>
              <a:rPr kumimoji="1" lang="ja-JP" altLang="en-US"/>
              <a:t> ・</a:t>
            </a:r>
            <a:r>
              <a:rPr kumimoji="1" lang="en-US" altLang="ja-JP" dirty="0"/>
              <a:t>#10:</a:t>
            </a:r>
            <a:r>
              <a:rPr kumimoji="1" lang="ja-JP" altLang="en-US"/>
              <a:t>最終的な訓練誤差と訓練データにおける正確度を示しています。</a:t>
            </a:r>
          </a:p>
          <a:p>
            <a:r>
              <a:rPr kumimoji="1" lang="ja-JP" altLang="en-US"/>
              <a:t>  ・</a:t>
            </a:r>
            <a:r>
              <a:rPr kumimoji="1" lang="en-US" altLang="ja-JP" dirty="0"/>
              <a:t>#11:</a:t>
            </a:r>
            <a:r>
              <a:rPr kumimoji="1" lang="ja-JP" altLang="en-US"/>
              <a:t>最終的なテスト誤差とテストデータにおける正確度を示しています。</a:t>
            </a:r>
            <a:endParaRPr kumimoji="1" lang="ja-CN" altLang="en-US" dirty="0"/>
          </a:p>
        </p:txBody>
      </p:sp>
    </p:spTree>
    <p:extLst>
      <p:ext uri="{BB962C8B-B14F-4D97-AF65-F5344CB8AC3E}">
        <p14:creationId xmlns:p14="http://schemas.microsoft.com/office/powerpoint/2010/main" val="1597090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DEE4E-A40A-5941-AB4F-CF81CCDCB33C}"/>
              </a:ext>
            </a:extLst>
          </p:cNvPr>
          <p:cNvSpPr>
            <a:spLocks noGrp="1"/>
          </p:cNvSpPr>
          <p:nvPr>
            <p:ph type="title"/>
          </p:nvPr>
        </p:nvSpPr>
        <p:spPr/>
        <p:txBody>
          <a:bodyPr/>
          <a:lstStyle/>
          <a:p>
            <a:r>
              <a:rPr kumimoji="1" lang="ja-JP" altLang="en-US"/>
              <a:t>長・短期記憶</a:t>
            </a:r>
            <a:endParaRPr kumimoji="1" lang="ja-CN" altLang="en-US" dirty="0"/>
          </a:p>
        </p:txBody>
      </p:sp>
      <p:sp>
        <p:nvSpPr>
          <p:cNvPr id="3" name="コンテンツ プレースホルダー 2">
            <a:extLst>
              <a:ext uri="{FF2B5EF4-FFF2-40B4-BE49-F238E27FC236}">
                <a16:creationId xmlns:a16="http://schemas.microsoft.com/office/drawing/2014/main" id="{E1193F16-1766-4348-A98A-8D2A83BBDC44}"/>
              </a:ext>
            </a:extLst>
          </p:cNvPr>
          <p:cNvSpPr>
            <a:spLocks noGrp="1"/>
          </p:cNvSpPr>
          <p:nvPr>
            <p:ph idx="1"/>
          </p:nvPr>
        </p:nvSpPr>
        <p:spPr/>
        <p:txBody>
          <a:bodyPr/>
          <a:lstStyle/>
          <a:p>
            <a:r>
              <a:rPr kumimoji="1" lang="ja-JP" altLang="en-US"/>
              <a:t>なぜ</a:t>
            </a:r>
            <a:r>
              <a:rPr kumimoji="1" lang="en-US" altLang="ja-CN" dirty="0"/>
              <a:t>RNN</a:t>
            </a:r>
            <a:r>
              <a:rPr kumimoji="1" lang="ja-JP" altLang="en-US"/>
              <a:t>による著者推定はこのような悪い結果となってしまったのでしょう。</a:t>
            </a:r>
            <a:endParaRPr kumimoji="1" lang="en-US" altLang="ja-JP" dirty="0"/>
          </a:p>
          <a:p>
            <a:r>
              <a:rPr kumimoji="1" lang="ja-JP" altLang="en-US"/>
              <a:t>この問題は</a:t>
            </a:r>
            <a:r>
              <a:rPr kumimoji="1" lang="en-US" altLang="ja-CN" dirty="0"/>
              <a:t>RNN</a:t>
            </a:r>
            <a:r>
              <a:rPr kumimoji="1" lang="ja-JP" altLang="en-US"/>
              <a:t>における</a:t>
            </a:r>
            <a:r>
              <a:rPr kumimoji="1" lang="ja-JP" altLang="en-US">
                <a:solidFill>
                  <a:srgbClr val="FF0000"/>
                </a:solidFill>
              </a:rPr>
              <a:t>勾配消失問題</a:t>
            </a:r>
            <a:r>
              <a:rPr kumimoji="1" lang="ja-JP" altLang="en-US"/>
              <a:t>に起因します。より正確に説明するならば，</a:t>
            </a:r>
            <a:r>
              <a:rPr kumimoji="1" lang="en-US" altLang="ja-CN" dirty="0"/>
              <a:t>RNN</a:t>
            </a:r>
            <a:r>
              <a:rPr kumimoji="1" lang="ja-JP" altLang="en-US"/>
              <a:t>において勾配消失が起こってしまったがゆえに，</a:t>
            </a:r>
            <a:r>
              <a:rPr kumimoji="1" lang="ja-JP" altLang="en-US">
                <a:solidFill>
                  <a:srgbClr val="FF0000"/>
                </a:solidFill>
              </a:rPr>
              <a:t>長期の時間依存性が学習できなくなってしまった</a:t>
            </a:r>
            <a:r>
              <a:rPr kumimoji="1" lang="ja-JP" altLang="en-US"/>
              <a:t>ためです。</a:t>
            </a:r>
            <a:endParaRPr kumimoji="1" lang="en-US" altLang="ja-JP" dirty="0"/>
          </a:p>
          <a:p>
            <a:r>
              <a:rPr kumimoji="1" lang="ja-JP" altLang="en-US"/>
              <a:t>この問題を解決すべく様々な手法が考案されたのですが，中でも成功を収めているのが本節以降で紹介する</a:t>
            </a:r>
            <a:r>
              <a:rPr kumimoji="1" lang="ja-JP" altLang="en-US">
                <a:solidFill>
                  <a:srgbClr val="FF0000"/>
                </a:solidFill>
              </a:rPr>
              <a:t>長・短期記憶</a:t>
            </a:r>
            <a:r>
              <a:rPr kumimoji="1" lang="en-US" altLang="ja-JP" dirty="0">
                <a:solidFill>
                  <a:srgbClr val="FF0000"/>
                </a:solidFill>
              </a:rPr>
              <a:t>(</a:t>
            </a:r>
            <a:r>
              <a:rPr kumimoji="1" lang="en-US" altLang="ja-CN" dirty="0" err="1">
                <a:solidFill>
                  <a:srgbClr val="FF0000"/>
                </a:solidFill>
              </a:rPr>
              <a:t>LSTM:long</a:t>
            </a:r>
            <a:r>
              <a:rPr kumimoji="1" lang="en-US" altLang="ja-CN" dirty="0">
                <a:solidFill>
                  <a:srgbClr val="FF0000"/>
                </a:solidFill>
              </a:rPr>
              <a:t> short-term memory)</a:t>
            </a:r>
            <a:r>
              <a:rPr kumimoji="1" lang="ja-JP" altLang="en-US"/>
              <a:t>です。</a:t>
            </a:r>
            <a:endParaRPr kumimoji="1" lang="en-US" altLang="ja-JP" dirty="0"/>
          </a:p>
          <a:p>
            <a:r>
              <a:rPr kumimoji="1" lang="en-US" altLang="ja-CN" dirty="0"/>
              <a:t>LSTM</a:t>
            </a:r>
            <a:r>
              <a:rPr kumimoji="1" lang="ja-JP" altLang="en-US"/>
              <a:t>を利用することで，勾配消失問題に対処し，長期の時間依存性の学習が可能になります。</a:t>
            </a:r>
            <a:endParaRPr kumimoji="1" lang="ja-CN" altLang="en-US" dirty="0"/>
          </a:p>
        </p:txBody>
      </p:sp>
    </p:spTree>
    <p:extLst>
      <p:ext uri="{BB962C8B-B14F-4D97-AF65-F5344CB8AC3E}">
        <p14:creationId xmlns:p14="http://schemas.microsoft.com/office/powerpoint/2010/main" val="147650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54E3A1-D9E3-5046-810D-75779340D317}"/>
              </a:ext>
            </a:extLst>
          </p:cNvPr>
          <p:cNvSpPr>
            <a:spLocks noGrp="1"/>
          </p:cNvSpPr>
          <p:nvPr>
            <p:ph type="title"/>
          </p:nvPr>
        </p:nvSpPr>
        <p:spPr/>
        <p:txBody>
          <a:bodyPr/>
          <a:lstStyle/>
          <a:p>
            <a:r>
              <a:rPr kumimoji="1" lang="ja-JP" altLang="en-US"/>
              <a:t>長・短期記憶</a:t>
            </a:r>
            <a:endParaRPr kumimoji="1" lang="ja-CN" altLang="en-US" dirty="0"/>
          </a:p>
        </p:txBody>
      </p:sp>
      <p:sp>
        <p:nvSpPr>
          <p:cNvPr id="3" name="コンテンツ プレースホルダー 2">
            <a:extLst>
              <a:ext uri="{FF2B5EF4-FFF2-40B4-BE49-F238E27FC236}">
                <a16:creationId xmlns:a16="http://schemas.microsoft.com/office/drawing/2014/main" id="{B620B0B5-D8AA-514E-AC56-1442516EA9C7}"/>
              </a:ext>
            </a:extLst>
          </p:cNvPr>
          <p:cNvSpPr>
            <a:spLocks noGrp="1"/>
          </p:cNvSpPr>
          <p:nvPr>
            <p:ph idx="1"/>
          </p:nvPr>
        </p:nvSpPr>
        <p:spPr/>
        <p:txBody>
          <a:bodyPr/>
          <a:lstStyle/>
          <a:p>
            <a:r>
              <a:rPr kumimoji="1" lang="ja-JP" altLang="en-US"/>
              <a:t>そもそもなぜ勾配消失が起こってしまうのかを考えておきましょう。</a:t>
            </a:r>
            <a:endParaRPr kumimoji="1" lang="en-US" altLang="ja-JP" dirty="0"/>
          </a:p>
          <a:p>
            <a:r>
              <a:rPr kumimoji="1" lang="ja-JP" altLang="en-US"/>
              <a:t>それは，入力層に近い隠れ層の逆伝播を計算する際に，何度も重みと活性化関数の導関数の積を計算するからです。</a:t>
            </a:r>
            <a:endParaRPr kumimoji="1" lang="en-US" altLang="ja-JP" dirty="0"/>
          </a:p>
          <a:p>
            <a:r>
              <a:rPr kumimoji="1" lang="ja-JP" altLang="en-US"/>
              <a:t>例えば，活性化関数にシグモイド関数を用いる場合を考えます。シグモイド関数の導関数は</a:t>
            </a:r>
            <a:endParaRPr kumimoji="1" lang="en-US" altLang="ja-JP" dirty="0"/>
          </a:p>
          <a:p>
            <a:endParaRPr kumimoji="1" lang="en-US" altLang="ja-CN" dirty="0"/>
          </a:p>
          <a:p>
            <a:endParaRPr kumimoji="1" lang="en-US" altLang="ja-CN" dirty="0"/>
          </a:p>
          <a:p>
            <a:r>
              <a:rPr kumimoji="1" lang="ja-CN" altLang="en-US" dirty="0"/>
              <a:t>と書けます。</a:t>
            </a:r>
          </a:p>
        </p:txBody>
      </p:sp>
      <p:pic>
        <p:nvPicPr>
          <p:cNvPr id="5" name="図 4" descr="挿絵 が含まれている画像&#10;&#10;自動的に生成された説明">
            <a:extLst>
              <a:ext uri="{FF2B5EF4-FFF2-40B4-BE49-F238E27FC236}">
                <a16:creationId xmlns:a16="http://schemas.microsoft.com/office/drawing/2014/main" id="{8983528C-5414-8D45-9763-F3A5CAEA9C18}"/>
              </a:ext>
            </a:extLst>
          </p:cNvPr>
          <p:cNvPicPr>
            <a:picLocks noChangeAspect="1"/>
          </p:cNvPicPr>
          <p:nvPr/>
        </p:nvPicPr>
        <p:blipFill>
          <a:blip r:embed="rId2"/>
          <a:stretch>
            <a:fillRect/>
          </a:stretch>
        </p:blipFill>
        <p:spPr>
          <a:xfrm>
            <a:off x="3553279" y="4523015"/>
            <a:ext cx="4660900" cy="685800"/>
          </a:xfrm>
          <a:prstGeom prst="rect">
            <a:avLst/>
          </a:prstGeom>
        </p:spPr>
      </p:pic>
    </p:spTree>
    <p:extLst>
      <p:ext uri="{BB962C8B-B14F-4D97-AF65-F5344CB8AC3E}">
        <p14:creationId xmlns:p14="http://schemas.microsoft.com/office/powerpoint/2010/main" val="423345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DD7488-1167-CD47-88F7-2E8F9918C4C1}"/>
              </a:ext>
            </a:extLst>
          </p:cNvPr>
          <p:cNvSpPr>
            <a:spLocks noGrp="1"/>
          </p:cNvSpPr>
          <p:nvPr>
            <p:ph type="title"/>
          </p:nvPr>
        </p:nvSpPr>
        <p:spPr/>
        <p:txBody>
          <a:bodyPr/>
          <a:lstStyle/>
          <a:p>
            <a:r>
              <a:rPr kumimoji="1" lang="ja-JP" altLang="en-US"/>
              <a:t>長・短期記憶</a:t>
            </a:r>
            <a:endParaRPr kumimoji="1" lang="ja-CN"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7629383-2992-D14A-8684-F824545D40F4}"/>
                  </a:ext>
                </a:extLst>
              </p:cNvPr>
              <p:cNvSpPr>
                <a:spLocks noGrp="1"/>
              </p:cNvSpPr>
              <p:nvPr>
                <p:ph idx="1"/>
              </p:nvPr>
            </p:nvSpPr>
            <p:spPr/>
            <p:txBody>
              <a:bodyPr/>
              <a:lstStyle/>
              <a:p>
                <a:r>
                  <a:rPr kumimoji="1" lang="ja-JP" altLang="en-US"/>
                  <a:t>この最大値は</a:t>
                </a:r>
                <a14:m>
                  <m:oMath xmlns:m="http://schemas.openxmlformats.org/officeDocument/2006/math">
                    <m:r>
                      <m:rPr>
                        <m:sty m:val="p"/>
                      </m:rPr>
                      <a:rPr kumimoji="1" lang="en-US" altLang="ja-CN" i="1">
                        <a:latin typeface="Cambria Math" panose="02040503050406030204" pitchFamily="18" charset="0"/>
                      </a:rPr>
                      <m:t>σ</m:t>
                    </m:r>
                  </m:oMath>
                </a14:m>
                <a:r>
                  <a:rPr kumimoji="1" lang="en-US" altLang="ja-CN" dirty="0"/>
                  <a:t>(x)</a:t>
                </a:r>
                <a:r>
                  <a:rPr kumimoji="1" lang="ja-JP" altLang="en-US"/>
                  <a:t>について平方完成を行うことで得られ，</a:t>
                </a:r>
                <a:r>
                  <a:rPr kumimoji="1" lang="en-US" altLang="ja-JP" dirty="0"/>
                  <a:t>0.25</a:t>
                </a:r>
                <a:r>
                  <a:rPr kumimoji="1" lang="ja-JP" altLang="en-US"/>
                  <a:t>となります。</a:t>
                </a:r>
                <a:endParaRPr kumimoji="1" lang="en-US" altLang="ja-JP" dirty="0"/>
              </a:p>
              <a:p>
                <a:r>
                  <a:rPr kumimoji="1" lang="ja-JP" altLang="en-US"/>
                  <a:t>バックプロパゲーションにおいては，高々</a:t>
                </a:r>
                <a:r>
                  <a:rPr kumimoji="1" lang="en-US" altLang="ja-JP" dirty="0"/>
                  <a:t>0.25&lt;1</a:t>
                </a:r>
                <a:r>
                  <a:rPr kumimoji="1" lang="ja-JP" altLang="en-US"/>
                  <a:t>以下のシグモイド関数の導関数の積をいくつもかけあわせることになり，</a:t>
                </a:r>
                <a:r>
                  <a:rPr kumimoji="1" lang="ja-JP" altLang="en-US">
                    <a:solidFill>
                      <a:srgbClr val="FF0000"/>
                    </a:solidFill>
                  </a:rPr>
                  <a:t>誤差の値は指数的に小さくなっていきます</a:t>
                </a:r>
                <a:r>
                  <a:rPr kumimoji="1" lang="ja-JP" altLang="en-US"/>
                  <a:t>。</a:t>
                </a:r>
                <a:endParaRPr kumimoji="1" lang="en-US" altLang="ja-JP" dirty="0"/>
              </a:p>
              <a:p>
                <a:r>
                  <a:rPr kumimoji="1" lang="ja-JP" altLang="en-US"/>
                  <a:t>これこそが勾配消失問題の根本的な原因です。</a:t>
                </a:r>
                <a:endParaRPr kumimoji="1" lang="en-US" altLang="ja-JP" dirty="0"/>
              </a:p>
              <a:p>
                <a:r>
                  <a:rPr kumimoji="1" lang="ja-JP" altLang="en-US"/>
                  <a:t>これへの対処には様々なアプローチが考えられますが，</a:t>
                </a:r>
                <a:r>
                  <a:rPr kumimoji="1" lang="en-US" altLang="ja-CN" dirty="0"/>
                  <a:t>LSTM</a:t>
                </a:r>
                <a:r>
                  <a:rPr kumimoji="1" lang="ja-JP" altLang="en-US"/>
                  <a:t>は</a:t>
                </a:r>
                <a:r>
                  <a:rPr kumimoji="1" lang="ja-JP" altLang="en-US">
                    <a:solidFill>
                      <a:srgbClr val="FF0000"/>
                    </a:solidFill>
                  </a:rPr>
                  <a:t>ニューロンの構造自体を変化させる</a:t>
                </a:r>
                <a:r>
                  <a:rPr kumimoji="1" lang="ja-JP" altLang="en-US"/>
                  <a:t>というアプローチで対処します。</a:t>
                </a:r>
                <a:endParaRPr kumimoji="1" lang="ja-CN" altLang="en-US" dirty="0"/>
              </a:p>
            </p:txBody>
          </p:sp>
        </mc:Choice>
        <mc:Fallback xmlns="">
          <p:sp>
            <p:nvSpPr>
              <p:cNvPr id="3" name="コンテンツ プレースホルダー 2">
                <a:extLst>
                  <a:ext uri="{FF2B5EF4-FFF2-40B4-BE49-F238E27FC236}">
                    <a16:creationId xmlns:a16="http://schemas.microsoft.com/office/drawing/2014/main" id="{57629383-2992-D14A-8684-F824545D40F4}"/>
                  </a:ext>
                </a:extLst>
              </p:cNvPr>
              <p:cNvSpPr>
                <a:spLocks noGrp="1" noRot="1" noChangeAspect="1" noMove="1" noResize="1" noEditPoints="1" noAdjustHandles="1" noChangeArrowheads="1" noChangeShapeType="1" noTextEdit="1"/>
              </p:cNvSpPr>
              <p:nvPr>
                <p:ph idx="1"/>
              </p:nvPr>
            </p:nvSpPr>
            <p:spPr>
              <a:blipFill>
                <a:blip r:embed="rId2"/>
                <a:stretch>
                  <a:fillRect l="-1087" t="-2332" r="-1087"/>
                </a:stretch>
              </a:blipFill>
            </p:spPr>
            <p:txBody>
              <a:bodyPr/>
              <a:lstStyle/>
              <a:p>
                <a:r>
                  <a:rPr lang="ja-CN" altLang="en-US">
                    <a:noFill/>
                  </a:rPr>
                  <a:t> </a:t>
                </a:r>
              </a:p>
            </p:txBody>
          </p:sp>
        </mc:Fallback>
      </mc:AlternateContent>
    </p:spTree>
    <p:extLst>
      <p:ext uri="{BB962C8B-B14F-4D97-AF65-F5344CB8AC3E}">
        <p14:creationId xmlns:p14="http://schemas.microsoft.com/office/powerpoint/2010/main" val="3443350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4195D-669C-E049-8AC1-92A8138D27DA}"/>
              </a:ext>
            </a:extLst>
          </p:cNvPr>
          <p:cNvSpPr>
            <a:spLocks noGrp="1"/>
          </p:cNvSpPr>
          <p:nvPr>
            <p:ph type="title"/>
          </p:nvPr>
        </p:nvSpPr>
        <p:spPr/>
        <p:txBody>
          <a:bodyPr/>
          <a:lstStyle/>
          <a:p>
            <a:r>
              <a:rPr kumimoji="1" lang="ja-CN" altLang="en-US" dirty="0"/>
              <a:t>長・短期記憶</a:t>
            </a:r>
          </a:p>
        </p:txBody>
      </p:sp>
      <p:sp>
        <p:nvSpPr>
          <p:cNvPr id="3" name="コンテンツ プレースホルダー 2">
            <a:extLst>
              <a:ext uri="{FF2B5EF4-FFF2-40B4-BE49-F238E27FC236}">
                <a16:creationId xmlns:a16="http://schemas.microsoft.com/office/drawing/2014/main" id="{03E18181-8F56-6441-8623-AEC1165C2650}"/>
              </a:ext>
            </a:extLst>
          </p:cNvPr>
          <p:cNvSpPr>
            <a:spLocks noGrp="1"/>
          </p:cNvSpPr>
          <p:nvPr>
            <p:ph idx="1"/>
          </p:nvPr>
        </p:nvSpPr>
        <p:spPr/>
        <p:txBody>
          <a:bodyPr/>
          <a:lstStyle/>
          <a:p>
            <a:r>
              <a:rPr kumimoji="1" lang="ja-JP" altLang="en-US"/>
              <a:t>構造自体を変化させるといっても，アプローチは簡単です。</a:t>
            </a:r>
            <a:endParaRPr kumimoji="1" lang="en-US" altLang="ja-JP" dirty="0"/>
          </a:p>
          <a:p>
            <a:r>
              <a:rPr kumimoji="1" lang="en-US" altLang="ja-CN" dirty="0"/>
              <a:t>LSTM</a:t>
            </a:r>
            <a:r>
              <a:rPr kumimoji="1" lang="ja-JP" altLang="en-US"/>
              <a:t>は</a:t>
            </a:r>
            <a:r>
              <a:rPr kumimoji="1" lang="en-US" altLang="ja-CN" dirty="0"/>
              <a:t>RNN</a:t>
            </a:r>
            <a:r>
              <a:rPr kumimoji="1" lang="ja-JP" altLang="en-US"/>
              <a:t>の隠れ層のユニットを</a:t>
            </a:r>
            <a:r>
              <a:rPr kumimoji="1" lang="en-US" altLang="ja-CN" dirty="0">
                <a:solidFill>
                  <a:srgbClr val="FF0000"/>
                </a:solidFill>
              </a:rPr>
              <a:t>LSTM</a:t>
            </a:r>
            <a:r>
              <a:rPr kumimoji="1" lang="ja-JP" altLang="en-US">
                <a:solidFill>
                  <a:srgbClr val="FF0000"/>
                </a:solidFill>
              </a:rPr>
              <a:t>ブロック</a:t>
            </a:r>
            <a:r>
              <a:rPr kumimoji="1" lang="en-US" altLang="ja-JP" dirty="0">
                <a:solidFill>
                  <a:srgbClr val="FF0000"/>
                </a:solidFill>
              </a:rPr>
              <a:t>(</a:t>
            </a:r>
            <a:r>
              <a:rPr kumimoji="1" lang="en-US" altLang="ja-CN" dirty="0">
                <a:solidFill>
                  <a:srgbClr val="FF0000"/>
                </a:solidFill>
              </a:rPr>
              <a:t>LSTM block)</a:t>
            </a:r>
            <a:r>
              <a:rPr kumimoji="1" lang="ja-JP" altLang="en-US"/>
              <a:t>と呼ばれる回路のような構造に置き換えることで実現されています。</a:t>
            </a:r>
            <a:endParaRPr kumimoji="1" lang="en-US" altLang="ja-JP" dirty="0"/>
          </a:p>
          <a:p>
            <a:r>
              <a:rPr kumimoji="1" lang="ja-JP" altLang="en-US"/>
              <a:t>すなわち，一見非常に複雑に思われる</a:t>
            </a:r>
            <a:r>
              <a:rPr kumimoji="1" lang="en-US" altLang="ja-CN" dirty="0"/>
              <a:t>LSTM</a:t>
            </a:r>
            <a:r>
              <a:rPr kumimoji="1" lang="ja-JP" altLang="en-US"/>
              <a:t>は，入力層と出力層は従来のニューラルネットワークと同じ構造を持ち，隠れ層のユニットだけを</a:t>
            </a:r>
            <a:r>
              <a:rPr kumimoji="1" lang="en-US" altLang="ja-CN" dirty="0"/>
              <a:t>LSTM</a:t>
            </a:r>
            <a:r>
              <a:rPr kumimoji="1" lang="ja-JP" altLang="en-US"/>
              <a:t>ブロックに置き換えただけの構造となっています。</a:t>
            </a:r>
            <a:endParaRPr kumimoji="1" lang="en-US" altLang="ja-JP" dirty="0"/>
          </a:p>
          <a:p>
            <a:r>
              <a:rPr kumimoji="1" lang="ja-JP" altLang="en-US"/>
              <a:t>したがって，基本的な学習もこれまでに紹介したニューラルネットワークと同じ枠組みで進んでいきます。</a:t>
            </a:r>
            <a:endParaRPr kumimoji="1" lang="ja-CN" altLang="en-US" dirty="0"/>
          </a:p>
        </p:txBody>
      </p:sp>
    </p:spTree>
    <p:extLst>
      <p:ext uri="{BB962C8B-B14F-4D97-AF65-F5344CB8AC3E}">
        <p14:creationId xmlns:p14="http://schemas.microsoft.com/office/powerpoint/2010/main" val="193842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0D0FB3-DB13-724E-8F18-518062ADBBA4}"/>
              </a:ext>
            </a:extLst>
          </p:cNvPr>
          <p:cNvSpPr>
            <a:spLocks noGrp="1"/>
          </p:cNvSpPr>
          <p:nvPr>
            <p:ph type="title"/>
          </p:nvPr>
        </p:nvSpPr>
        <p:spPr/>
        <p:txBody>
          <a:bodyPr/>
          <a:lstStyle/>
          <a:p>
            <a:r>
              <a:rPr kumimoji="1" lang="ja-CN" altLang="en-US" dirty="0"/>
              <a:t>時系列データ</a:t>
            </a:r>
          </a:p>
        </p:txBody>
      </p:sp>
      <p:sp>
        <p:nvSpPr>
          <p:cNvPr id="3" name="コンテンツ プレースホルダー 2">
            <a:extLst>
              <a:ext uri="{FF2B5EF4-FFF2-40B4-BE49-F238E27FC236}">
                <a16:creationId xmlns:a16="http://schemas.microsoft.com/office/drawing/2014/main" id="{72218E61-7CE1-AB46-AD0E-30645839D191}"/>
              </a:ext>
            </a:extLst>
          </p:cNvPr>
          <p:cNvSpPr>
            <a:spLocks noGrp="1"/>
          </p:cNvSpPr>
          <p:nvPr>
            <p:ph idx="1"/>
          </p:nvPr>
        </p:nvSpPr>
        <p:spPr/>
        <p:txBody>
          <a:bodyPr/>
          <a:lstStyle/>
          <a:p>
            <a:r>
              <a:rPr kumimoji="1" lang="ja-JP" altLang="en-US"/>
              <a:t>要素</a:t>
            </a:r>
            <a:r>
              <a:rPr kumimoji="1" lang="en-US" altLang="ja-JP" dirty="0"/>
              <a:t>1</a:t>
            </a:r>
            <a:r>
              <a:rPr kumimoji="1" lang="ja-JP" altLang="en-US"/>
              <a:t>つ</a:t>
            </a:r>
            <a:r>
              <a:rPr kumimoji="1" lang="en-US" altLang="ja-JP" dirty="0"/>
              <a:t>1</a:t>
            </a:r>
            <a:r>
              <a:rPr kumimoji="1" lang="ja-JP" altLang="en-US"/>
              <a:t>つに順序関係があり，しかもその並びに意味が隠れているようなデータを</a:t>
            </a:r>
            <a:r>
              <a:rPr kumimoji="1" lang="ja-JP" altLang="en-US">
                <a:solidFill>
                  <a:srgbClr val="FF0000"/>
                </a:solidFill>
              </a:rPr>
              <a:t>時系列データ</a:t>
            </a:r>
            <a:r>
              <a:rPr kumimoji="1" lang="ja-JP" altLang="en-US"/>
              <a:t>と呼びます。</a:t>
            </a:r>
            <a:endParaRPr kumimoji="1" lang="en-US" altLang="ja-JP" dirty="0"/>
          </a:p>
          <a:p>
            <a:r>
              <a:rPr kumimoji="1" lang="ja-JP" altLang="en-US"/>
              <a:t>時系列データには，株価のデータを挙げることができます。時間軸に従ってデータが並んでおり，ある</a:t>
            </a:r>
            <a:r>
              <a:rPr kumimoji="1" lang="en-US" altLang="ja-JP" dirty="0"/>
              <a:t>1</a:t>
            </a:r>
            <a:r>
              <a:rPr kumimoji="1" lang="ja-JP" altLang="en-US"/>
              <a:t>つのデータは，その</a:t>
            </a:r>
            <a:r>
              <a:rPr kumimoji="1" lang="en-US" altLang="ja-JP" dirty="0"/>
              <a:t>1</a:t>
            </a:r>
            <a:r>
              <a:rPr kumimoji="1" lang="ja-JP" altLang="en-US"/>
              <a:t>時点前のデータから影響を受け，また，その後のデータに影響を与えており，並びに意味があると考えることができるからです。</a:t>
            </a:r>
            <a:endParaRPr kumimoji="1" lang="en-US" altLang="ja-JP" dirty="0"/>
          </a:p>
          <a:p>
            <a:r>
              <a:rPr kumimoji="1" lang="ja-JP" altLang="en-US"/>
              <a:t>また，テキストデータも時系列データとして挙げることができます。テキストには，並び替えると意味の破綻する順序関係が存在しており，その並びによって意味を構成すると考えることができるためです。</a:t>
            </a:r>
            <a:endParaRPr kumimoji="1" lang="ja-CN" altLang="en-US" dirty="0"/>
          </a:p>
        </p:txBody>
      </p:sp>
    </p:spTree>
    <p:extLst>
      <p:ext uri="{BB962C8B-B14F-4D97-AF65-F5344CB8AC3E}">
        <p14:creationId xmlns:p14="http://schemas.microsoft.com/office/powerpoint/2010/main" val="3677115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D4609-784A-0B46-B3DE-67F0CEB12316}"/>
              </a:ext>
            </a:extLst>
          </p:cNvPr>
          <p:cNvSpPr>
            <a:spLocks noGrp="1"/>
          </p:cNvSpPr>
          <p:nvPr>
            <p:ph type="title"/>
          </p:nvPr>
        </p:nvSpPr>
        <p:spPr/>
        <p:txBody>
          <a:bodyPr/>
          <a:lstStyle/>
          <a:p>
            <a:r>
              <a:rPr kumimoji="1" lang="ja-JP" altLang="en-US"/>
              <a:t>長・短期記憶の原理</a:t>
            </a:r>
            <a:endParaRPr kumimoji="1" lang="ja-CN" altLang="en-US" dirty="0"/>
          </a:p>
        </p:txBody>
      </p:sp>
      <p:sp>
        <p:nvSpPr>
          <p:cNvPr id="3" name="コンテンツ プレースホルダー 2">
            <a:extLst>
              <a:ext uri="{FF2B5EF4-FFF2-40B4-BE49-F238E27FC236}">
                <a16:creationId xmlns:a16="http://schemas.microsoft.com/office/drawing/2014/main" id="{8F13C891-D36B-2F42-A446-03B82FA38116}"/>
              </a:ext>
            </a:extLst>
          </p:cNvPr>
          <p:cNvSpPr>
            <a:spLocks noGrp="1"/>
          </p:cNvSpPr>
          <p:nvPr>
            <p:ph idx="1"/>
          </p:nvPr>
        </p:nvSpPr>
        <p:spPr/>
        <p:txBody>
          <a:bodyPr/>
          <a:lstStyle/>
          <a:p>
            <a:r>
              <a:rPr kumimoji="1" lang="en-US" altLang="ja-CN" dirty="0"/>
              <a:t>LSTM</a:t>
            </a:r>
            <a:r>
              <a:rPr kumimoji="1" lang="ja-JP" altLang="en-US"/>
              <a:t>の細かな原理について説明します。</a:t>
            </a:r>
            <a:r>
              <a:rPr kumimoji="1" lang="en-US" altLang="ja-CN" dirty="0"/>
              <a:t>LSTM</a:t>
            </a:r>
            <a:r>
              <a:rPr kumimoji="1" lang="ja-JP" altLang="en-US"/>
              <a:t>は勾配消失問題に対処するためのいくつかの手法を組み合わせた集合体とみなすことができるため，それぞれの手法に着目して各手法をひとつずつ説明します。</a:t>
            </a:r>
            <a:endParaRPr kumimoji="1" lang="ja-CN" altLang="en-US" dirty="0"/>
          </a:p>
        </p:txBody>
      </p:sp>
    </p:spTree>
    <p:extLst>
      <p:ext uri="{BB962C8B-B14F-4D97-AF65-F5344CB8AC3E}">
        <p14:creationId xmlns:p14="http://schemas.microsoft.com/office/powerpoint/2010/main" val="290853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9AFBDF-C1B9-9A48-BC73-91EFD0C4CA83}"/>
              </a:ext>
            </a:extLst>
          </p:cNvPr>
          <p:cNvSpPr>
            <a:spLocks noGrp="1"/>
          </p:cNvSpPr>
          <p:nvPr>
            <p:ph type="title"/>
          </p:nvPr>
        </p:nvSpPr>
        <p:spPr/>
        <p:txBody>
          <a:bodyPr/>
          <a:lstStyle/>
          <a:p>
            <a:r>
              <a:rPr kumimoji="1" lang="en-US" altLang="ja-CN" dirty="0"/>
              <a:t>CEC</a:t>
            </a:r>
            <a:endParaRPr kumimoji="1" lang="ja-CN"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1FF9B65-3E1D-7E43-8079-55D25E826944}"/>
                  </a:ext>
                </a:extLst>
              </p:cNvPr>
              <p:cNvSpPr>
                <a:spLocks noGrp="1"/>
              </p:cNvSpPr>
              <p:nvPr>
                <p:ph idx="1"/>
              </p:nvPr>
            </p:nvSpPr>
            <p:spPr>
              <a:xfrm>
                <a:off x="838200" y="1601562"/>
                <a:ext cx="10515600" cy="4351338"/>
              </a:xfrm>
            </p:spPr>
            <p:txBody>
              <a:bodyPr>
                <a:normAutofit/>
              </a:bodyPr>
              <a:lstStyle/>
              <a:p>
                <a:r>
                  <a:rPr kumimoji="1" lang="ja-JP" altLang="en-US" sz="2400"/>
                  <a:t>勾配消失問題は，重みと活性化関数の導関数の積が</a:t>
                </a:r>
                <a:r>
                  <a:rPr kumimoji="1" lang="en-US" altLang="ja-JP" sz="2400" dirty="0"/>
                  <a:t>1</a:t>
                </a:r>
                <a:r>
                  <a:rPr kumimoji="1" lang="ja-JP" altLang="en-US" sz="2400"/>
                  <a:t>よりも小さな値となってしまうことに起因するのでした。</a:t>
                </a:r>
                <a:endParaRPr kumimoji="1" lang="en-US" altLang="ja-JP" sz="2400" dirty="0"/>
              </a:p>
              <a:p>
                <a:r>
                  <a:rPr kumimoji="1" lang="ja-JP" altLang="en-US" sz="2400"/>
                  <a:t>そこで考えられる最も簡単なアプローチは，この積の値を</a:t>
                </a:r>
                <a:r>
                  <a:rPr kumimoji="1" lang="en-US" altLang="ja-JP" sz="2400" dirty="0"/>
                  <a:t>1</a:t>
                </a:r>
                <a:r>
                  <a:rPr kumimoji="1" lang="ja-JP" altLang="en-US" sz="2400"/>
                  <a:t>とすることです。</a:t>
                </a:r>
                <a:endParaRPr kumimoji="1" lang="en-US" altLang="ja-JP" sz="2400" dirty="0"/>
              </a:p>
              <a:p>
                <a:r>
                  <a:rPr kumimoji="1" lang="ja-JP" altLang="en-US" sz="2400"/>
                  <a:t>したがって，活性化関数</a:t>
                </a:r>
                <a14:m>
                  <m:oMath xmlns:m="http://schemas.openxmlformats.org/officeDocument/2006/math">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oMath>
                </a14:m>
                <a:r>
                  <a:rPr kumimoji="1" lang="ja-JP" altLang="en-US" sz="2400"/>
                  <a:t>を</a:t>
                </a:r>
                <a14:m>
                  <m:oMath xmlns:m="http://schemas.openxmlformats.org/officeDocument/2006/math">
                    <m:r>
                      <a:rPr kumimoji="1" lang="en-US" altLang="ja-JP" sz="2400" b="0" i="1" smtClean="0">
                        <a:latin typeface="Cambria Math" panose="02040503050406030204" pitchFamily="18" charset="0"/>
                      </a:rPr>
                      <m:t>𝑓</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oMath>
                </a14:m>
                <a:r>
                  <a:rPr kumimoji="1" lang="ja-JP" altLang="en-US" sz="2400"/>
                  <a:t>の恒等関数とし，重み行列を単位行列とすればよいです。</a:t>
                </a:r>
                <a:endParaRPr kumimoji="1" lang="en-US" altLang="ja-JP" sz="2400" dirty="0"/>
              </a:p>
              <a:p>
                <a:r>
                  <a:rPr kumimoji="1" lang="ja-JP" altLang="en-US" sz="2400"/>
                  <a:t>一方で，ニューラルネットワークの構成には，双曲線正接関数のような非線形活性化関数も同時に必要となります。</a:t>
                </a:r>
                <a:endParaRPr kumimoji="1" lang="en-US" altLang="ja-JP" sz="2400" dirty="0"/>
              </a:p>
              <a:p>
                <a:r>
                  <a:rPr kumimoji="1" lang="ja-JP" altLang="en-US" sz="2400"/>
                  <a:t>こういった状況を実現するべく，隠れ層における各ユニットと並列して，</a:t>
                </a:r>
                <a:r>
                  <a:rPr kumimoji="1" lang="en-US" altLang="ja-CN" sz="2400" dirty="0">
                    <a:solidFill>
                      <a:srgbClr val="FF0000"/>
                    </a:solidFill>
                  </a:rPr>
                  <a:t>CEC(constant error carousel)</a:t>
                </a:r>
                <a:r>
                  <a:rPr kumimoji="1" lang="ja-JP" altLang="en-US" sz="2400"/>
                  <a:t>と呼ばれる，誤差を留まらせるためのユニットを新たに追加します。</a:t>
                </a:r>
                <a:endParaRPr kumimoji="1" lang="en-US" altLang="ja-JP" sz="2400" dirty="0"/>
              </a:p>
              <a:p>
                <a:r>
                  <a:rPr kumimoji="1" lang="ja-JP" altLang="en-US" sz="2400"/>
                  <a:t>結果として，</a:t>
                </a:r>
                <a:r>
                  <a:rPr kumimoji="1" lang="en-US" altLang="ja-CN" sz="2400" dirty="0"/>
                  <a:t>CEC</a:t>
                </a:r>
                <a:r>
                  <a:rPr kumimoji="1" lang="ja-JP" altLang="en-US" sz="2400"/>
                  <a:t>は受け取った値を過去の値としてそのまま次の時刻に伝える役割を果たします</a:t>
                </a:r>
                <a:r>
                  <a:rPr kumimoji="1" lang="ja-JP" altLang="en-US" sz="3200"/>
                  <a:t>。</a:t>
                </a:r>
                <a:endParaRPr kumimoji="1" lang="ja-CN" altLang="en-US" sz="3200" dirty="0"/>
              </a:p>
            </p:txBody>
          </p:sp>
        </mc:Choice>
        <mc:Fallback xmlns="">
          <p:sp>
            <p:nvSpPr>
              <p:cNvPr id="3" name="コンテンツ プレースホルダー 2">
                <a:extLst>
                  <a:ext uri="{FF2B5EF4-FFF2-40B4-BE49-F238E27FC236}">
                    <a16:creationId xmlns:a16="http://schemas.microsoft.com/office/drawing/2014/main" id="{81FF9B65-3E1D-7E43-8079-55D25E826944}"/>
                  </a:ext>
                </a:extLst>
              </p:cNvPr>
              <p:cNvSpPr>
                <a:spLocks noGrp="1" noRot="1" noChangeAspect="1" noMove="1" noResize="1" noEditPoints="1" noAdjustHandles="1" noChangeArrowheads="1" noChangeShapeType="1" noTextEdit="1"/>
              </p:cNvSpPr>
              <p:nvPr>
                <p:ph idx="1"/>
              </p:nvPr>
            </p:nvSpPr>
            <p:spPr>
              <a:xfrm>
                <a:off x="838200" y="1601562"/>
                <a:ext cx="10515600" cy="4351338"/>
              </a:xfrm>
              <a:blipFill>
                <a:blip r:embed="rId2"/>
                <a:stretch>
                  <a:fillRect l="-845" t="-2047" r="-483" b="-22222"/>
                </a:stretch>
              </a:blipFill>
            </p:spPr>
            <p:txBody>
              <a:bodyPr/>
              <a:lstStyle/>
              <a:p>
                <a:r>
                  <a:rPr lang="ja-CN" altLang="en-US">
                    <a:noFill/>
                  </a:rPr>
                  <a:t> </a:t>
                </a:r>
              </a:p>
            </p:txBody>
          </p:sp>
        </mc:Fallback>
      </mc:AlternateContent>
    </p:spTree>
    <p:extLst>
      <p:ext uri="{BB962C8B-B14F-4D97-AF65-F5344CB8AC3E}">
        <p14:creationId xmlns:p14="http://schemas.microsoft.com/office/powerpoint/2010/main" val="2873514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8BA45-9799-6247-BF86-41A9FBE917D5}"/>
              </a:ext>
            </a:extLst>
          </p:cNvPr>
          <p:cNvSpPr>
            <a:spLocks noGrp="1"/>
          </p:cNvSpPr>
          <p:nvPr>
            <p:ph type="title"/>
          </p:nvPr>
        </p:nvSpPr>
        <p:spPr/>
        <p:txBody>
          <a:bodyPr/>
          <a:lstStyle/>
          <a:p>
            <a:r>
              <a:rPr kumimoji="1" lang="en-US" altLang="ja-CN" dirty="0"/>
              <a:t>CEC</a:t>
            </a:r>
            <a:endParaRPr kumimoji="1" lang="ja-CN" altLang="en-US" dirty="0"/>
          </a:p>
        </p:txBody>
      </p:sp>
      <p:sp>
        <p:nvSpPr>
          <p:cNvPr id="3" name="コンテンツ プレースホルダー 2">
            <a:extLst>
              <a:ext uri="{FF2B5EF4-FFF2-40B4-BE49-F238E27FC236}">
                <a16:creationId xmlns:a16="http://schemas.microsoft.com/office/drawing/2014/main" id="{DA8AE145-B8BD-7743-A1E5-83FAD2CA5597}"/>
              </a:ext>
            </a:extLst>
          </p:cNvPr>
          <p:cNvSpPr>
            <a:spLocks noGrp="1"/>
          </p:cNvSpPr>
          <p:nvPr>
            <p:ph idx="1"/>
          </p:nvPr>
        </p:nvSpPr>
        <p:spPr>
          <a:xfrm>
            <a:off x="5585055" y="2638208"/>
            <a:ext cx="6383786" cy="4667250"/>
          </a:xfrm>
        </p:spPr>
        <p:txBody>
          <a:bodyPr>
            <a:noAutofit/>
          </a:bodyPr>
          <a:lstStyle/>
          <a:p>
            <a:r>
              <a:rPr kumimoji="1" lang="ja-JP" altLang="en-US" sz="1800"/>
              <a:t>大きな矢印は外部からの入力を示し，点線の矢印は時間を遡った伝播を示しています。</a:t>
            </a:r>
            <a:endParaRPr kumimoji="1" lang="en-US" altLang="ja-JP" sz="1800" dirty="0"/>
          </a:p>
          <a:p>
            <a:r>
              <a:rPr kumimoji="1" lang="ja-JP" altLang="en-US" sz="1800"/>
              <a:t>また，乗算の記号を囲んでいるノードは値の掛け算を示します。</a:t>
            </a:r>
            <a:endParaRPr kumimoji="1" lang="en-US" altLang="ja-JP" sz="1800" dirty="0"/>
          </a:p>
          <a:p>
            <a:r>
              <a:rPr kumimoji="1" lang="ja-JP" altLang="en-US" sz="1800"/>
              <a:t>ここでは上述の非線形活性化関数に双曲線正接関数を用いました。</a:t>
            </a:r>
            <a:endParaRPr kumimoji="1" lang="en-US" altLang="ja-JP" sz="1800" dirty="0"/>
          </a:p>
          <a:p>
            <a:r>
              <a:rPr kumimoji="1" lang="ja-JP" altLang="en-US" sz="1800"/>
              <a:t>なお，非線形活性を行うのは</a:t>
            </a:r>
            <a:r>
              <a:rPr kumimoji="1" lang="en-US" altLang="ja-CN" sz="1800" dirty="0"/>
              <a:t>CEC</a:t>
            </a:r>
            <a:r>
              <a:rPr kumimoji="1" lang="ja-JP" altLang="en-US" sz="1800"/>
              <a:t>を通過する前だけでも十分ですが，</a:t>
            </a:r>
            <a:r>
              <a:rPr kumimoji="1" lang="en-US" altLang="ja-CN" sz="1800" dirty="0"/>
              <a:t>CEC</a:t>
            </a:r>
            <a:r>
              <a:rPr kumimoji="1" lang="ja-JP" altLang="en-US" sz="1800"/>
              <a:t>を通過した後にもう一度非線形活性を行うことによって値の伝播が容易になるということが知られているため，ここでは</a:t>
            </a:r>
            <a:r>
              <a:rPr kumimoji="1" lang="en-US" altLang="ja-JP" sz="1800" dirty="0"/>
              <a:t>2</a:t>
            </a:r>
            <a:r>
              <a:rPr kumimoji="1" lang="ja-JP" altLang="en-US" sz="1800"/>
              <a:t>回の非線形活性を行うことにしています。</a:t>
            </a:r>
            <a:endParaRPr kumimoji="1" lang="ja-CN" altLang="en-US" sz="1800" dirty="0"/>
          </a:p>
        </p:txBody>
      </p:sp>
      <p:sp>
        <p:nvSpPr>
          <p:cNvPr id="4" name="コンテンツ プレースホルダー 2">
            <a:extLst>
              <a:ext uri="{FF2B5EF4-FFF2-40B4-BE49-F238E27FC236}">
                <a16:creationId xmlns:a16="http://schemas.microsoft.com/office/drawing/2014/main" id="{AE474DA4-6B89-EE4F-9391-89B1BB9E98EE}"/>
              </a:ext>
            </a:extLst>
          </p:cNvPr>
          <p:cNvSpPr txBox="1">
            <a:spLocks/>
          </p:cNvSpPr>
          <p:nvPr/>
        </p:nvSpPr>
        <p:spPr>
          <a:xfrm>
            <a:off x="961182" y="4100665"/>
            <a:ext cx="958958" cy="48362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800">
                <a:latin typeface="Times New Roman" panose="02020603050405020304" pitchFamily="18" charset="0"/>
                <a:cs typeface="Times New Roman" panose="02020603050405020304" pitchFamily="18" charset="0"/>
              </a:rPr>
              <a:t>tanh</a:t>
            </a:r>
            <a:endParaRPr kumimoji="1" lang="ja-CN" altLang="en-US" sz="1800" dirty="0">
              <a:latin typeface="Times New Roman" panose="02020603050405020304" pitchFamily="18" charset="0"/>
              <a:cs typeface="Times New Roman" panose="02020603050405020304" pitchFamily="18" charset="0"/>
            </a:endParaRPr>
          </a:p>
        </p:txBody>
      </p:sp>
      <p:sp>
        <p:nvSpPr>
          <p:cNvPr id="5" name="円/楕円 4">
            <a:extLst>
              <a:ext uri="{FF2B5EF4-FFF2-40B4-BE49-F238E27FC236}">
                <a16:creationId xmlns:a16="http://schemas.microsoft.com/office/drawing/2014/main" id="{783754A3-846B-FF42-A05B-4DF3DE2BD774}"/>
              </a:ext>
            </a:extLst>
          </p:cNvPr>
          <p:cNvSpPr/>
          <p:nvPr/>
        </p:nvSpPr>
        <p:spPr>
          <a:xfrm>
            <a:off x="903925" y="3938906"/>
            <a:ext cx="651396" cy="675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CN" dirty="0"/>
          </a:p>
        </p:txBody>
      </p:sp>
      <p:cxnSp>
        <p:nvCxnSpPr>
          <p:cNvPr id="6" name="直線矢印コネクタ 5">
            <a:extLst>
              <a:ext uri="{FF2B5EF4-FFF2-40B4-BE49-F238E27FC236}">
                <a16:creationId xmlns:a16="http://schemas.microsoft.com/office/drawing/2014/main" id="{E0F37FE9-5E83-2B4C-B124-AC41B1882F2A}"/>
              </a:ext>
            </a:extLst>
          </p:cNvPr>
          <p:cNvCxnSpPr>
            <a:cxnSpLocks/>
          </p:cNvCxnSpPr>
          <p:nvPr/>
        </p:nvCxnSpPr>
        <p:spPr>
          <a:xfrm>
            <a:off x="1555321" y="4261828"/>
            <a:ext cx="907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円/楕円 6">
            <a:extLst>
              <a:ext uri="{FF2B5EF4-FFF2-40B4-BE49-F238E27FC236}">
                <a16:creationId xmlns:a16="http://schemas.microsoft.com/office/drawing/2014/main" id="{11954738-25DF-974C-9A28-49BF90104378}"/>
              </a:ext>
            </a:extLst>
          </p:cNvPr>
          <p:cNvSpPr/>
          <p:nvPr/>
        </p:nvSpPr>
        <p:spPr>
          <a:xfrm>
            <a:off x="2478152" y="3938906"/>
            <a:ext cx="630621" cy="675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8" name="直線矢印コネクタ 7">
            <a:extLst>
              <a:ext uri="{FF2B5EF4-FFF2-40B4-BE49-F238E27FC236}">
                <a16:creationId xmlns:a16="http://schemas.microsoft.com/office/drawing/2014/main" id="{C63CE140-5C64-1B46-9728-4620EDA67650}"/>
              </a:ext>
            </a:extLst>
          </p:cNvPr>
          <p:cNvCxnSpPr>
            <a:cxnSpLocks/>
          </p:cNvCxnSpPr>
          <p:nvPr/>
        </p:nvCxnSpPr>
        <p:spPr>
          <a:xfrm>
            <a:off x="3108773" y="4276763"/>
            <a:ext cx="9228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円/楕円 8">
            <a:extLst>
              <a:ext uri="{FF2B5EF4-FFF2-40B4-BE49-F238E27FC236}">
                <a16:creationId xmlns:a16="http://schemas.microsoft.com/office/drawing/2014/main" id="{EC1E074A-6F73-994D-829B-642A3207E9DD}"/>
              </a:ext>
            </a:extLst>
          </p:cNvPr>
          <p:cNvSpPr/>
          <p:nvPr/>
        </p:nvSpPr>
        <p:spPr>
          <a:xfrm>
            <a:off x="4031604" y="3943948"/>
            <a:ext cx="630620" cy="675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10" name="直線矢印コネクタ 9">
            <a:extLst>
              <a:ext uri="{FF2B5EF4-FFF2-40B4-BE49-F238E27FC236}">
                <a16:creationId xmlns:a16="http://schemas.microsoft.com/office/drawing/2014/main" id="{977EBDF1-0582-FE43-A2DE-D4F89A61DBFA}"/>
              </a:ext>
            </a:extLst>
          </p:cNvPr>
          <p:cNvCxnSpPr>
            <a:cxnSpLocks/>
          </p:cNvCxnSpPr>
          <p:nvPr/>
        </p:nvCxnSpPr>
        <p:spPr>
          <a:xfrm>
            <a:off x="4662224" y="4281804"/>
            <a:ext cx="574893" cy="8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22C38856-0632-1146-8452-D514594AA7E9}"/>
              </a:ext>
            </a:extLst>
          </p:cNvPr>
          <p:cNvCxnSpPr>
            <a:cxnSpLocks/>
          </p:cNvCxnSpPr>
          <p:nvPr/>
        </p:nvCxnSpPr>
        <p:spPr>
          <a:xfrm flipV="1">
            <a:off x="2793463" y="3418646"/>
            <a:ext cx="0" cy="52026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3C0A26C9-6C2F-2746-9E45-5E21DFFE9FA7}"/>
              </a:ext>
            </a:extLst>
          </p:cNvPr>
          <p:cNvSpPr/>
          <p:nvPr/>
        </p:nvSpPr>
        <p:spPr>
          <a:xfrm>
            <a:off x="2467215" y="2615943"/>
            <a:ext cx="652493" cy="8071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3" name="右カーブ矢印 12">
            <a:extLst>
              <a:ext uri="{FF2B5EF4-FFF2-40B4-BE49-F238E27FC236}">
                <a16:creationId xmlns:a16="http://schemas.microsoft.com/office/drawing/2014/main" id="{4D0BFEF9-7F71-F04D-A4D8-328FCE4934BA}"/>
              </a:ext>
            </a:extLst>
          </p:cNvPr>
          <p:cNvSpPr/>
          <p:nvPr/>
        </p:nvSpPr>
        <p:spPr>
          <a:xfrm>
            <a:off x="1886397" y="3004220"/>
            <a:ext cx="575990" cy="1139639"/>
          </a:xfrm>
          <a:prstGeom prst="curvedRightArrow">
            <a:avLst/>
          </a:prstGeom>
          <a:ln w="0" cap="sq" cmpd="sng">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solidFill>
                <a:schemeClr val="tx1"/>
              </a:solidFill>
            </a:endParaRPr>
          </a:p>
        </p:txBody>
      </p:sp>
      <p:sp>
        <p:nvSpPr>
          <p:cNvPr id="14" name="テキスト ボックス 13">
            <a:extLst>
              <a:ext uri="{FF2B5EF4-FFF2-40B4-BE49-F238E27FC236}">
                <a16:creationId xmlns:a16="http://schemas.microsoft.com/office/drawing/2014/main" id="{1B7C806E-1355-8841-87AB-F4E7D08DDCAF}"/>
              </a:ext>
            </a:extLst>
          </p:cNvPr>
          <p:cNvSpPr txBox="1"/>
          <p:nvPr/>
        </p:nvSpPr>
        <p:spPr>
          <a:xfrm>
            <a:off x="4053350" y="4090474"/>
            <a:ext cx="781624" cy="369332"/>
          </a:xfrm>
          <a:prstGeom prst="rect">
            <a:avLst/>
          </a:prstGeom>
          <a:noFill/>
        </p:spPr>
        <p:txBody>
          <a:bodyPr wrap="square" rtlCol="0">
            <a:spAutoFit/>
          </a:bodyPr>
          <a:lstStyle/>
          <a:p>
            <a:r>
              <a:rPr kumimoji="1" lang="en-US" altLang="ja-CN" dirty="0">
                <a:latin typeface="Times" pitchFamily="2" charset="0"/>
                <a:ea typeface="MS PMincho" panose="02020600040205080304" pitchFamily="18" charset="-128"/>
              </a:rPr>
              <a:t>tanh</a:t>
            </a:r>
            <a:endParaRPr kumimoji="1" lang="ja-CN" altLang="en-US" dirty="0">
              <a:latin typeface="Times" pitchFamily="2" charset="0"/>
              <a:ea typeface="MS PMincho" panose="02020600040205080304" pitchFamily="18" charset="-128"/>
            </a:endParaRPr>
          </a:p>
        </p:txBody>
      </p:sp>
      <p:sp>
        <p:nvSpPr>
          <p:cNvPr id="15" name="テキスト ボックス 14">
            <a:extLst>
              <a:ext uri="{FF2B5EF4-FFF2-40B4-BE49-F238E27FC236}">
                <a16:creationId xmlns:a16="http://schemas.microsoft.com/office/drawing/2014/main" id="{9E34E555-9ADB-F744-81D0-E5851DC895A2}"/>
              </a:ext>
            </a:extLst>
          </p:cNvPr>
          <p:cNvSpPr txBox="1"/>
          <p:nvPr/>
        </p:nvSpPr>
        <p:spPr>
          <a:xfrm>
            <a:off x="2489087" y="4102113"/>
            <a:ext cx="630621" cy="369332"/>
          </a:xfrm>
          <a:prstGeom prst="rect">
            <a:avLst/>
          </a:prstGeom>
          <a:noFill/>
        </p:spPr>
        <p:txBody>
          <a:bodyPr wrap="square" rtlCol="0">
            <a:spAutoFit/>
          </a:bodyPr>
          <a:lstStyle/>
          <a:p>
            <a:r>
              <a:rPr kumimoji="1" lang="en-US" altLang="ja-CN" dirty="0">
                <a:latin typeface="Times New Roman" panose="02020603050405020304" pitchFamily="18" charset="0"/>
                <a:cs typeface="Times New Roman" panose="02020603050405020304" pitchFamily="18" charset="0"/>
              </a:rPr>
              <a:t>CEC</a:t>
            </a:r>
            <a:endParaRPr kumimoji="1" lang="ja-CN" altLang="en-US"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0B39A354-543B-FA44-9C78-D76901375E05}"/>
              </a:ext>
            </a:extLst>
          </p:cNvPr>
          <p:cNvSpPr txBox="1"/>
          <p:nvPr/>
        </p:nvSpPr>
        <p:spPr>
          <a:xfrm>
            <a:off x="2317701" y="2508452"/>
            <a:ext cx="743251" cy="1107996"/>
          </a:xfrm>
          <a:prstGeom prst="rect">
            <a:avLst/>
          </a:prstGeom>
          <a:noFill/>
        </p:spPr>
        <p:txBody>
          <a:bodyPr wrap="square" rtlCol="0">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7" name="右矢印 16">
            <a:extLst>
              <a:ext uri="{FF2B5EF4-FFF2-40B4-BE49-F238E27FC236}">
                <a16:creationId xmlns:a16="http://schemas.microsoft.com/office/drawing/2014/main" id="{93D50CDF-2B32-5C4A-82C5-092989784E34}"/>
              </a:ext>
            </a:extLst>
          </p:cNvPr>
          <p:cNvSpPr/>
          <p:nvPr/>
        </p:nvSpPr>
        <p:spPr>
          <a:xfrm>
            <a:off x="460143" y="4033945"/>
            <a:ext cx="366562" cy="5027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Tree>
    <p:extLst>
      <p:ext uri="{BB962C8B-B14F-4D97-AF65-F5344CB8AC3E}">
        <p14:creationId xmlns:p14="http://schemas.microsoft.com/office/powerpoint/2010/main" val="3254227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A244F-E223-CF4E-9AD0-BE1CB9543FD1}"/>
              </a:ext>
            </a:extLst>
          </p:cNvPr>
          <p:cNvSpPr>
            <a:spLocks noGrp="1"/>
          </p:cNvSpPr>
          <p:nvPr>
            <p:ph type="title"/>
          </p:nvPr>
        </p:nvSpPr>
        <p:spPr/>
        <p:txBody>
          <a:bodyPr/>
          <a:lstStyle/>
          <a:p>
            <a:r>
              <a:rPr kumimoji="1" lang="en-US" altLang="ja-CN" dirty="0"/>
              <a:t>CEC</a:t>
            </a:r>
            <a:endParaRPr kumimoji="1" lang="ja-CN"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C0417C7-125E-FA47-BB20-F42251A6CABD}"/>
                  </a:ext>
                </a:extLst>
              </p:cNvPr>
              <p:cNvSpPr>
                <a:spLocks noGrp="1"/>
              </p:cNvSpPr>
              <p:nvPr>
                <p:ph idx="1"/>
              </p:nvPr>
            </p:nvSpPr>
            <p:spPr>
              <a:xfrm>
                <a:off x="5269747" y="1335437"/>
                <a:ext cx="6699092" cy="4844191"/>
              </a:xfrm>
            </p:spPr>
            <p:txBody>
              <a:bodyPr>
                <a:normAutofit/>
              </a:bodyPr>
              <a:lstStyle/>
              <a:p>
                <a:r>
                  <a:rPr kumimoji="1" lang="ja-JP" altLang="en-US" sz="1800"/>
                  <a:t>さて，</a:t>
                </a:r>
                <a:r>
                  <a:rPr kumimoji="1" lang="en-US" altLang="ja-CN" sz="1800" dirty="0"/>
                  <a:t>CEC</a:t>
                </a:r>
                <a:r>
                  <a:rPr kumimoji="1" lang="ja-JP" altLang="en-US" sz="1800"/>
                  <a:t>の値の伝播について考えます。</a:t>
                </a:r>
                <a:r>
                  <a:rPr kumimoji="1" lang="en-US" altLang="ja-JP" sz="1800" dirty="0"/>
                  <a:t>1</a:t>
                </a:r>
                <a:r>
                  <a:rPr kumimoji="1" lang="ja-JP" altLang="en-US" sz="1800"/>
                  <a:t>つ目の双曲線正接関数によって活性化された値を</a:t>
                </a:r>
                <a14:m>
                  <m:oMath xmlns:m="http://schemas.openxmlformats.org/officeDocument/2006/math">
                    <m:sSub>
                      <m:sSubPr>
                        <m:ctrlPr>
                          <a:rPr kumimoji="1" lang="en-US" altLang="ja-JP" sz="1800" i="1" smtClean="0">
                            <a:latin typeface="Cambria Math" panose="02040503050406030204" pitchFamily="18" charset="0"/>
                          </a:rPr>
                        </m:ctrlPr>
                      </m:sSubPr>
                      <m:e>
                        <m:r>
                          <a:rPr kumimoji="1" lang="en-US" altLang="ja-JP" sz="1800" b="1" i="1" smtClean="0">
                            <a:latin typeface="Cambria Math" panose="02040503050406030204" pitchFamily="18" charset="0"/>
                          </a:rPr>
                          <m:t>𝒂</m:t>
                        </m:r>
                      </m:e>
                      <m:sub>
                        <m:r>
                          <a:rPr kumimoji="1" lang="en-US" altLang="ja-JP" sz="1800" b="0" i="1" smtClean="0">
                            <a:latin typeface="Cambria Math" panose="02040503050406030204" pitchFamily="18" charset="0"/>
                          </a:rPr>
                          <m:t>𝑡</m:t>
                        </m:r>
                      </m:sub>
                    </m:sSub>
                  </m:oMath>
                </a14:m>
                <a:r>
                  <a:rPr kumimoji="1" lang="ja-JP" altLang="en-US" sz="1800"/>
                  <a:t>と表記し，</a:t>
                </a:r>
                <a:r>
                  <a:rPr kumimoji="1" lang="en-US" altLang="ja-CN" sz="1800" dirty="0"/>
                  <a:t>CEC</a:t>
                </a:r>
                <a:r>
                  <a:rPr kumimoji="1" lang="ja-JP" altLang="en-US" sz="1800"/>
                  <a:t>の値を</a:t>
                </a:r>
                <a14:m>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1" i="1" smtClean="0">
                            <a:latin typeface="Cambria Math" panose="02040503050406030204" pitchFamily="18" charset="0"/>
                          </a:rPr>
                          <m:t>𝒄</m:t>
                        </m:r>
                      </m:e>
                      <m:sub>
                        <m:r>
                          <a:rPr kumimoji="1" lang="en-US" altLang="ja-JP" sz="1800" b="0" i="1" smtClean="0">
                            <a:latin typeface="Cambria Math" panose="02040503050406030204" pitchFamily="18" charset="0"/>
                          </a:rPr>
                          <m:t>𝑡</m:t>
                        </m:r>
                      </m:sub>
                    </m:sSub>
                  </m:oMath>
                </a14:m>
                <a:r>
                  <a:rPr kumimoji="1" lang="ja-JP" altLang="en-US" sz="1800"/>
                  <a:t>と表記します。</a:t>
                </a:r>
                <a:endParaRPr kumimoji="1" lang="en-US" altLang="ja-JP" sz="1800" dirty="0"/>
              </a:p>
              <a:p>
                <a:r>
                  <a:rPr kumimoji="1" lang="ja-JP" altLang="en-US" sz="1800"/>
                  <a:t>なお，添え字は時系列を示し，例えば</a:t>
                </a:r>
                <a14:m>
                  <m:oMath xmlns:m="http://schemas.openxmlformats.org/officeDocument/2006/math">
                    <m:r>
                      <a:rPr kumimoji="1" lang="en-US" altLang="ja-JP" sz="1800" b="0" i="1" smtClean="0">
                        <a:latin typeface="Cambria Math" panose="02040503050406030204" pitchFamily="18" charset="0"/>
                      </a:rPr>
                      <m:t>𝑡</m:t>
                    </m:r>
                  </m:oMath>
                </a14:m>
                <a:r>
                  <a:rPr kumimoji="1" lang="ja-JP" altLang="en-US" sz="1800"/>
                  <a:t>の</a:t>
                </a:r>
                <a:r>
                  <a:rPr kumimoji="1" lang="en-US" altLang="ja-JP" sz="1800" dirty="0"/>
                  <a:t>1</a:t>
                </a:r>
                <a:r>
                  <a:rPr kumimoji="1" lang="ja-JP" altLang="en-US" sz="1800"/>
                  <a:t>時点前の値を添え字</a:t>
                </a:r>
                <a14:m>
                  <m:oMath xmlns:m="http://schemas.openxmlformats.org/officeDocument/2006/math">
                    <m:r>
                      <a:rPr kumimoji="1" lang="en-US" altLang="ja-JP" sz="1800" b="0" i="1" smtClean="0">
                        <a:latin typeface="Cambria Math" panose="02040503050406030204" pitchFamily="18" charset="0"/>
                      </a:rPr>
                      <m:t>𝑡</m:t>
                    </m:r>
                    <m:r>
                      <a:rPr kumimoji="1" lang="en-US" altLang="ja-JP" sz="1800" b="0" i="1" smtClean="0">
                        <a:latin typeface="Cambria Math" panose="02040503050406030204" pitchFamily="18" charset="0"/>
                      </a:rPr>
                      <m:t>−1</m:t>
                    </m:r>
                  </m:oMath>
                </a14:m>
                <a:r>
                  <a:rPr kumimoji="1" lang="ja-JP" altLang="en-US" sz="1800"/>
                  <a:t>で示します</a:t>
                </a:r>
                <a:endParaRPr kumimoji="1" lang="en-US" altLang="ja-JP" sz="1800" dirty="0"/>
              </a:p>
              <a:p>
                <a:r>
                  <a:rPr kumimoji="1" lang="ja-JP" altLang="en-US" sz="1800"/>
                  <a:t>このとき</a:t>
                </a:r>
                <a:r>
                  <a:rPr kumimoji="1" lang="en-US" altLang="ja-CN" sz="1800" dirty="0"/>
                  <a:t>CEC</a:t>
                </a:r>
                <a:r>
                  <a:rPr kumimoji="1" lang="ja-JP" altLang="en-US" sz="1800"/>
                  <a:t>の値は</a:t>
                </a:r>
                <a:endParaRPr kumimoji="1" lang="en-US" altLang="ja-JP" sz="1800" dirty="0"/>
              </a:p>
              <a:p>
                <a:endParaRPr kumimoji="1" lang="en-US" altLang="ja-CN" sz="1800" dirty="0"/>
              </a:p>
              <a:p>
                <a:pPr marL="0" indent="0">
                  <a:buNone/>
                </a:pPr>
                <a:endParaRPr kumimoji="1" lang="en-US" altLang="ja-CN" sz="1800" dirty="0"/>
              </a:p>
              <a:p>
                <a:pPr marL="0" indent="0">
                  <a:buNone/>
                </a:pPr>
                <a:r>
                  <a:rPr kumimoji="1" lang="ja-CN" altLang="en-US" sz="1800" dirty="0"/>
                  <a:t>と書けます。</a:t>
                </a:r>
                <a:endParaRPr kumimoji="1" lang="en-US" altLang="ja-CN" sz="1800" dirty="0"/>
              </a:p>
              <a:p>
                <a:pPr marL="0" indent="0">
                  <a:buNone/>
                </a:pPr>
                <a:r>
                  <a:rPr kumimoji="1" lang="ja-JP" altLang="en-US" sz="1800"/>
                  <a:t>・したがって，誤差関数を</a:t>
                </a:r>
                <a14:m>
                  <m:oMath xmlns:m="http://schemas.openxmlformats.org/officeDocument/2006/math">
                    <m:r>
                      <a:rPr kumimoji="1" lang="en-US" altLang="ja-JP" sz="1800" b="0" i="1" smtClean="0">
                        <a:latin typeface="Cambria Math" panose="02040503050406030204" pitchFamily="18" charset="0"/>
                      </a:rPr>
                      <m:t>𝐸</m:t>
                    </m:r>
                  </m:oMath>
                </a14:m>
                <a:r>
                  <a:rPr kumimoji="1" lang="ja-JP" altLang="en-US" sz="1800"/>
                  <a:t>とし，微分のチェーンルールを用いると</a:t>
                </a:r>
                <a:endParaRPr kumimoji="1" lang="en-US" altLang="ja-JP" sz="1800" dirty="0"/>
              </a:p>
              <a:p>
                <a:pPr marL="0" indent="0">
                  <a:buNone/>
                </a:pPr>
                <a:endParaRPr kumimoji="1" lang="en-US" altLang="ja-CN" sz="1800" dirty="0"/>
              </a:p>
              <a:p>
                <a:pPr marL="0" indent="0">
                  <a:buNone/>
                </a:pPr>
                <a:endParaRPr kumimoji="1" lang="en-US" altLang="ja-CN" sz="1800" dirty="0"/>
              </a:p>
              <a:p>
                <a:pPr marL="0" indent="0">
                  <a:buNone/>
                </a:pPr>
                <a:r>
                  <a:rPr kumimoji="1" lang="ja-JP" altLang="en-US" sz="1800"/>
                  <a:t>が求まります。</a:t>
                </a:r>
                <a:endParaRPr kumimoji="1" lang="en-US" altLang="ja-JP" sz="1800" dirty="0"/>
              </a:p>
              <a:p>
                <a:pPr marL="0" indent="0">
                  <a:buNone/>
                </a:pPr>
                <a:r>
                  <a:rPr kumimoji="1" lang="ja-JP" altLang="en-US" sz="1800"/>
                  <a:t>・この式から時点</a:t>
                </a:r>
                <a14:m>
                  <m:oMath xmlns:m="http://schemas.openxmlformats.org/officeDocument/2006/math">
                    <m:r>
                      <a:rPr kumimoji="1" lang="en-US" altLang="ja-JP" sz="1800" b="0" i="1" smtClean="0">
                        <a:latin typeface="Cambria Math" panose="02040503050406030204" pitchFamily="18" charset="0"/>
                      </a:rPr>
                      <m:t>𝑡</m:t>
                    </m:r>
                  </m:oMath>
                </a14:m>
                <a:r>
                  <a:rPr kumimoji="1" lang="ja-JP" altLang="en-US" sz="1800"/>
                  <a:t>と</a:t>
                </a:r>
                <a14:m>
                  <m:oMath xmlns:m="http://schemas.openxmlformats.org/officeDocument/2006/math">
                    <m:r>
                      <a:rPr kumimoji="1" lang="en-US" altLang="ja-JP" sz="1800" b="0" i="1" smtClean="0">
                        <a:latin typeface="Cambria Math" panose="02040503050406030204" pitchFamily="18" charset="0"/>
                      </a:rPr>
                      <m:t>𝑡</m:t>
                    </m:r>
                  </m:oMath>
                </a14:m>
                <a:r>
                  <a:rPr kumimoji="1" lang="en-US" altLang="ja-JP" sz="1800" dirty="0"/>
                  <a:t>-1</a:t>
                </a:r>
                <a:r>
                  <a:rPr kumimoji="1" lang="ja-JP" altLang="en-US" sz="1800"/>
                  <a:t>で勾配が変化しないことが分かり，逆伝播における勾配消失が解消されることが明らかとなります。</a:t>
                </a:r>
                <a:endParaRPr kumimoji="1" lang="ja-CN" altLang="en-US" sz="1800" dirty="0"/>
              </a:p>
            </p:txBody>
          </p:sp>
        </mc:Choice>
        <mc:Fallback xmlns="">
          <p:sp>
            <p:nvSpPr>
              <p:cNvPr id="3" name="コンテンツ プレースホルダー 2">
                <a:extLst>
                  <a:ext uri="{FF2B5EF4-FFF2-40B4-BE49-F238E27FC236}">
                    <a16:creationId xmlns:a16="http://schemas.microsoft.com/office/drawing/2014/main" id="{5C0417C7-125E-FA47-BB20-F42251A6CABD}"/>
                  </a:ext>
                </a:extLst>
              </p:cNvPr>
              <p:cNvSpPr>
                <a:spLocks noGrp="1" noRot="1" noChangeAspect="1" noMove="1" noResize="1" noEditPoints="1" noAdjustHandles="1" noChangeArrowheads="1" noChangeShapeType="1" noTextEdit="1"/>
              </p:cNvSpPr>
              <p:nvPr>
                <p:ph idx="1"/>
              </p:nvPr>
            </p:nvSpPr>
            <p:spPr>
              <a:xfrm>
                <a:off x="5269747" y="1335437"/>
                <a:ext cx="6699092" cy="4844191"/>
              </a:xfrm>
              <a:blipFill>
                <a:blip r:embed="rId2"/>
                <a:stretch>
                  <a:fillRect l="-758" t="-1312" r="-568" b="-11549"/>
                </a:stretch>
              </a:blipFill>
            </p:spPr>
            <p:txBody>
              <a:bodyPr/>
              <a:lstStyle/>
              <a:p>
                <a:r>
                  <a:rPr lang="ja-CN" altLang="en-US">
                    <a:noFill/>
                  </a:rPr>
                  <a:t> </a:t>
                </a:r>
              </a:p>
            </p:txBody>
          </p:sp>
        </mc:Fallback>
      </mc:AlternateContent>
      <p:sp>
        <p:nvSpPr>
          <p:cNvPr id="4" name="コンテンツ プレースホルダー 2">
            <a:extLst>
              <a:ext uri="{FF2B5EF4-FFF2-40B4-BE49-F238E27FC236}">
                <a16:creationId xmlns:a16="http://schemas.microsoft.com/office/drawing/2014/main" id="{D1EF3B16-C468-7B44-98E3-FF6AEE5C6983}"/>
              </a:ext>
            </a:extLst>
          </p:cNvPr>
          <p:cNvSpPr txBox="1">
            <a:spLocks/>
          </p:cNvSpPr>
          <p:nvPr/>
        </p:nvSpPr>
        <p:spPr>
          <a:xfrm>
            <a:off x="961182" y="4100665"/>
            <a:ext cx="958958" cy="48362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800">
                <a:latin typeface="Times New Roman" panose="02020603050405020304" pitchFamily="18" charset="0"/>
                <a:cs typeface="Times New Roman" panose="02020603050405020304" pitchFamily="18" charset="0"/>
              </a:rPr>
              <a:t>tanh</a:t>
            </a:r>
            <a:endParaRPr kumimoji="1" lang="ja-CN" altLang="en-US" sz="1800" dirty="0">
              <a:latin typeface="Times New Roman" panose="02020603050405020304" pitchFamily="18" charset="0"/>
              <a:cs typeface="Times New Roman" panose="02020603050405020304" pitchFamily="18" charset="0"/>
            </a:endParaRPr>
          </a:p>
        </p:txBody>
      </p:sp>
      <p:sp>
        <p:nvSpPr>
          <p:cNvPr id="5" name="円/楕円 4">
            <a:extLst>
              <a:ext uri="{FF2B5EF4-FFF2-40B4-BE49-F238E27FC236}">
                <a16:creationId xmlns:a16="http://schemas.microsoft.com/office/drawing/2014/main" id="{55AD5810-A62B-DF4D-B3DD-49839C22D27B}"/>
              </a:ext>
            </a:extLst>
          </p:cNvPr>
          <p:cNvSpPr/>
          <p:nvPr/>
        </p:nvSpPr>
        <p:spPr>
          <a:xfrm>
            <a:off x="903925" y="3938906"/>
            <a:ext cx="651396" cy="675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CN" dirty="0"/>
          </a:p>
        </p:txBody>
      </p:sp>
      <p:cxnSp>
        <p:nvCxnSpPr>
          <p:cNvPr id="6" name="直線矢印コネクタ 5">
            <a:extLst>
              <a:ext uri="{FF2B5EF4-FFF2-40B4-BE49-F238E27FC236}">
                <a16:creationId xmlns:a16="http://schemas.microsoft.com/office/drawing/2014/main" id="{C7B40F16-F2B5-1A4D-AFB9-FDFF94EC2AFE}"/>
              </a:ext>
            </a:extLst>
          </p:cNvPr>
          <p:cNvCxnSpPr>
            <a:cxnSpLocks/>
          </p:cNvCxnSpPr>
          <p:nvPr/>
        </p:nvCxnSpPr>
        <p:spPr>
          <a:xfrm>
            <a:off x="1555321" y="4261828"/>
            <a:ext cx="907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円/楕円 6">
            <a:extLst>
              <a:ext uri="{FF2B5EF4-FFF2-40B4-BE49-F238E27FC236}">
                <a16:creationId xmlns:a16="http://schemas.microsoft.com/office/drawing/2014/main" id="{88BD486E-90B6-2846-8091-23F227B3B720}"/>
              </a:ext>
            </a:extLst>
          </p:cNvPr>
          <p:cNvSpPr/>
          <p:nvPr/>
        </p:nvSpPr>
        <p:spPr>
          <a:xfrm>
            <a:off x="2478152" y="3938906"/>
            <a:ext cx="630621" cy="675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8" name="直線矢印コネクタ 7">
            <a:extLst>
              <a:ext uri="{FF2B5EF4-FFF2-40B4-BE49-F238E27FC236}">
                <a16:creationId xmlns:a16="http://schemas.microsoft.com/office/drawing/2014/main" id="{A9B79F65-DF1A-EA4F-924C-25E44E31656E}"/>
              </a:ext>
            </a:extLst>
          </p:cNvPr>
          <p:cNvCxnSpPr>
            <a:cxnSpLocks/>
          </p:cNvCxnSpPr>
          <p:nvPr/>
        </p:nvCxnSpPr>
        <p:spPr>
          <a:xfrm>
            <a:off x="3108773" y="4276763"/>
            <a:ext cx="9228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円/楕円 8">
            <a:extLst>
              <a:ext uri="{FF2B5EF4-FFF2-40B4-BE49-F238E27FC236}">
                <a16:creationId xmlns:a16="http://schemas.microsoft.com/office/drawing/2014/main" id="{3F45E087-F887-4641-A368-69A4B61EB8E1}"/>
              </a:ext>
            </a:extLst>
          </p:cNvPr>
          <p:cNvSpPr/>
          <p:nvPr/>
        </p:nvSpPr>
        <p:spPr>
          <a:xfrm>
            <a:off x="4031604" y="3943948"/>
            <a:ext cx="630620" cy="675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10" name="直線矢印コネクタ 9">
            <a:extLst>
              <a:ext uri="{FF2B5EF4-FFF2-40B4-BE49-F238E27FC236}">
                <a16:creationId xmlns:a16="http://schemas.microsoft.com/office/drawing/2014/main" id="{BD94CDF1-A5A2-D946-86F9-CC5885A64CD9}"/>
              </a:ext>
            </a:extLst>
          </p:cNvPr>
          <p:cNvCxnSpPr>
            <a:cxnSpLocks/>
          </p:cNvCxnSpPr>
          <p:nvPr/>
        </p:nvCxnSpPr>
        <p:spPr>
          <a:xfrm>
            <a:off x="4662224" y="4281804"/>
            <a:ext cx="574893" cy="8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701EA76-3CC2-5E43-B1EF-212227F3F2A9}"/>
              </a:ext>
            </a:extLst>
          </p:cNvPr>
          <p:cNvCxnSpPr>
            <a:cxnSpLocks/>
          </p:cNvCxnSpPr>
          <p:nvPr/>
        </p:nvCxnSpPr>
        <p:spPr>
          <a:xfrm flipV="1">
            <a:off x="2793463" y="3418646"/>
            <a:ext cx="0" cy="52026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CE8A63A4-9939-5946-89A9-DDA8CF04012C}"/>
              </a:ext>
            </a:extLst>
          </p:cNvPr>
          <p:cNvSpPr/>
          <p:nvPr/>
        </p:nvSpPr>
        <p:spPr>
          <a:xfrm>
            <a:off x="2467215" y="2615943"/>
            <a:ext cx="652493" cy="8071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3" name="右カーブ矢印 12">
            <a:extLst>
              <a:ext uri="{FF2B5EF4-FFF2-40B4-BE49-F238E27FC236}">
                <a16:creationId xmlns:a16="http://schemas.microsoft.com/office/drawing/2014/main" id="{91AD18FC-0721-2C45-A72B-4AB265ACE52D}"/>
              </a:ext>
            </a:extLst>
          </p:cNvPr>
          <p:cNvSpPr/>
          <p:nvPr/>
        </p:nvSpPr>
        <p:spPr>
          <a:xfrm>
            <a:off x="1886397" y="3004220"/>
            <a:ext cx="575990" cy="1139639"/>
          </a:xfrm>
          <a:prstGeom prst="curvedRightArrow">
            <a:avLst/>
          </a:prstGeom>
          <a:ln w="0" cap="sq" cmpd="sng">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solidFill>
                <a:schemeClr val="tx1"/>
              </a:solidFill>
            </a:endParaRPr>
          </a:p>
        </p:txBody>
      </p:sp>
      <p:sp>
        <p:nvSpPr>
          <p:cNvPr id="14" name="テキスト ボックス 13">
            <a:extLst>
              <a:ext uri="{FF2B5EF4-FFF2-40B4-BE49-F238E27FC236}">
                <a16:creationId xmlns:a16="http://schemas.microsoft.com/office/drawing/2014/main" id="{3B355BB7-3FEE-CD48-819F-74F2BB6D7157}"/>
              </a:ext>
            </a:extLst>
          </p:cNvPr>
          <p:cNvSpPr txBox="1"/>
          <p:nvPr/>
        </p:nvSpPr>
        <p:spPr>
          <a:xfrm>
            <a:off x="4053350" y="4090474"/>
            <a:ext cx="781624" cy="369332"/>
          </a:xfrm>
          <a:prstGeom prst="rect">
            <a:avLst/>
          </a:prstGeom>
          <a:noFill/>
        </p:spPr>
        <p:txBody>
          <a:bodyPr wrap="square" rtlCol="0">
            <a:spAutoFit/>
          </a:bodyPr>
          <a:lstStyle/>
          <a:p>
            <a:r>
              <a:rPr kumimoji="1" lang="en-US" altLang="ja-CN" dirty="0">
                <a:latin typeface="Times" pitchFamily="2" charset="0"/>
                <a:ea typeface="MS PMincho" panose="02020600040205080304" pitchFamily="18" charset="-128"/>
              </a:rPr>
              <a:t>tanh</a:t>
            </a:r>
            <a:endParaRPr kumimoji="1" lang="ja-CN" altLang="en-US" dirty="0">
              <a:latin typeface="Times" pitchFamily="2" charset="0"/>
              <a:ea typeface="MS PMincho" panose="02020600040205080304" pitchFamily="18" charset="-128"/>
            </a:endParaRPr>
          </a:p>
        </p:txBody>
      </p:sp>
      <p:sp>
        <p:nvSpPr>
          <p:cNvPr id="15" name="テキスト ボックス 14">
            <a:extLst>
              <a:ext uri="{FF2B5EF4-FFF2-40B4-BE49-F238E27FC236}">
                <a16:creationId xmlns:a16="http://schemas.microsoft.com/office/drawing/2014/main" id="{A176F1BC-CF85-0B4C-99D3-DB06D50AE2DC}"/>
              </a:ext>
            </a:extLst>
          </p:cNvPr>
          <p:cNvSpPr txBox="1"/>
          <p:nvPr/>
        </p:nvSpPr>
        <p:spPr>
          <a:xfrm>
            <a:off x="2489087" y="4102113"/>
            <a:ext cx="630621" cy="369332"/>
          </a:xfrm>
          <a:prstGeom prst="rect">
            <a:avLst/>
          </a:prstGeom>
          <a:noFill/>
        </p:spPr>
        <p:txBody>
          <a:bodyPr wrap="square" rtlCol="0">
            <a:spAutoFit/>
          </a:bodyPr>
          <a:lstStyle/>
          <a:p>
            <a:r>
              <a:rPr kumimoji="1" lang="en-US" altLang="ja-CN" dirty="0">
                <a:latin typeface="Times New Roman" panose="02020603050405020304" pitchFamily="18" charset="0"/>
                <a:cs typeface="Times New Roman" panose="02020603050405020304" pitchFamily="18" charset="0"/>
              </a:rPr>
              <a:t>CEC</a:t>
            </a:r>
            <a:endParaRPr kumimoji="1" lang="ja-CN" altLang="en-US"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34DC8BC-63C1-1A4C-881D-E769A798B16A}"/>
              </a:ext>
            </a:extLst>
          </p:cNvPr>
          <p:cNvSpPr txBox="1"/>
          <p:nvPr/>
        </p:nvSpPr>
        <p:spPr>
          <a:xfrm>
            <a:off x="2317701" y="2508452"/>
            <a:ext cx="743251" cy="1107996"/>
          </a:xfrm>
          <a:prstGeom prst="rect">
            <a:avLst/>
          </a:prstGeom>
          <a:noFill/>
        </p:spPr>
        <p:txBody>
          <a:bodyPr wrap="square" rtlCol="0">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7" name="右矢印 16">
            <a:extLst>
              <a:ext uri="{FF2B5EF4-FFF2-40B4-BE49-F238E27FC236}">
                <a16:creationId xmlns:a16="http://schemas.microsoft.com/office/drawing/2014/main" id="{351C9A22-6321-5D44-922B-056B53984EA3}"/>
              </a:ext>
            </a:extLst>
          </p:cNvPr>
          <p:cNvSpPr/>
          <p:nvPr/>
        </p:nvSpPr>
        <p:spPr>
          <a:xfrm>
            <a:off x="460143" y="4033945"/>
            <a:ext cx="366562" cy="5027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pic>
        <p:nvPicPr>
          <p:cNvPr id="19" name="図 18" descr="時計, テーブル が含まれている画像&#10;&#10;自動的に生成された説明">
            <a:extLst>
              <a:ext uri="{FF2B5EF4-FFF2-40B4-BE49-F238E27FC236}">
                <a16:creationId xmlns:a16="http://schemas.microsoft.com/office/drawing/2014/main" id="{74D6D1ED-DAF2-274E-9C4F-A14953AB2FD4}"/>
              </a:ext>
            </a:extLst>
          </p:cNvPr>
          <p:cNvPicPr>
            <a:picLocks noChangeAspect="1"/>
          </p:cNvPicPr>
          <p:nvPr/>
        </p:nvPicPr>
        <p:blipFill>
          <a:blip r:embed="rId3"/>
          <a:stretch>
            <a:fillRect/>
          </a:stretch>
        </p:blipFill>
        <p:spPr>
          <a:xfrm>
            <a:off x="6507890" y="3390555"/>
            <a:ext cx="2382944" cy="451785"/>
          </a:xfrm>
          <a:prstGeom prst="rect">
            <a:avLst/>
          </a:prstGeom>
        </p:spPr>
      </p:pic>
      <p:pic>
        <p:nvPicPr>
          <p:cNvPr id="21" name="図 20" descr="文字と数字と文字の加工写真&#10;&#10;自動的に生成された説明">
            <a:extLst>
              <a:ext uri="{FF2B5EF4-FFF2-40B4-BE49-F238E27FC236}">
                <a16:creationId xmlns:a16="http://schemas.microsoft.com/office/drawing/2014/main" id="{B1204D3A-981A-CB48-9895-6B81971DDA68}"/>
              </a:ext>
            </a:extLst>
          </p:cNvPr>
          <p:cNvPicPr>
            <a:picLocks noChangeAspect="1"/>
          </p:cNvPicPr>
          <p:nvPr/>
        </p:nvPicPr>
        <p:blipFill>
          <a:blip r:embed="rId4"/>
          <a:stretch>
            <a:fillRect/>
          </a:stretch>
        </p:blipFill>
        <p:spPr>
          <a:xfrm>
            <a:off x="6510754" y="4905470"/>
            <a:ext cx="2989888" cy="647700"/>
          </a:xfrm>
          <a:prstGeom prst="rect">
            <a:avLst/>
          </a:prstGeom>
        </p:spPr>
      </p:pic>
    </p:spTree>
    <p:extLst>
      <p:ext uri="{BB962C8B-B14F-4D97-AF65-F5344CB8AC3E}">
        <p14:creationId xmlns:p14="http://schemas.microsoft.com/office/powerpoint/2010/main" val="1938603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87B9DC-2C5A-F64B-8FE7-1F81F3D442A8}"/>
              </a:ext>
            </a:extLst>
          </p:cNvPr>
          <p:cNvSpPr>
            <a:spLocks noGrp="1"/>
          </p:cNvSpPr>
          <p:nvPr>
            <p:ph type="title"/>
          </p:nvPr>
        </p:nvSpPr>
        <p:spPr/>
        <p:txBody>
          <a:bodyPr/>
          <a:lstStyle/>
          <a:p>
            <a:r>
              <a:rPr kumimoji="1" lang="ja-JP" altLang="en-US"/>
              <a:t>入力ゲートと出力ゲート</a:t>
            </a:r>
            <a:endParaRPr kumimoji="1" lang="ja-CN" altLang="en-US" dirty="0"/>
          </a:p>
        </p:txBody>
      </p:sp>
      <p:sp>
        <p:nvSpPr>
          <p:cNvPr id="3" name="コンテンツ プレースホルダー 2">
            <a:extLst>
              <a:ext uri="{FF2B5EF4-FFF2-40B4-BE49-F238E27FC236}">
                <a16:creationId xmlns:a16="http://schemas.microsoft.com/office/drawing/2014/main" id="{65782AB4-D300-2A41-AD1E-D65140CCB04D}"/>
              </a:ext>
            </a:extLst>
          </p:cNvPr>
          <p:cNvSpPr>
            <a:spLocks noGrp="1"/>
          </p:cNvSpPr>
          <p:nvPr>
            <p:ph idx="1"/>
          </p:nvPr>
        </p:nvSpPr>
        <p:spPr>
          <a:xfrm>
            <a:off x="838200" y="1690688"/>
            <a:ext cx="10515600" cy="4351338"/>
          </a:xfrm>
        </p:spPr>
        <p:txBody>
          <a:bodyPr/>
          <a:lstStyle/>
          <a:p>
            <a:r>
              <a:rPr kumimoji="1" lang="ja-JP" altLang="en-US"/>
              <a:t>時系列データを入力で受け取る場合を考えると，時間依存性がある信号を受け取った時には重みを大きくし，時間依存性がない信号を受け取った時は重みを小さくすることが理想となります。</a:t>
            </a:r>
            <a:endParaRPr kumimoji="1" lang="en-US" altLang="ja-JP" dirty="0"/>
          </a:p>
          <a:p>
            <a:r>
              <a:rPr kumimoji="1" lang="ja-JP" altLang="en-US"/>
              <a:t>しかし，ユニットが共通の重みで繋がっている限りにおいて，互いに重みを打ち消し合ってしまい，長期依存性の学習ができません。</a:t>
            </a:r>
            <a:endParaRPr kumimoji="1" lang="en-US" altLang="ja-JP" dirty="0"/>
          </a:p>
          <a:p>
            <a:r>
              <a:rPr kumimoji="1" lang="ja-JP" altLang="en-US"/>
              <a:t>この現象が入力において発生する場合を</a:t>
            </a:r>
            <a:r>
              <a:rPr kumimoji="1" lang="ja-JP" altLang="en-US">
                <a:solidFill>
                  <a:srgbClr val="FF0000"/>
                </a:solidFill>
              </a:rPr>
              <a:t>入力重み衝突</a:t>
            </a:r>
            <a:r>
              <a:rPr kumimoji="1" lang="en-US" altLang="ja-JP" dirty="0">
                <a:solidFill>
                  <a:srgbClr val="FF0000"/>
                </a:solidFill>
              </a:rPr>
              <a:t>(</a:t>
            </a:r>
            <a:r>
              <a:rPr kumimoji="1" lang="en-US" altLang="ja-CN" dirty="0">
                <a:solidFill>
                  <a:srgbClr val="FF0000"/>
                </a:solidFill>
              </a:rPr>
              <a:t>input weight conflict)</a:t>
            </a:r>
            <a:r>
              <a:rPr kumimoji="1" lang="ja-JP" altLang="en-US"/>
              <a:t>と呼び，出力において発生する場合を</a:t>
            </a:r>
            <a:r>
              <a:rPr kumimoji="1" lang="ja-JP" altLang="en-US">
                <a:solidFill>
                  <a:srgbClr val="FF0000"/>
                </a:solidFill>
              </a:rPr>
              <a:t>出力重み衝突</a:t>
            </a:r>
            <a:r>
              <a:rPr kumimoji="1" lang="en-US" altLang="ja-JP" dirty="0">
                <a:solidFill>
                  <a:srgbClr val="FF0000"/>
                </a:solidFill>
              </a:rPr>
              <a:t>(</a:t>
            </a:r>
            <a:r>
              <a:rPr kumimoji="1" lang="en-US" altLang="ja-CN" dirty="0">
                <a:solidFill>
                  <a:srgbClr val="FF0000"/>
                </a:solidFill>
              </a:rPr>
              <a:t>output weight conflict)</a:t>
            </a:r>
            <a:r>
              <a:rPr kumimoji="1" lang="ja-JP" altLang="en-US"/>
              <a:t>と呼びます。これら</a:t>
            </a:r>
            <a:r>
              <a:rPr kumimoji="1" lang="en-US" altLang="ja-JP" dirty="0"/>
              <a:t>2</a:t>
            </a:r>
            <a:r>
              <a:rPr kumimoji="1" lang="ja-JP" altLang="en-US"/>
              <a:t>つの現象は，</a:t>
            </a:r>
            <a:r>
              <a:rPr kumimoji="1" lang="en-US" altLang="ja-CN" dirty="0"/>
              <a:t>RNN</a:t>
            </a:r>
            <a:r>
              <a:rPr kumimoji="1" lang="ja-JP" altLang="en-US"/>
              <a:t>の学習を妨げる要因として問題となっていました。</a:t>
            </a:r>
            <a:endParaRPr kumimoji="1" lang="ja-CN" altLang="en-US" dirty="0"/>
          </a:p>
        </p:txBody>
      </p:sp>
    </p:spTree>
    <p:extLst>
      <p:ext uri="{BB962C8B-B14F-4D97-AF65-F5344CB8AC3E}">
        <p14:creationId xmlns:p14="http://schemas.microsoft.com/office/powerpoint/2010/main" val="4286324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8BFBB-F43D-A548-94F6-27DA6DD67CA9}"/>
              </a:ext>
            </a:extLst>
          </p:cNvPr>
          <p:cNvSpPr>
            <a:spLocks noGrp="1"/>
          </p:cNvSpPr>
          <p:nvPr>
            <p:ph type="title"/>
          </p:nvPr>
        </p:nvSpPr>
        <p:spPr/>
        <p:txBody>
          <a:bodyPr/>
          <a:lstStyle/>
          <a:p>
            <a:r>
              <a:rPr kumimoji="1" lang="ja-JP" altLang="en-US"/>
              <a:t>入力ゲートと出力ゲート</a:t>
            </a:r>
            <a:endParaRPr kumimoji="1" lang="ja-CN" altLang="en-US" dirty="0"/>
          </a:p>
        </p:txBody>
      </p:sp>
      <p:sp>
        <p:nvSpPr>
          <p:cNvPr id="3" name="コンテンツ プレースホルダー 2">
            <a:extLst>
              <a:ext uri="{FF2B5EF4-FFF2-40B4-BE49-F238E27FC236}">
                <a16:creationId xmlns:a16="http://schemas.microsoft.com/office/drawing/2014/main" id="{98D497D6-DB5E-3F4B-BE19-46FF2AABFF03}"/>
              </a:ext>
            </a:extLst>
          </p:cNvPr>
          <p:cNvSpPr>
            <a:spLocks noGrp="1"/>
          </p:cNvSpPr>
          <p:nvPr>
            <p:ph idx="1"/>
          </p:nvPr>
        </p:nvSpPr>
        <p:spPr/>
        <p:txBody>
          <a:bodyPr/>
          <a:lstStyle/>
          <a:p>
            <a:r>
              <a:rPr kumimoji="1" lang="ja-JP" altLang="en-US"/>
              <a:t>この困った現象を解決するために考案されたのが，</a:t>
            </a:r>
            <a:r>
              <a:rPr kumimoji="1" lang="ja-JP" altLang="en-US">
                <a:solidFill>
                  <a:srgbClr val="FF0000"/>
                </a:solidFill>
              </a:rPr>
              <a:t>入力ゲート</a:t>
            </a:r>
            <a:r>
              <a:rPr kumimoji="1" lang="en-US" altLang="ja-JP" dirty="0">
                <a:solidFill>
                  <a:srgbClr val="FF0000"/>
                </a:solidFill>
              </a:rPr>
              <a:t>(</a:t>
            </a:r>
            <a:r>
              <a:rPr kumimoji="1" lang="en-US" altLang="ja-CN" dirty="0">
                <a:solidFill>
                  <a:srgbClr val="FF0000"/>
                </a:solidFill>
              </a:rPr>
              <a:t>input gate) </a:t>
            </a:r>
            <a:r>
              <a:rPr kumimoji="1" lang="ja-JP" altLang="en-US"/>
              <a:t>および</a:t>
            </a:r>
            <a:r>
              <a:rPr kumimoji="1" lang="ja-JP" altLang="en-US">
                <a:solidFill>
                  <a:srgbClr val="FF0000"/>
                </a:solidFill>
              </a:rPr>
              <a:t>出力ゲート</a:t>
            </a:r>
            <a:r>
              <a:rPr kumimoji="1" lang="en-US" altLang="ja-JP" dirty="0">
                <a:solidFill>
                  <a:srgbClr val="FF0000"/>
                </a:solidFill>
              </a:rPr>
              <a:t>(</a:t>
            </a:r>
            <a:r>
              <a:rPr kumimoji="1" lang="en-US" altLang="ja-CN" dirty="0">
                <a:solidFill>
                  <a:srgbClr val="FF0000"/>
                </a:solidFill>
              </a:rPr>
              <a:t>output gate) </a:t>
            </a:r>
            <a:r>
              <a:rPr kumimoji="1" lang="ja-JP" altLang="en-US"/>
              <a:t>の</a:t>
            </a:r>
            <a:r>
              <a:rPr kumimoji="1" lang="en-US" altLang="ja-JP" dirty="0"/>
              <a:t>2</a:t>
            </a:r>
            <a:r>
              <a:rPr kumimoji="1" lang="ja-JP" altLang="en-US"/>
              <a:t>種類のゲートです。</a:t>
            </a:r>
            <a:endParaRPr kumimoji="1" lang="en-US" altLang="ja-JP" dirty="0"/>
          </a:p>
          <a:p>
            <a:endParaRPr kumimoji="1" lang="en-US" altLang="ja-JP" dirty="0"/>
          </a:p>
          <a:p>
            <a:r>
              <a:rPr kumimoji="1" lang="ja-JP" altLang="en-US"/>
              <a:t>ゲートは日本語に訳すならば「門」であり，門のごとく開閉することによって，情報の伝播を操作する役割を果たします。</a:t>
            </a:r>
            <a:endParaRPr kumimoji="1" lang="en-US" altLang="ja-JP" dirty="0"/>
          </a:p>
          <a:p>
            <a:endParaRPr kumimoji="1" lang="en-US" altLang="ja-CN" dirty="0"/>
          </a:p>
          <a:p>
            <a:r>
              <a:rPr kumimoji="1" lang="en-US" altLang="ja-CN" dirty="0"/>
              <a:t>CEC</a:t>
            </a:r>
            <a:r>
              <a:rPr kumimoji="1" lang="ja-JP" altLang="en-US"/>
              <a:t>の入力部分に入力ゲートを，出力部分に出力ゲートを設置し，過去の情報が必要になったタイミングでのみゲートを開けて信号を伝播させ，それ以外のタイミングではゲートを閉じておくことで，過去の情報を保持しておくことが可能になります。</a:t>
            </a:r>
            <a:endParaRPr kumimoji="1" lang="ja-CN" altLang="en-US" dirty="0"/>
          </a:p>
        </p:txBody>
      </p:sp>
    </p:spTree>
    <p:extLst>
      <p:ext uri="{BB962C8B-B14F-4D97-AF65-F5344CB8AC3E}">
        <p14:creationId xmlns:p14="http://schemas.microsoft.com/office/powerpoint/2010/main" val="3122859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3DDAB-6D5B-C547-8E60-913B5EDEF9BB}"/>
              </a:ext>
            </a:extLst>
          </p:cNvPr>
          <p:cNvSpPr>
            <a:spLocks noGrp="1"/>
          </p:cNvSpPr>
          <p:nvPr>
            <p:ph type="title"/>
          </p:nvPr>
        </p:nvSpPr>
        <p:spPr/>
        <p:txBody>
          <a:bodyPr/>
          <a:lstStyle/>
          <a:p>
            <a:r>
              <a:rPr kumimoji="1" lang="ja-JP" altLang="en-US"/>
              <a:t>入力ゲートと出力ゲート</a:t>
            </a:r>
            <a:endParaRPr kumimoji="1" lang="ja-CN"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586DE61-046F-2544-BB7D-F4E41C274985}"/>
                  </a:ext>
                </a:extLst>
              </p:cNvPr>
              <p:cNvSpPr>
                <a:spLocks noGrp="1"/>
              </p:cNvSpPr>
              <p:nvPr>
                <p:ph idx="1"/>
              </p:nvPr>
            </p:nvSpPr>
            <p:spPr>
              <a:xfrm>
                <a:off x="7106572" y="1690688"/>
                <a:ext cx="4982649" cy="5036682"/>
              </a:xfrm>
            </p:spPr>
            <p:txBody>
              <a:bodyPr>
                <a:noAutofit/>
              </a:bodyPr>
              <a:lstStyle/>
              <a:p>
                <a:r>
                  <a:rPr kumimoji="1" lang="en-US" altLang="ja-CN" sz="1800" dirty="0"/>
                  <a:t>CEC</a:t>
                </a:r>
                <a:r>
                  <a:rPr kumimoji="1" lang="ja-JP" altLang="en-US" sz="1800"/>
                  <a:t>に加えて入力ゲートと出力ゲートを追加した隠れ層の様子を</a:t>
                </a:r>
                <a:r>
                  <a:rPr kumimoji="1" lang="ja-CN" altLang="en-US" sz="1800" dirty="0"/>
                  <a:t>左</a:t>
                </a:r>
                <a:r>
                  <a:rPr kumimoji="1" lang="ja-JP" altLang="en-US" sz="1800"/>
                  <a:t>に示しました。</a:t>
                </a:r>
                <a:endParaRPr kumimoji="1" lang="en-US" altLang="ja-JP" sz="1800" dirty="0"/>
              </a:p>
              <a:p>
                <a:r>
                  <a:rPr kumimoji="1" lang="ja-JP" altLang="en-US" sz="1800"/>
                  <a:t>さて値の伝播について確認していきましょう。簡単のために時刻</a:t>
                </a:r>
                <a:r>
                  <a:rPr kumimoji="1" lang="en-US" altLang="ja-JP" sz="1800" dirty="0"/>
                  <a:t>t</a:t>
                </a:r>
                <a:r>
                  <a:rPr kumimoji="1" lang="ja-JP" altLang="en-US" sz="1800"/>
                  <a:t>の入力層における値を</a:t>
                </a:r>
                <a14:m>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1" i="1" smtClean="0">
                            <a:latin typeface="Cambria Math" panose="02040503050406030204" pitchFamily="18" charset="0"/>
                          </a:rPr>
                          <m:t>𝒙</m:t>
                        </m:r>
                      </m:e>
                      <m:sub>
                        <m:r>
                          <a:rPr kumimoji="1" lang="en-US" altLang="ja-JP" sz="1800" b="0" i="1" smtClean="0">
                            <a:latin typeface="Cambria Math" panose="02040503050406030204" pitchFamily="18" charset="0"/>
                          </a:rPr>
                          <m:t>𝑡</m:t>
                        </m:r>
                      </m:sub>
                    </m:sSub>
                  </m:oMath>
                </a14:m>
                <a:r>
                  <a:rPr kumimoji="1" lang="ja-CN" altLang="en-US" sz="1800" dirty="0"/>
                  <a:t>，</a:t>
                </a:r>
                <a:r>
                  <a:rPr kumimoji="1" lang="ja-JP" altLang="en-US" sz="1800"/>
                  <a:t>隠れ層における</a:t>
                </a:r>
                <a:r>
                  <a:rPr kumimoji="1" lang="ja-CN" altLang="en-US" sz="1800" dirty="0"/>
                  <a:t>値を</a:t>
                </a:r>
                <a14:m>
                  <m:oMath xmlns:m="http://schemas.openxmlformats.org/officeDocument/2006/math">
                    <m:sSub>
                      <m:sSubPr>
                        <m:ctrlPr>
                          <a:rPr kumimoji="1" lang="en-US" altLang="ja-CN" sz="1800" b="0" i="1" smtClean="0">
                            <a:latin typeface="Cambria Math" panose="02040503050406030204" pitchFamily="18" charset="0"/>
                          </a:rPr>
                        </m:ctrlPr>
                      </m:sSubPr>
                      <m:e>
                        <m:r>
                          <a:rPr kumimoji="1" lang="en-US" altLang="ja-CN" sz="1800" b="1" i="1" smtClean="0">
                            <a:latin typeface="Cambria Math" panose="02040503050406030204" pitchFamily="18" charset="0"/>
                          </a:rPr>
                          <m:t>𝒉</m:t>
                        </m:r>
                      </m:e>
                      <m:sub>
                        <m:r>
                          <a:rPr kumimoji="1" lang="en-US" altLang="ja-CN" sz="1800" b="0" i="1" smtClean="0">
                            <a:latin typeface="Cambria Math" panose="02040503050406030204" pitchFamily="18" charset="0"/>
                          </a:rPr>
                          <m:t>𝑡</m:t>
                        </m:r>
                      </m:sub>
                    </m:sSub>
                  </m:oMath>
                </a14:m>
                <a:r>
                  <a:rPr kumimoji="1" lang="ja-JP" altLang="en-US" sz="1800"/>
                  <a:t>とします。また，入力ゲートおよび出力ゲートにおける値をそれぞれ</a:t>
                </a:r>
                <a14:m>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1" i="1" smtClean="0">
                            <a:latin typeface="Cambria Math" panose="02040503050406030204" pitchFamily="18" charset="0"/>
                          </a:rPr>
                          <m:t>𝒊</m:t>
                        </m:r>
                      </m:e>
                      <m:sub>
                        <m:r>
                          <a:rPr kumimoji="1" lang="en-US" altLang="ja-JP" sz="1800" b="0" i="1" smtClean="0">
                            <a:latin typeface="Cambria Math" panose="02040503050406030204" pitchFamily="18" charset="0"/>
                          </a:rPr>
                          <m:t>𝑡</m:t>
                        </m:r>
                      </m:sub>
                    </m:sSub>
                  </m:oMath>
                </a14:m>
                <a:r>
                  <a:rPr kumimoji="1" lang="ja-CN" altLang="en-US" sz="1800" dirty="0"/>
                  <a:t>，</a:t>
                </a:r>
                <a14:m>
                  <m:oMath xmlns:m="http://schemas.openxmlformats.org/officeDocument/2006/math">
                    <m:sSub>
                      <m:sSubPr>
                        <m:ctrlPr>
                          <a:rPr kumimoji="1" lang="en-US" altLang="ja-CN" sz="1800" i="1" dirty="0" smtClean="0">
                            <a:latin typeface="Cambria Math" panose="02040503050406030204" pitchFamily="18" charset="0"/>
                          </a:rPr>
                        </m:ctrlPr>
                      </m:sSubPr>
                      <m:e>
                        <m:r>
                          <a:rPr kumimoji="1" lang="en-US" altLang="ja-CN" sz="1800" b="1" i="1" dirty="0" smtClean="0">
                            <a:latin typeface="Cambria Math" panose="02040503050406030204" pitchFamily="18" charset="0"/>
                          </a:rPr>
                          <m:t>𝒐</m:t>
                        </m:r>
                      </m:e>
                      <m:sub>
                        <m:r>
                          <a:rPr kumimoji="1" lang="en-US" altLang="ja-CN" sz="1800" b="0" i="1" dirty="0" smtClean="0">
                            <a:latin typeface="Cambria Math" panose="02040503050406030204" pitchFamily="18" charset="0"/>
                          </a:rPr>
                          <m:t>𝑡</m:t>
                        </m:r>
                      </m:sub>
                    </m:sSub>
                  </m:oMath>
                </a14:m>
                <a:r>
                  <a:rPr kumimoji="1" lang="ja-JP" altLang="en-US" sz="1800"/>
                  <a:t>とします。すると，</a:t>
                </a:r>
                <a:endParaRPr kumimoji="1" lang="en-US" altLang="ja-JP" sz="1800" dirty="0"/>
              </a:p>
              <a:p>
                <a:endParaRPr kumimoji="1" lang="en-US" altLang="ja-JP" sz="1800" dirty="0"/>
              </a:p>
              <a:p>
                <a:endParaRPr kumimoji="1" lang="en-US" altLang="ja-JP" sz="1800" dirty="0"/>
              </a:p>
              <a:p>
                <a:endParaRPr kumimoji="1" lang="en-US" altLang="ja-JP" sz="1800" dirty="0"/>
              </a:p>
              <a:p>
                <a:pPr marL="0" indent="0">
                  <a:buNone/>
                </a:pPr>
                <a:r>
                  <a:rPr kumimoji="1" lang="ja-JP" altLang="en-US" sz="1800"/>
                  <a:t>と</a:t>
                </a:r>
                <a:r>
                  <a:rPr kumimoji="1" lang="ja-CN" altLang="en-US" sz="1800" dirty="0"/>
                  <a:t>なります。</a:t>
                </a:r>
                <a:endParaRPr kumimoji="1" lang="en-US" altLang="ja-CN" sz="1800" dirty="0"/>
              </a:p>
              <a:p>
                <a:pPr marL="0" indent="0">
                  <a:buNone/>
                </a:pPr>
                <a:r>
                  <a:rPr kumimoji="1" lang="ja-JP" altLang="en-US" sz="1800"/>
                  <a:t>・なお，</a:t>
                </a:r>
                <a14:m>
                  <m:oMath xmlns:m="http://schemas.openxmlformats.org/officeDocument/2006/math">
                    <m:r>
                      <a:rPr kumimoji="1" lang="en-US" altLang="ja-JP" sz="1800" b="0" i="1" smtClean="0">
                        <a:latin typeface="Cambria Math" panose="02040503050406030204" pitchFamily="18" charset="0"/>
                      </a:rPr>
                      <m:t>𝑊</m:t>
                    </m:r>
                    <m:r>
                      <a:rPr kumimoji="1" lang="en-US" altLang="ja-JP" sz="1800" b="0" i="1" smtClean="0">
                        <a:latin typeface="Cambria Math" panose="02040503050406030204" pitchFamily="18" charset="0"/>
                      </a:rPr>
                      <m:t>,</m:t>
                    </m:r>
                    <m:r>
                      <a:rPr kumimoji="1" lang="en-US" altLang="ja-JP" sz="1800" b="0" i="1" smtClean="0">
                        <a:latin typeface="Cambria Math" panose="02040503050406030204" pitchFamily="18" charset="0"/>
                      </a:rPr>
                      <m:t>𝑈</m:t>
                    </m:r>
                  </m:oMath>
                </a14:m>
                <a:r>
                  <a:rPr kumimoji="1" lang="ja-JP" altLang="en-US" sz="1800"/>
                  <a:t>は</a:t>
                </a:r>
                <a:r>
                  <a:rPr kumimoji="1" lang="ja-CN" altLang="en-US" sz="1800" dirty="0"/>
                  <a:t>ともに</a:t>
                </a:r>
                <a:r>
                  <a:rPr kumimoji="1" lang="ja-JP" altLang="en-US" sz="1800"/>
                  <a:t>重み行列を示し，</a:t>
                </a:r>
                <a14:m>
                  <m:oMath xmlns:m="http://schemas.openxmlformats.org/officeDocument/2006/math">
                    <m:r>
                      <a:rPr kumimoji="1" lang="en-US" altLang="ja-JP" sz="1800" b="1" i="1" smtClean="0">
                        <a:latin typeface="Cambria Math" panose="02040503050406030204" pitchFamily="18" charset="0"/>
                      </a:rPr>
                      <m:t>𝒃</m:t>
                    </m:r>
                  </m:oMath>
                </a14:m>
                <a:r>
                  <a:rPr kumimoji="1" lang="ja-JP" altLang="en-US" sz="1800"/>
                  <a:t>はバイアスベクトルを示します。</a:t>
                </a:r>
                <a14:m>
                  <m:oMath xmlns:m="http://schemas.openxmlformats.org/officeDocument/2006/math">
                    <m:r>
                      <a:rPr kumimoji="1" lang="en-US" altLang="ja-JP" sz="1800" b="0" i="1" smtClean="0">
                        <a:latin typeface="Cambria Math" panose="02040503050406030204" pitchFamily="18" charset="0"/>
                      </a:rPr>
                      <m:t>𝑓</m:t>
                    </m:r>
                    <m:r>
                      <a:rPr kumimoji="1" lang="en-US" altLang="ja-JP" sz="1800" b="0" i="1" smtClean="0">
                        <a:latin typeface="Cambria Math" panose="02040503050406030204" pitchFamily="18" charset="0"/>
                      </a:rPr>
                      <m:t>(</m:t>
                    </m:r>
                    <m:r>
                      <a:rPr kumimoji="1" lang="ja-JP" altLang="en-US" sz="1800" i="1">
                        <a:latin typeface="Cambria Math" panose="02040503050406030204" pitchFamily="18" charset="0"/>
                      </a:rPr>
                      <m:t>・</m:t>
                    </m:r>
                    <m:r>
                      <a:rPr kumimoji="1" lang="en-US" altLang="ja-JP" sz="1800" b="0" i="1" smtClean="0">
                        <a:latin typeface="Cambria Math" panose="02040503050406030204" pitchFamily="18" charset="0"/>
                      </a:rPr>
                      <m:t>)</m:t>
                    </m:r>
                  </m:oMath>
                </a14:m>
                <a:r>
                  <a:rPr kumimoji="1" lang="ja-JP" altLang="en-US" sz="1800"/>
                  <a:t>は各ゲートにおける活性化関数を示しますが，シグモイド関数であることが一般的です。</a:t>
                </a:r>
                <a:endParaRPr kumimoji="1" lang="en-US" altLang="ja-JP" sz="1800" dirty="0"/>
              </a:p>
              <a:p>
                <a:endParaRPr kumimoji="1" lang="en-US" altLang="ja-CN" sz="1800" dirty="0"/>
              </a:p>
              <a:p>
                <a:endParaRPr kumimoji="1" lang="ja-CN" altLang="en-US" sz="1800" dirty="0"/>
              </a:p>
            </p:txBody>
          </p:sp>
        </mc:Choice>
        <mc:Fallback xmlns="">
          <p:sp>
            <p:nvSpPr>
              <p:cNvPr id="3" name="コンテンツ プレースホルダー 2">
                <a:extLst>
                  <a:ext uri="{FF2B5EF4-FFF2-40B4-BE49-F238E27FC236}">
                    <a16:creationId xmlns:a16="http://schemas.microsoft.com/office/drawing/2014/main" id="{F586DE61-046F-2544-BB7D-F4E41C274985}"/>
                  </a:ext>
                </a:extLst>
              </p:cNvPr>
              <p:cNvSpPr>
                <a:spLocks noGrp="1" noRot="1" noChangeAspect="1" noMove="1" noResize="1" noEditPoints="1" noAdjustHandles="1" noChangeArrowheads="1" noChangeShapeType="1" noTextEdit="1"/>
              </p:cNvSpPr>
              <p:nvPr>
                <p:ph idx="1"/>
              </p:nvPr>
            </p:nvSpPr>
            <p:spPr>
              <a:xfrm>
                <a:off x="7106572" y="1690688"/>
                <a:ext cx="4982649" cy="5036682"/>
              </a:xfrm>
              <a:blipFill>
                <a:blip r:embed="rId2"/>
                <a:stretch>
                  <a:fillRect l="-1020" t="-756" r="-5612"/>
                </a:stretch>
              </a:blipFill>
            </p:spPr>
            <p:txBody>
              <a:bodyPr/>
              <a:lstStyle/>
              <a:p>
                <a:r>
                  <a:rPr lang="ja-CN" altLang="en-US">
                    <a:noFill/>
                  </a:rPr>
                  <a:t> </a:t>
                </a:r>
              </a:p>
            </p:txBody>
          </p:sp>
        </mc:Fallback>
      </mc:AlternateContent>
      <p:sp>
        <p:nvSpPr>
          <p:cNvPr id="4" name="コンテンツ プレースホルダー 2">
            <a:extLst>
              <a:ext uri="{FF2B5EF4-FFF2-40B4-BE49-F238E27FC236}">
                <a16:creationId xmlns:a16="http://schemas.microsoft.com/office/drawing/2014/main" id="{F355F572-362D-EF44-85CE-692B98AFE1D6}"/>
              </a:ext>
            </a:extLst>
          </p:cNvPr>
          <p:cNvSpPr txBox="1">
            <a:spLocks/>
          </p:cNvSpPr>
          <p:nvPr/>
        </p:nvSpPr>
        <p:spPr>
          <a:xfrm>
            <a:off x="1959458" y="3080334"/>
            <a:ext cx="1027083" cy="303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100">
                <a:latin typeface="Times New Roman" panose="02020603050405020304" pitchFamily="18" charset="0"/>
                <a:cs typeface="Times New Roman" panose="02020603050405020304" pitchFamily="18" charset="0"/>
              </a:rPr>
              <a:t>input gate</a:t>
            </a:r>
            <a:r>
              <a:rPr kumimoji="1" lang="ja-CN" altLang="en-US" sz="2000"/>
              <a:t>　</a:t>
            </a:r>
            <a:endParaRPr kumimoji="1" lang="ja-CN" altLang="en-US" sz="2000" dirty="0"/>
          </a:p>
        </p:txBody>
      </p:sp>
      <p:sp>
        <p:nvSpPr>
          <p:cNvPr id="5" name="コンテンツ プレースホルダー 2">
            <a:extLst>
              <a:ext uri="{FF2B5EF4-FFF2-40B4-BE49-F238E27FC236}">
                <a16:creationId xmlns:a16="http://schemas.microsoft.com/office/drawing/2014/main" id="{1950AF8A-8E16-1A4E-B69B-2F6C92FD0F21}"/>
              </a:ext>
            </a:extLst>
          </p:cNvPr>
          <p:cNvSpPr txBox="1">
            <a:spLocks/>
          </p:cNvSpPr>
          <p:nvPr/>
        </p:nvSpPr>
        <p:spPr>
          <a:xfrm>
            <a:off x="774298" y="5103006"/>
            <a:ext cx="715863" cy="4613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800" dirty="0">
                <a:latin typeface="Times New Roman" panose="02020603050405020304" pitchFamily="18" charset="0"/>
                <a:cs typeface="Times New Roman" panose="02020603050405020304" pitchFamily="18" charset="0"/>
              </a:rPr>
              <a:t>tanh</a:t>
            </a:r>
            <a:endParaRPr kumimoji="1" lang="ja-CN" altLang="en-US" sz="1800" dirty="0">
              <a:latin typeface="Times New Roman" panose="02020603050405020304" pitchFamily="18" charset="0"/>
              <a:cs typeface="Times New Roman" panose="02020603050405020304" pitchFamily="18" charset="0"/>
            </a:endParaRPr>
          </a:p>
        </p:txBody>
      </p:sp>
      <p:sp>
        <p:nvSpPr>
          <p:cNvPr id="6" name="円/楕円 5">
            <a:extLst>
              <a:ext uri="{FF2B5EF4-FFF2-40B4-BE49-F238E27FC236}">
                <a16:creationId xmlns:a16="http://schemas.microsoft.com/office/drawing/2014/main" id="{A7069DA8-D3BB-D148-B3E4-22DAA8933F97}"/>
              </a:ext>
            </a:extLst>
          </p:cNvPr>
          <p:cNvSpPr/>
          <p:nvPr/>
        </p:nvSpPr>
        <p:spPr>
          <a:xfrm>
            <a:off x="724362" y="4912758"/>
            <a:ext cx="659212" cy="674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CN" dirty="0"/>
          </a:p>
        </p:txBody>
      </p:sp>
      <p:cxnSp>
        <p:nvCxnSpPr>
          <p:cNvPr id="7" name="直線矢印コネクタ 6">
            <a:extLst>
              <a:ext uri="{FF2B5EF4-FFF2-40B4-BE49-F238E27FC236}">
                <a16:creationId xmlns:a16="http://schemas.microsoft.com/office/drawing/2014/main" id="{3B7D6109-A510-A541-84AB-9348CF6C3E81}"/>
              </a:ext>
            </a:extLst>
          </p:cNvPr>
          <p:cNvCxnSpPr>
            <a:cxnSpLocks/>
          </p:cNvCxnSpPr>
          <p:nvPr/>
        </p:nvCxnSpPr>
        <p:spPr>
          <a:xfrm>
            <a:off x="1383574" y="5226483"/>
            <a:ext cx="55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円/楕円 7">
            <a:extLst>
              <a:ext uri="{FF2B5EF4-FFF2-40B4-BE49-F238E27FC236}">
                <a16:creationId xmlns:a16="http://schemas.microsoft.com/office/drawing/2014/main" id="{8A9B8B23-B79D-8048-AB20-127C5C3DBBF8}"/>
              </a:ext>
            </a:extLst>
          </p:cNvPr>
          <p:cNvSpPr/>
          <p:nvPr/>
        </p:nvSpPr>
        <p:spPr>
          <a:xfrm>
            <a:off x="3132624" y="4964381"/>
            <a:ext cx="649084" cy="627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dirty="0"/>
          </a:p>
        </p:txBody>
      </p:sp>
      <p:cxnSp>
        <p:nvCxnSpPr>
          <p:cNvPr id="9" name="直線矢印コネクタ 8">
            <a:extLst>
              <a:ext uri="{FF2B5EF4-FFF2-40B4-BE49-F238E27FC236}">
                <a16:creationId xmlns:a16="http://schemas.microsoft.com/office/drawing/2014/main" id="{A4780BAA-7A65-D843-AD6B-09FAA72D3958}"/>
              </a:ext>
            </a:extLst>
          </p:cNvPr>
          <p:cNvCxnSpPr>
            <a:cxnSpLocks/>
            <a:stCxn id="14" idx="3"/>
          </p:cNvCxnSpPr>
          <p:nvPr/>
        </p:nvCxnSpPr>
        <p:spPr>
          <a:xfrm>
            <a:off x="3817070" y="5256341"/>
            <a:ext cx="461538"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円/楕円 9">
            <a:extLst>
              <a:ext uri="{FF2B5EF4-FFF2-40B4-BE49-F238E27FC236}">
                <a16:creationId xmlns:a16="http://schemas.microsoft.com/office/drawing/2014/main" id="{BBF611CE-49D5-4946-9973-958E6FD700A2}"/>
              </a:ext>
            </a:extLst>
          </p:cNvPr>
          <p:cNvSpPr/>
          <p:nvPr/>
        </p:nvSpPr>
        <p:spPr>
          <a:xfrm>
            <a:off x="4275185" y="4970414"/>
            <a:ext cx="649083" cy="633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1" name="円/楕円 10">
            <a:extLst>
              <a:ext uri="{FF2B5EF4-FFF2-40B4-BE49-F238E27FC236}">
                <a16:creationId xmlns:a16="http://schemas.microsoft.com/office/drawing/2014/main" id="{DC730C5C-5059-FA4C-BC2C-1561903E0709}"/>
              </a:ext>
            </a:extLst>
          </p:cNvPr>
          <p:cNvSpPr/>
          <p:nvPr/>
        </p:nvSpPr>
        <p:spPr>
          <a:xfrm>
            <a:off x="3110112" y="3618553"/>
            <a:ext cx="671596" cy="756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2" name="右カーブ矢印 11">
            <a:extLst>
              <a:ext uri="{FF2B5EF4-FFF2-40B4-BE49-F238E27FC236}">
                <a16:creationId xmlns:a16="http://schemas.microsoft.com/office/drawing/2014/main" id="{F988C331-BC72-6045-BF4A-0506DD1420A3}"/>
              </a:ext>
            </a:extLst>
          </p:cNvPr>
          <p:cNvSpPr/>
          <p:nvPr/>
        </p:nvSpPr>
        <p:spPr>
          <a:xfrm>
            <a:off x="2845702" y="4282393"/>
            <a:ext cx="266052" cy="674627"/>
          </a:xfrm>
          <a:prstGeom prst="curvedRightArrow">
            <a:avLst/>
          </a:prstGeom>
          <a:ln w="0" cap="sq" cmpd="sng">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solidFill>
                <a:schemeClr val="tx1"/>
              </a:solidFill>
            </a:endParaRPr>
          </a:p>
        </p:txBody>
      </p:sp>
      <p:sp>
        <p:nvSpPr>
          <p:cNvPr id="13" name="テキスト ボックス 12">
            <a:extLst>
              <a:ext uri="{FF2B5EF4-FFF2-40B4-BE49-F238E27FC236}">
                <a16:creationId xmlns:a16="http://schemas.microsoft.com/office/drawing/2014/main" id="{D429E463-A3BF-9741-90DC-0A8B5F7CA75A}"/>
              </a:ext>
            </a:extLst>
          </p:cNvPr>
          <p:cNvSpPr txBox="1"/>
          <p:nvPr/>
        </p:nvSpPr>
        <p:spPr>
          <a:xfrm>
            <a:off x="4329887" y="5089401"/>
            <a:ext cx="804508" cy="370392"/>
          </a:xfrm>
          <a:prstGeom prst="rect">
            <a:avLst/>
          </a:prstGeom>
          <a:noFill/>
        </p:spPr>
        <p:txBody>
          <a:bodyPr wrap="square" rtlCol="0">
            <a:spAutoFit/>
          </a:bodyPr>
          <a:lstStyle/>
          <a:p>
            <a:r>
              <a:rPr kumimoji="1" lang="en-US" altLang="ja-CN" dirty="0">
                <a:latin typeface="Times" pitchFamily="2" charset="0"/>
                <a:ea typeface="MS PMincho" panose="02020600040205080304" pitchFamily="18" charset="-128"/>
              </a:rPr>
              <a:t>tanh</a:t>
            </a:r>
            <a:endParaRPr kumimoji="1" lang="ja-CN" altLang="en-US" dirty="0">
              <a:latin typeface="Times" pitchFamily="2" charset="0"/>
              <a:ea typeface="MS PMincho" panose="02020600040205080304" pitchFamily="18" charset="-128"/>
            </a:endParaRPr>
          </a:p>
        </p:txBody>
      </p:sp>
      <p:sp>
        <p:nvSpPr>
          <p:cNvPr id="14" name="テキスト ボックス 13">
            <a:extLst>
              <a:ext uri="{FF2B5EF4-FFF2-40B4-BE49-F238E27FC236}">
                <a16:creationId xmlns:a16="http://schemas.microsoft.com/office/drawing/2014/main" id="{28E2F70A-77BD-3040-B644-5053C707A02E}"/>
              </a:ext>
            </a:extLst>
          </p:cNvPr>
          <p:cNvSpPr txBox="1"/>
          <p:nvPr/>
        </p:nvSpPr>
        <p:spPr>
          <a:xfrm>
            <a:off x="3167986" y="5071145"/>
            <a:ext cx="649084" cy="370392"/>
          </a:xfrm>
          <a:prstGeom prst="rect">
            <a:avLst/>
          </a:prstGeom>
          <a:noFill/>
        </p:spPr>
        <p:txBody>
          <a:bodyPr wrap="square" rtlCol="0">
            <a:spAutoFit/>
          </a:bodyPr>
          <a:lstStyle/>
          <a:p>
            <a:r>
              <a:rPr kumimoji="1" lang="en-US" altLang="ja-CN" dirty="0">
                <a:latin typeface="Times New Roman" panose="02020603050405020304" pitchFamily="18" charset="0"/>
                <a:cs typeface="Times New Roman" panose="02020603050405020304" pitchFamily="18" charset="0"/>
              </a:rPr>
              <a:t>CEC</a:t>
            </a:r>
            <a:endParaRPr kumimoji="1" lang="ja-CN" altLang="en-US"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7C8C57FB-C7DF-A44F-9FC8-C0E1E448BE0D}"/>
              </a:ext>
            </a:extLst>
          </p:cNvPr>
          <p:cNvSpPr txBox="1"/>
          <p:nvPr/>
        </p:nvSpPr>
        <p:spPr>
          <a:xfrm>
            <a:off x="2943513" y="3413019"/>
            <a:ext cx="765011" cy="1107996"/>
          </a:xfrm>
          <a:prstGeom prst="rect">
            <a:avLst/>
          </a:prstGeom>
          <a:noFill/>
        </p:spPr>
        <p:txBody>
          <a:bodyPr wrap="square" rtlCol="0">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6" name="円/楕円 15">
            <a:extLst>
              <a:ext uri="{FF2B5EF4-FFF2-40B4-BE49-F238E27FC236}">
                <a16:creationId xmlns:a16="http://schemas.microsoft.com/office/drawing/2014/main" id="{ECC81FFB-97DD-8D46-B72E-D56FB5020E96}"/>
              </a:ext>
            </a:extLst>
          </p:cNvPr>
          <p:cNvSpPr/>
          <p:nvPr/>
        </p:nvSpPr>
        <p:spPr>
          <a:xfrm>
            <a:off x="1951055" y="4920615"/>
            <a:ext cx="763780" cy="674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17" name="直線矢印コネクタ 16">
            <a:extLst>
              <a:ext uri="{FF2B5EF4-FFF2-40B4-BE49-F238E27FC236}">
                <a16:creationId xmlns:a16="http://schemas.microsoft.com/office/drawing/2014/main" id="{D2378871-3976-8E49-B8DA-5954CBBA6928}"/>
              </a:ext>
            </a:extLst>
          </p:cNvPr>
          <p:cNvCxnSpPr>
            <a:cxnSpLocks/>
          </p:cNvCxnSpPr>
          <p:nvPr/>
        </p:nvCxnSpPr>
        <p:spPr>
          <a:xfrm>
            <a:off x="2720307" y="5256341"/>
            <a:ext cx="39463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068F3A45-DFFB-614B-A157-DF3BE8A435FE}"/>
              </a:ext>
            </a:extLst>
          </p:cNvPr>
          <p:cNvCxnSpPr>
            <a:cxnSpLocks/>
          </p:cNvCxnSpPr>
          <p:nvPr/>
        </p:nvCxnSpPr>
        <p:spPr>
          <a:xfrm>
            <a:off x="4924268" y="5257332"/>
            <a:ext cx="533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5293DAEB-A43A-A548-A14F-1C655E418DF5}"/>
              </a:ext>
            </a:extLst>
          </p:cNvPr>
          <p:cNvCxnSpPr>
            <a:cxnSpLocks/>
          </p:cNvCxnSpPr>
          <p:nvPr/>
        </p:nvCxnSpPr>
        <p:spPr>
          <a:xfrm>
            <a:off x="6178783" y="5274597"/>
            <a:ext cx="907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円/楕円 19">
            <a:extLst>
              <a:ext uri="{FF2B5EF4-FFF2-40B4-BE49-F238E27FC236}">
                <a16:creationId xmlns:a16="http://schemas.microsoft.com/office/drawing/2014/main" id="{334F8377-3268-A540-89DD-85D740A1369D}"/>
              </a:ext>
            </a:extLst>
          </p:cNvPr>
          <p:cNvSpPr/>
          <p:nvPr/>
        </p:nvSpPr>
        <p:spPr>
          <a:xfrm>
            <a:off x="5457522" y="4932774"/>
            <a:ext cx="711251" cy="631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21" name="直線矢印コネクタ 20">
            <a:extLst>
              <a:ext uri="{FF2B5EF4-FFF2-40B4-BE49-F238E27FC236}">
                <a16:creationId xmlns:a16="http://schemas.microsoft.com/office/drawing/2014/main" id="{856DE3EE-AD1F-8C4E-992C-11FE1694DEEE}"/>
              </a:ext>
            </a:extLst>
          </p:cNvPr>
          <p:cNvCxnSpPr>
            <a:cxnSpLocks/>
            <a:stCxn id="8" idx="0"/>
          </p:cNvCxnSpPr>
          <p:nvPr/>
        </p:nvCxnSpPr>
        <p:spPr>
          <a:xfrm flipV="1">
            <a:off x="3457166" y="4375171"/>
            <a:ext cx="6908" cy="58921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032BE3D7-3EB4-7E47-839E-716395532EF2}"/>
              </a:ext>
            </a:extLst>
          </p:cNvPr>
          <p:cNvCxnSpPr>
            <a:cxnSpLocks/>
          </p:cNvCxnSpPr>
          <p:nvPr/>
        </p:nvCxnSpPr>
        <p:spPr>
          <a:xfrm>
            <a:off x="2332945" y="3650594"/>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2E10EB0D-8138-CA43-93E0-A6B2D1CD09D9}"/>
              </a:ext>
            </a:extLst>
          </p:cNvPr>
          <p:cNvCxnSpPr>
            <a:cxnSpLocks/>
          </p:cNvCxnSpPr>
          <p:nvPr/>
        </p:nvCxnSpPr>
        <p:spPr>
          <a:xfrm>
            <a:off x="5813147" y="3650594"/>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円/楕円 23">
            <a:extLst>
              <a:ext uri="{FF2B5EF4-FFF2-40B4-BE49-F238E27FC236}">
                <a16:creationId xmlns:a16="http://schemas.microsoft.com/office/drawing/2014/main" id="{DCFFC781-B6A7-1341-B315-4315842AD4F4}"/>
              </a:ext>
            </a:extLst>
          </p:cNvPr>
          <p:cNvSpPr/>
          <p:nvPr/>
        </p:nvSpPr>
        <p:spPr>
          <a:xfrm>
            <a:off x="2028983" y="3000948"/>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5" name="円/楕円 24">
            <a:extLst>
              <a:ext uri="{FF2B5EF4-FFF2-40B4-BE49-F238E27FC236}">
                <a16:creationId xmlns:a16="http://schemas.microsoft.com/office/drawing/2014/main" id="{94AF4270-F32B-7140-9C1D-D5E833917FA3}"/>
              </a:ext>
            </a:extLst>
          </p:cNvPr>
          <p:cNvSpPr/>
          <p:nvPr/>
        </p:nvSpPr>
        <p:spPr>
          <a:xfrm>
            <a:off x="5509185" y="2999958"/>
            <a:ext cx="607923" cy="542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6" name="テキスト ボックス 25">
            <a:extLst>
              <a:ext uri="{FF2B5EF4-FFF2-40B4-BE49-F238E27FC236}">
                <a16:creationId xmlns:a16="http://schemas.microsoft.com/office/drawing/2014/main" id="{B89D7B2A-C7B5-6449-937E-BBA169A74101}"/>
              </a:ext>
            </a:extLst>
          </p:cNvPr>
          <p:cNvSpPr txBox="1"/>
          <p:nvPr/>
        </p:nvSpPr>
        <p:spPr>
          <a:xfrm>
            <a:off x="5420459" y="3127853"/>
            <a:ext cx="829275" cy="261610"/>
          </a:xfrm>
          <a:prstGeom prst="rect">
            <a:avLst/>
          </a:prstGeom>
          <a:noFill/>
        </p:spPr>
        <p:txBody>
          <a:bodyPr wrap="square" rtlCol="0">
            <a:spAutoFit/>
          </a:bodyPr>
          <a:lstStyle/>
          <a:p>
            <a:r>
              <a:rPr kumimoji="1" lang="en-US" altLang="ja-CN" sz="1050" dirty="0">
                <a:latin typeface="Times New Roman" panose="02020603050405020304" pitchFamily="18" charset="0"/>
                <a:cs typeface="Times New Roman" panose="02020603050405020304" pitchFamily="18" charset="0"/>
              </a:rPr>
              <a:t>output gate</a:t>
            </a:r>
            <a:endParaRPr kumimoji="1" lang="ja-CN" altLang="en-US" sz="1050" dirty="0">
              <a:latin typeface="Times New Roman" panose="02020603050405020304" pitchFamily="18" charset="0"/>
              <a:cs typeface="Times New Roman" panose="02020603050405020304" pitchFamily="18" charset="0"/>
            </a:endParaRPr>
          </a:p>
        </p:txBody>
      </p:sp>
      <p:sp>
        <p:nvSpPr>
          <p:cNvPr id="27" name="右矢印 26">
            <a:extLst>
              <a:ext uri="{FF2B5EF4-FFF2-40B4-BE49-F238E27FC236}">
                <a16:creationId xmlns:a16="http://schemas.microsoft.com/office/drawing/2014/main" id="{5E653BC1-69A8-BE4B-8CD9-AD5B6275D4F6}"/>
              </a:ext>
            </a:extLst>
          </p:cNvPr>
          <p:cNvSpPr/>
          <p:nvPr/>
        </p:nvSpPr>
        <p:spPr>
          <a:xfrm>
            <a:off x="213216" y="5007944"/>
            <a:ext cx="366562" cy="4699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8" name="下矢印 27">
            <a:extLst>
              <a:ext uri="{FF2B5EF4-FFF2-40B4-BE49-F238E27FC236}">
                <a16:creationId xmlns:a16="http://schemas.microsoft.com/office/drawing/2014/main" id="{337535EB-419B-A344-8730-D927E24A69F2}"/>
              </a:ext>
            </a:extLst>
          </p:cNvPr>
          <p:cNvSpPr/>
          <p:nvPr/>
        </p:nvSpPr>
        <p:spPr>
          <a:xfrm>
            <a:off x="2140440" y="2635979"/>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9" name="下矢印 28">
            <a:extLst>
              <a:ext uri="{FF2B5EF4-FFF2-40B4-BE49-F238E27FC236}">
                <a16:creationId xmlns:a16="http://schemas.microsoft.com/office/drawing/2014/main" id="{C8354E04-4847-054D-852A-A3E0B29DB52A}"/>
              </a:ext>
            </a:extLst>
          </p:cNvPr>
          <p:cNvSpPr/>
          <p:nvPr/>
        </p:nvSpPr>
        <p:spPr>
          <a:xfrm>
            <a:off x="5620641" y="2635979"/>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pic>
        <p:nvPicPr>
          <p:cNvPr id="67" name="図 66">
            <a:extLst>
              <a:ext uri="{FF2B5EF4-FFF2-40B4-BE49-F238E27FC236}">
                <a16:creationId xmlns:a16="http://schemas.microsoft.com/office/drawing/2014/main" id="{DB30F8BA-A800-6445-A824-9A1996F39E5B}"/>
              </a:ext>
            </a:extLst>
          </p:cNvPr>
          <p:cNvPicPr>
            <a:picLocks noChangeAspect="1"/>
          </p:cNvPicPr>
          <p:nvPr/>
        </p:nvPicPr>
        <p:blipFill>
          <a:blip r:embed="rId3"/>
          <a:stretch>
            <a:fillRect/>
          </a:stretch>
        </p:blipFill>
        <p:spPr>
          <a:xfrm>
            <a:off x="7375218" y="4221700"/>
            <a:ext cx="4816782" cy="398006"/>
          </a:xfrm>
          <a:prstGeom prst="rect">
            <a:avLst/>
          </a:prstGeom>
        </p:spPr>
      </p:pic>
      <p:pic>
        <p:nvPicPr>
          <p:cNvPr id="69" name="図 68">
            <a:extLst>
              <a:ext uri="{FF2B5EF4-FFF2-40B4-BE49-F238E27FC236}">
                <a16:creationId xmlns:a16="http://schemas.microsoft.com/office/drawing/2014/main" id="{1456B9E8-12A8-C041-827C-D24739C459DF}"/>
              </a:ext>
            </a:extLst>
          </p:cNvPr>
          <p:cNvPicPr>
            <a:picLocks noChangeAspect="1"/>
          </p:cNvPicPr>
          <p:nvPr/>
        </p:nvPicPr>
        <p:blipFill>
          <a:blip r:embed="rId4"/>
          <a:stretch>
            <a:fillRect/>
          </a:stretch>
        </p:blipFill>
        <p:spPr>
          <a:xfrm>
            <a:off x="7351022" y="3814650"/>
            <a:ext cx="4840978" cy="364423"/>
          </a:xfrm>
          <a:prstGeom prst="rect">
            <a:avLst/>
          </a:prstGeom>
        </p:spPr>
      </p:pic>
      <p:sp>
        <p:nvSpPr>
          <p:cNvPr id="71" name="正方形/長方形 70">
            <a:extLst>
              <a:ext uri="{FF2B5EF4-FFF2-40B4-BE49-F238E27FC236}">
                <a16:creationId xmlns:a16="http://schemas.microsoft.com/office/drawing/2014/main" id="{88F3DE80-F5E2-A146-86A0-B158638E41D6}"/>
              </a:ext>
            </a:extLst>
          </p:cNvPr>
          <p:cNvSpPr/>
          <p:nvPr/>
        </p:nvSpPr>
        <p:spPr>
          <a:xfrm>
            <a:off x="1823183" y="4720599"/>
            <a:ext cx="1213280" cy="1107996"/>
          </a:xfrm>
          <a:prstGeom prst="rect">
            <a:avLst/>
          </a:prstGeom>
        </p:spPr>
        <p:txBody>
          <a:bodyPr wrap="square">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72" name="正方形/長方形 71">
            <a:extLst>
              <a:ext uri="{FF2B5EF4-FFF2-40B4-BE49-F238E27FC236}">
                <a16:creationId xmlns:a16="http://schemas.microsoft.com/office/drawing/2014/main" id="{F6424AFC-FCFC-7942-ADBE-CB8166F08E90}"/>
              </a:ext>
            </a:extLst>
          </p:cNvPr>
          <p:cNvSpPr/>
          <p:nvPr/>
        </p:nvSpPr>
        <p:spPr>
          <a:xfrm>
            <a:off x="5371724" y="4749500"/>
            <a:ext cx="818764" cy="1015663"/>
          </a:xfrm>
          <a:prstGeom prst="rect">
            <a:avLst/>
          </a:prstGeom>
        </p:spPr>
        <p:txBody>
          <a:bodyPr wrap="square">
            <a:spAutoFit/>
          </a:bodyPr>
          <a:lstStyle/>
          <a:p>
            <a:r>
              <a:rPr kumimoji="1" lang="en-US" altLang="ja-CN" sz="60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000" dirty="0">
              <a:latin typeface="Times New Roman" panose="02020603050405020304" pitchFamily="18" charset="0"/>
              <a:ea typeface="MS PMincho"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882111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21464B-4B69-0F47-94D6-1BD5C135575F}"/>
              </a:ext>
            </a:extLst>
          </p:cNvPr>
          <p:cNvSpPr>
            <a:spLocks noGrp="1"/>
          </p:cNvSpPr>
          <p:nvPr>
            <p:ph type="title"/>
          </p:nvPr>
        </p:nvSpPr>
        <p:spPr/>
        <p:txBody>
          <a:bodyPr/>
          <a:lstStyle/>
          <a:p>
            <a:r>
              <a:rPr kumimoji="1" lang="ja-CN" altLang="en-US" dirty="0"/>
              <a:t>入力ゲートと出力ゲート</a:t>
            </a:r>
          </a:p>
        </p:txBody>
      </p:sp>
      <p:sp>
        <p:nvSpPr>
          <p:cNvPr id="3" name="コンテンツ プレースホルダー 2">
            <a:extLst>
              <a:ext uri="{FF2B5EF4-FFF2-40B4-BE49-F238E27FC236}">
                <a16:creationId xmlns:a16="http://schemas.microsoft.com/office/drawing/2014/main" id="{ED801CB0-D821-114A-B8D3-26F2199CB79B}"/>
              </a:ext>
            </a:extLst>
          </p:cNvPr>
          <p:cNvSpPr>
            <a:spLocks noGrp="1"/>
          </p:cNvSpPr>
          <p:nvPr>
            <p:ph idx="1"/>
          </p:nvPr>
        </p:nvSpPr>
        <p:spPr>
          <a:xfrm>
            <a:off x="6791573" y="1690688"/>
            <a:ext cx="5304549" cy="5167312"/>
          </a:xfrm>
        </p:spPr>
        <p:txBody>
          <a:bodyPr/>
          <a:lstStyle/>
          <a:p>
            <a:r>
              <a:rPr kumimoji="1" lang="ja-CN" altLang="en-US" sz="2400" dirty="0"/>
              <a:t>さてこのことから，</a:t>
            </a:r>
            <a:r>
              <a:rPr kumimoji="1" lang="en-US" altLang="ja-CN" sz="2400" dirty="0"/>
              <a:t>CEC</a:t>
            </a:r>
            <a:r>
              <a:rPr kumimoji="1" lang="ja-CN" altLang="en-US" sz="2400" dirty="0"/>
              <a:t>の値は</a:t>
            </a:r>
            <a:endParaRPr kumimoji="1" lang="en-US" altLang="ja-CN" sz="2400" dirty="0"/>
          </a:p>
          <a:p>
            <a:endParaRPr kumimoji="1" lang="en-US" altLang="ja-CN" sz="2400" dirty="0"/>
          </a:p>
          <a:p>
            <a:pPr marL="0" indent="0">
              <a:buNone/>
            </a:pPr>
            <a:r>
              <a:rPr kumimoji="1" lang="ja-CN" altLang="en-US" sz="2400" dirty="0"/>
              <a:t>に書き換わりました。</a:t>
            </a:r>
            <a:endParaRPr kumimoji="1" lang="en-US" altLang="ja-CN" sz="2400" dirty="0"/>
          </a:p>
          <a:p>
            <a:pPr marL="0" indent="0">
              <a:buNone/>
            </a:pPr>
            <a:endParaRPr kumimoji="1" lang="en-US" altLang="ja-CN" sz="2400" dirty="0"/>
          </a:p>
          <a:p>
            <a:pPr marL="0" indent="0">
              <a:buNone/>
            </a:pPr>
            <a:r>
              <a:rPr kumimoji="1" lang="ja-JP" altLang="en-US" sz="2400"/>
              <a:t>・これを用いると，隠れ層の出力は以下の通りに書けます。</a:t>
            </a:r>
            <a:endParaRPr kumimoji="1" lang="en-US" altLang="ja-CN" sz="2400" dirty="0"/>
          </a:p>
          <a:p>
            <a:pPr marL="0" indent="0">
              <a:buNone/>
            </a:pPr>
            <a:endParaRPr kumimoji="1" lang="en-US" altLang="ja-CN" sz="2400" dirty="0"/>
          </a:p>
          <a:p>
            <a:pPr marL="0" indent="0">
              <a:buNone/>
            </a:pPr>
            <a:endParaRPr kumimoji="1" lang="en-US" altLang="ja-JP" sz="2400" dirty="0"/>
          </a:p>
          <a:p>
            <a:pPr marL="0" indent="0">
              <a:buNone/>
            </a:pPr>
            <a:r>
              <a:rPr kumimoji="1" lang="ja-JP" altLang="en-US" sz="2400"/>
              <a:t>・入力ゲートと出力ゲートを導入することによって，確かに時間依存性のある信号を重みの大小を区別しつつ効率的に学習できるようになりました。</a:t>
            </a:r>
            <a:endParaRPr kumimoji="1" lang="en-US" altLang="ja-CN" sz="2400" dirty="0"/>
          </a:p>
          <a:p>
            <a:pPr marL="0" indent="0">
              <a:buNone/>
            </a:pPr>
            <a:endParaRPr kumimoji="1" lang="ja-CN" altLang="en-US" dirty="0"/>
          </a:p>
        </p:txBody>
      </p:sp>
      <p:pic>
        <p:nvPicPr>
          <p:cNvPr id="35" name="図 34" descr="時計 が含まれている画像&#10;&#10;自動的に生成された説明">
            <a:extLst>
              <a:ext uri="{FF2B5EF4-FFF2-40B4-BE49-F238E27FC236}">
                <a16:creationId xmlns:a16="http://schemas.microsoft.com/office/drawing/2014/main" id="{33D5FBE4-46E8-4247-B8F0-1DCFC5A1652A}"/>
              </a:ext>
            </a:extLst>
          </p:cNvPr>
          <p:cNvPicPr>
            <a:picLocks noChangeAspect="1"/>
          </p:cNvPicPr>
          <p:nvPr/>
        </p:nvPicPr>
        <p:blipFill>
          <a:blip r:embed="rId2"/>
          <a:stretch>
            <a:fillRect/>
          </a:stretch>
        </p:blipFill>
        <p:spPr>
          <a:xfrm>
            <a:off x="7767719" y="2120958"/>
            <a:ext cx="3011480" cy="490605"/>
          </a:xfrm>
          <a:prstGeom prst="rect">
            <a:avLst/>
          </a:prstGeom>
        </p:spPr>
      </p:pic>
      <p:pic>
        <p:nvPicPr>
          <p:cNvPr id="37" name="図 36" descr="挿絵 が含まれている画像&#10;&#10;自動的に生成された説明">
            <a:extLst>
              <a:ext uri="{FF2B5EF4-FFF2-40B4-BE49-F238E27FC236}">
                <a16:creationId xmlns:a16="http://schemas.microsoft.com/office/drawing/2014/main" id="{5B8A8F5C-EE54-214A-96E9-761B1283E2CC}"/>
              </a:ext>
            </a:extLst>
          </p:cNvPr>
          <p:cNvPicPr>
            <a:picLocks noChangeAspect="1"/>
          </p:cNvPicPr>
          <p:nvPr/>
        </p:nvPicPr>
        <p:blipFill>
          <a:blip r:embed="rId3"/>
          <a:stretch>
            <a:fillRect/>
          </a:stretch>
        </p:blipFill>
        <p:spPr>
          <a:xfrm>
            <a:off x="7767719" y="4445425"/>
            <a:ext cx="3281553" cy="501348"/>
          </a:xfrm>
          <a:prstGeom prst="rect">
            <a:avLst/>
          </a:prstGeom>
        </p:spPr>
      </p:pic>
      <p:sp>
        <p:nvSpPr>
          <p:cNvPr id="39" name="コンテンツ プレースホルダー 2">
            <a:extLst>
              <a:ext uri="{FF2B5EF4-FFF2-40B4-BE49-F238E27FC236}">
                <a16:creationId xmlns:a16="http://schemas.microsoft.com/office/drawing/2014/main" id="{AF4EE052-704F-4541-A059-A9A443C4F7DD}"/>
              </a:ext>
            </a:extLst>
          </p:cNvPr>
          <p:cNvSpPr txBox="1">
            <a:spLocks/>
          </p:cNvSpPr>
          <p:nvPr/>
        </p:nvSpPr>
        <p:spPr>
          <a:xfrm>
            <a:off x="1959458" y="3080334"/>
            <a:ext cx="1027083" cy="303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100">
                <a:latin typeface="Times New Roman" panose="02020603050405020304" pitchFamily="18" charset="0"/>
                <a:cs typeface="Times New Roman" panose="02020603050405020304" pitchFamily="18" charset="0"/>
              </a:rPr>
              <a:t>input gate</a:t>
            </a:r>
            <a:r>
              <a:rPr kumimoji="1" lang="ja-CN" altLang="en-US" sz="2000"/>
              <a:t>　</a:t>
            </a:r>
            <a:endParaRPr kumimoji="1" lang="ja-CN" altLang="en-US" sz="2000" dirty="0"/>
          </a:p>
        </p:txBody>
      </p:sp>
      <p:sp>
        <p:nvSpPr>
          <p:cNvPr id="40" name="コンテンツ プレースホルダー 2">
            <a:extLst>
              <a:ext uri="{FF2B5EF4-FFF2-40B4-BE49-F238E27FC236}">
                <a16:creationId xmlns:a16="http://schemas.microsoft.com/office/drawing/2014/main" id="{FB91AD8B-D5FA-EF40-80F7-AB62AF7C1D4D}"/>
              </a:ext>
            </a:extLst>
          </p:cNvPr>
          <p:cNvSpPr txBox="1">
            <a:spLocks/>
          </p:cNvSpPr>
          <p:nvPr/>
        </p:nvSpPr>
        <p:spPr>
          <a:xfrm>
            <a:off x="774298" y="5103006"/>
            <a:ext cx="715863" cy="4613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800" dirty="0">
                <a:latin typeface="Times New Roman" panose="02020603050405020304" pitchFamily="18" charset="0"/>
                <a:cs typeface="Times New Roman" panose="02020603050405020304" pitchFamily="18" charset="0"/>
              </a:rPr>
              <a:t>tanh</a:t>
            </a:r>
            <a:endParaRPr kumimoji="1" lang="ja-CN" altLang="en-US" sz="1800" dirty="0">
              <a:latin typeface="Times New Roman" panose="02020603050405020304" pitchFamily="18" charset="0"/>
              <a:cs typeface="Times New Roman" panose="02020603050405020304" pitchFamily="18" charset="0"/>
            </a:endParaRPr>
          </a:p>
        </p:txBody>
      </p:sp>
      <p:sp>
        <p:nvSpPr>
          <p:cNvPr id="41" name="円/楕円 40">
            <a:extLst>
              <a:ext uri="{FF2B5EF4-FFF2-40B4-BE49-F238E27FC236}">
                <a16:creationId xmlns:a16="http://schemas.microsoft.com/office/drawing/2014/main" id="{99D87133-4BB7-0648-BABE-F500D845BAB4}"/>
              </a:ext>
            </a:extLst>
          </p:cNvPr>
          <p:cNvSpPr/>
          <p:nvPr/>
        </p:nvSpPr>
        <p:spPr>
          <a:xfrm>
            <a:off x="724362" y="4912758"/>
            <a:ext cx="659212" cy="674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CN" dirty="0"/>
          </a:p>
        </p:txBody>
      </p:sp>
      <p:cxnSp>
        <p:nvCxnSpPr>
          <p:cNvPr id="42" name="直線矢印コネクタ 41">
            <a:extLst>
              <a:ext uri="{FF2B5EF4-FFF2-40B4-BE49-F238E27FC236}">
                <a16:creationId xmlns:a16="http://schemas.microsoft.com/office/drawing/2014/main" id="{E8F2074A-6F32-9A49-A574-8029A73721E5}"/>
              </a:ext>
            </a:extLst>
          </p:cNvPr>
          <p:cNvCxnSpPr>
            <a:cxnSpLocks/>
          </p:cNvCxnSpPr>
          <p:nvPr/>
        </p:nvCxnSpPr>
        <p:spPr>
          <a:xfrm>
            <a:off x="1383574" y="5226483"/>
            <a:ext cx="55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円/楕円 42">
            <a:extLst>
              <a:ext uri="{FF2B5EF4-FFF2-40B4-BE49-F238E27FC236}">
                <a16:creationId xmlns:a16="http://schemas.microsoft.com/office/drawing/2014/main" id="{164F8786-E53D-1A4D-9488-FAB52EEFCDBD}"/>
              </a:ext>
            </a:extLst>
          </p:cNvPr>
          <p:cNvSpPr/>
          <p:nvPr/>
        </p:nvSpPr>
        <p:spPr>
          <a:xfrm>
            <a:off x="3132624" y="4964381"/>
            <a:ext cx="649084" cy="627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dirty="0"/>
          </a:p>
        </p:txBody>
      </p:sp>
      <p:cxnSp>
        <p:nvCxnSpPr>
          <p:cNvPr id="44" name="直線矢印コネクタ 43">
            <a:extLst>
              <a:ext uri="{FF2B5EF4-FFF2-40B4-BE49-F238E27FC236}">
                <a16:creationId xmlns:a16="http://schemas.microsoft.com/office/drawing/2014/main" id="{DDA1B897-6FD8-D049-BC4A-48C661B6FC9B}"/>
              </a:ext>
            </a:extLst>
          </p:cNvPr>
          <p:cNvCxnSpPr>
            <a:cxnSpLocks/>
            <a:stCxn id="49" idx="3"/>
          </p:cNvCxnSpPr>
          <p:nvPr/>
        </p:nvCxnSpPr>
        <p:spPr>
          <a:xfrm>
            <a:off x="3817070" y="5256341"/>
            <a:ext cx="461538"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円/楕円 44">
            <a:extLst>
              <a:ext uri="{FF2B5EF4-FFF2-40B4-BE49-F238E27FC236}">
                <a16:creationId xmlns:a16="http://schemas.microsoft.com/office/drawing/2014/main" id="{80321986-102E-2441-A968-AA1142F88178}"/>
              </a:ext>
            </a:extLst>
          </p:cNvPr>
          <p:cNvSpPr/>
          <p:nvPr/>
        </p:nvSpPr>
        <p:spPr>
          <a:xfrm>
            <a:off x="4275185" y="4970414"/>
            <a:ext cx="649083" cy="633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46" name="円/楕円 45">
            <a:extLst>
              <a:ext uri="{FF2B5EF4-FFF2-40B4-BE49-F238E27FC236}">
                <a16:creationId xmlns:a16="http://schemas.microsoft.com/office/drawing/2014/main" id="{5362AF95-5B22-3448-B1B6-3B81146D669E}"/>
              </a:ext>
            </a:extLst>
          </p:cNvPr>
          <p:cNvSpPr/>
          <p:nvPr/>
        </p:nvSpPr>
        <p:spPr>
          <a:xfrm>
            <a:off x="3110112" y="3618553"/>
            <a:ext cx="671596" cy="756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47" name="右カーブ矢印 46">
            <a:extLst>
              <a:ext uri="{FF2B5EF4-FFF2-40B4-BE49-F238E27FC236}">
                <a16:creationId xmlns:a16="http://schemas.microsoft.com/office/drawing/2014/main" id="{1AF9A98C-761E-3B4E-A9BF-FC64F57B344A}"/>
              </a:ext>
            </a:extLst>
          </p:cNvPr>
          <p:cNvSpPr/>
          <p:nvPr/>
        </p:nvSpPr>
        <p:spPr>
          <a:xfrm>
            <a:off x="2845702" y="4282393"/>
            <a:ext cx="266052" cy="674627"/>
          </a:xfrm>
          <a:prstGeom prst="curvedRightArrow">
            <a:avLst/>
          </a:prstGeom>
          <a:ln w="0" cap="sq" cmpd="sng">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solidFill>
                <a:schemeClr val="tx1"/>
              </a:solidFill>
            </a:endParaRPr>
          </a:p>
        </p:txBody>
      </p:sp>
      <p:sp>
        <p:nvSpPr>
          <p:cNvPr id="48" name="テキスト ボックス 47">
            <a:extLst>
              <a:ext uri="{FF2B5EF4-FFF2-40B4-BE49-F238E27FC236}">
                <a16:creationId xmlns:a16="http://schemas.microsoft.com/office/drawing/2014/main" id="{8C95CB4E-F320-5F42-B711-EE7127AE8958}"/>
              </a:ext>
            </a:extLst>
          </p:cNvPr>
          <p:cNvSpPr txBox="1"/>
          <p:nvPr/>
        </p:nvSpPr>
        <p:spPr>
          <a:xfrm>
            <a:off x="4329887" y="5089401"/>
            <a:ext cx="804508" cy="370392"/>
          </a:xfrm>
          <a:prstGeom prst="rect">
            <a:avLst/>
          </a:prstGeom>
          <a:noFill/>
        </p:spPr>
        <p:txBody>
          <a:bodyPr wrap="square" rtlCol="0">
            <a:spAutoFit/>
          </a:bodyPr>
          <a:lstStyle/>
          <a:p>
            <a:r>
              <a:rPr kumimoji="1" lang="en-US" altLang="ja-CN" dirty="0">
                <a:latin typeface="Times" pitchFamily="2" charset="0"/>
                <a:ea typeface="MS PMincho" panose="02020600040205080304" pitchFamily="18" charset="-128"/>
              </a:rPr>
              <a:t>tanh</a:t>
            </a:r>
            <a:endParaRPr kumimoji="1" lang="ja-CN" altLang="en-US" dirty="0">
              <a:latin typeface="Times" pitchFamily="2" charset="0"/>
              <a:ea typeface="MS PMincho" panose="02020600040205080304" pitchFamily="18" charset="-128"/>
            </a:endParaRPr>
          </a:p>
        </p:txBody>
      </p:sp>
      <p:sp>
        <p:nvSpPr>
          <p:cNvPr id="49" name="テキスト ボックス 48">
            <a:extLst>
              <a:ext uri="{FF2B5EF4-FFF2-40B4-BE49-F238E27FC236}">
                <a16:creationId xmlns:a16="http://schemas.microsoft.com/office/drawing/2014/main" id="{462CDB34-7774-A746-87E3-E7C877BA8234}"/>
              </a:ext>
            </a:extLst>
          </p:cNvPr>
          <p:cNvSpPr txBox="1"/>
          <p:nvPr/>
        </p:nvSpPr>
        <p:spPr>
          <a:xfrm>
            <a:off x="3167986" y="5071145"/>
            <a:ext cx="649084" cy="370392"/>
          </a:xfrm>
          <a:prstGeom prst="rect">
            <a:avLst/>
          </a:prstGeom>
          <a:noFill/>
        </p:spPr>
        <p:txBody>
          <a:bodyPr wrap="square" rtlCol="0">
            <a:spAutoFit/>
          </a:bodyPr>
          <a:lstStyle/>
          <a:p>
            <a:r>
              <a:rPr kumimoji="1" lang="en-US" altLang="ja-CN" dirty="0">
                <a:latin typeface="Times New Roman" panose="02020603050405020304" pitchFamily="18" charset="0"/>
                <a:cs typeface="Times New Roman" panose="02020603050405020304" pitchFamily="18" charset="0"/>
              </a:rPr>
              <a:t>CEC</a:t>
            </a:r>
            <a:endParaRPr kumimoji="1" lang="ja-CN" altLang="en-US" dirty="0">
              <a:latin typeface="Times New Roman" panose="02020603050405020304" pitchFamily="18" charset="0"/>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ED7E332D-E685-5941-9290-7608A8CD7B8B}"/>
              </a:ext>
            </a:extLst>
          </p:cNvPr>
          <p:cNvSpPr txBox="1"/>
          <p:nvPr/>
        </p:nvSpPr>
        <p:spPr>
          <a:xfrm>
            <a:off x="2943513" y="3413019"/>
            <a:ext cx="765011" cy="1107996"/>
          </a:xfrm>
          <a:prstGeom prst="rect">
            <a:avLst/>
          </a:prstGeom>
          <a:noFill/>
        </p:spPr>
        <p:txBody>
          <a:bodyPr wrap="square" rtlCol="0">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51" name="円/楕円 50">
            <a:extLst>
              <a:ext uri="{FF2B5EF4-FFF2-40B4-BE49-F238E27FC236}">
                <a16:creationId xmlns:a16="http://schemas.microsoft.com/office/drawing/2014/main" id="{78EA239F-AE1F-6542-9D78-BB374275870C}"/>
              </a:ext>
            </a:extLst>
          </p:cNvPr>
          <p:cNvSpPr/>
          <p:nvPr/>
        </p:nvSpPr>
        <p:spPr>
          <a:xfrm>
            <a:off x="1951055" y="4920615"/>
            <a:ext cx="763780" cy="674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52" name="直線矢印コネクタ 51">
            <a:extLst>
              <a:ext uri="{FF2B5EF4-FFF2-40B4-BE49-F238E27FC236}">
                <a16:creationId xmlns:a16="http://schemas.microsoft.com/office/drawing/2014/main" id="{29F9C86B-C447-C445-A080-20B8B3218AE1}"/>
              </a:ext>
            </a:extLst>
          </p:cNvPr>
          <p:cNvCxnSpPr>
            <a:cxnSpLocks/>
          </p:cNvCxnSpPr>
          <p:nvPr/>
        </p:nvCxnSpPr>
        <p:spPr>
          <a:xfrm>
            <a:off x="2720307" y="5256341"/>
            <a:ext cx="39463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B0D85225-6FB4-9143-B810-DE8DD40D2E0E}"/>
              </a:ext>
            </a:extLst>
          </p:cNvPr>
          <p:cNvCxnSpPr>
            <a:cxnSpLocks/>
          </p:cNvCxnSpPr>
          <p:nvPr/>
        </p:nvCxnSpPr>
        <p:spPr>
          <a:xfrm>
            <a:off x="4924268" y="5257332"/>
            <a:ext cx="533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011CC874-B3B2-6E49-98FF-A5F81519767D}"/>
              </a:ext>
            </a:extLst>
          </p:cNvPr>
          <p:cNvCxnSpPr>
            <a:cxnSpLocks/>
          </p:cNvCxnSpPr>
          <p:nvPr/>
        </p:nvCxnSpPr>
        <p:spPr>
          <a:xfrm>
            <a:off x="6178783" y="5274597"/>
            <a:ext cx="6127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円/楕円 54">
            <a:extLst>
              <a:ext uri="{FF2B5EF4-FFF2-40B4-BE49-F238E27FC236}">
                <a16:creationId xmlns:a16="http://schemas.microsoft.com/office/drawing/2014/main" id="{E89FBDD8-4CB9-7C4F-BDCC-72D88AC5AD46}"/>
              </a:ext>
            </a:extLst>
          </p:cNvPr>
          <p:cNvSpPr/>
          <p:nvPr/>
        </p:nvSpPr>
        <p:spPr>
          <a:xfrm>
            <a:off x="5457522" y="4932774"/>
            <a:ext cx="711251" cy="631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56" name="直線矢印コネクタ 55">
            <a:extLst>
              <a:ext uri="{FF2B5EF4-FFF2-40B4-BE49-F238E27FC236}">
                <a16:creationId xmlns:a16="http://schemas.microsoft.com/office/drawing/2014/main" id="{9D684D00-6AD8-F740-8030-7EF200216265}"/>
              </a:ext>
            </a:extLst>
          </p:cNvPr>
          <p:cNvCxnSpPr>
            <a:cxnSpLocks/>
            <a:stCxn id="43" idx="0"/>
          </p:cNvCxnSpPr>
          <p:nvPr/>
        </p:nvCxnSpPr>
        <p:spPr>
          <a:xfrm flipV="1">
            <a:off x="3457166" y="4375171"/>
            <a:ext cx="6908" cy="58921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3C04505F-04FD-844F-9CAB-0A03B52CA46E}"/>
              </a:ext>
            </a:extLst>
          </p:cNvPr>
          <p:cNvCxnSpPr>
            <a:cxnSpLocks/>
          </p:cNvCxnSpPr>
          <p:nvPr/>
        </p:nvCxnSpPr>
        <p:spPr>
          <a:xfrm>
            <a:off x="2332945" y="3650594"/>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5CB189C-8264-334C-B098-37532E050D7E}"/>
              </a:ext>
            </a:extLst>
          </p:cNvPr>
          <p:cNvCxnSpPr>
            <a:cxnSpLocks/>
          </p:cNvCxnSpPr>
          <p:nvPr/>
        </p:nvCxnSpPr>
        <p:spPr>
          <a:xfrm>
            <a:off x="5813147" y="3650594"/>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円/楕円 58">
            <a:extLst>
              <a:ext uri="{FF2B5EF4-FFF2-40B4-BE49-F238E27FC236}">
                <a16:creationId xmlns:a16="http://schemas.microsoft.com/office/drawing/2014/main" id="{804CF156-51A0-5A4F-B086-8C54BCF2A72F}"/>
              </a:ext>
            </a:extLst>
          </p:cNvPr>
          <p:cNvSpPr/>
          <p:nvPr/>
        </p:nvSpPr>
        <p:spPr>
          <a:xfrm>
            <a:off x="2028983" y="3000948"/>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60" name="円/楕円 59">
            <a:extLst>
              <a:ext uri="{FF2B5EF4-FFF2-40B4-BE49-F238E27FC236}">
                <a16:creationId xmlns:a16="http://schemas.microsoft.com/office/drawing/2014/main" id="{87D37F93-8378-254D-A39A-252D6F2E6317}"/>
              </a:ext>
            </a:extLst>
          </p:cNvPr>
          <p:cNvSpPr/>
          <p:nvPr/>
        </p:nvSpPr>
        <p:spPr>
          <a:xfrm>
            <a:off x="5509185" y="2999958"/>
            <a:ext cx="607923" cy="542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61" name="テキスト ボックス 60">
            <a:extLst>
              <a:ext uri="{FF2B5EF4-FFF2-40B4-BE49-F238E27FC236}">
                <a16:creationId xmlns:a16="http://schemas.microsoft.com/office/drawing/2014/main" id="{A984D10D-559E-C943-A330-AC6DE663FEC9}"/>
              </a:ext>
            </a:extLst>
          </p:cNvPr>
          <p:cNvSpPr txBox="1"/>
          <p:nvPr/>
        </p:nvSpPr>
        <p:spPr>
          <a:xfrm>
            <a:off x="5420459" y="3127853"/>
            <a:ext cx="829275" cy="261610"/>
          </a:xfrm>
          <a:prstGeom prst="rect">
            <a:avLst/>
          </a:prstGeom>
          <a:noFill/>
        </p:spPr>
        <p:txBody>
          <a:bodyPr wrap="square" rtlCol="0">
            <a:spAutoFit/>
          </a:bodyPr>
          <a:lstStyle/>
          <a:p>
            <a:r>
              <a:rPr kumimoji="1" lang="en-US" altLang="ja-CN" sz="1050" dirty="0">
                <a:latin typeface="Times New Roman" panose="02020603050405020304" pitchFamily="18" charset="0"/>
                <a:cs typeface="Times New Roman" panose="02020603050405020304" pitchFamily="18" charset="0"/>
              </a:rPr>
              <a:t>output gate</a:t>
            </a:r>
            <a:endParaRPr kumimoji="1" lang="ja-CN" altLang="en-US" sz="1050" dirty="0">
              <a:latin typeface="Times New Roman" panose="02020603050405020304" pitchFamily="18" charset="0"/>
              <a:cs typeface="Times New Roman" panose="02020603050405020304" pitchFamily="18" charset="0"/>
            </a:endParaRPr>
          </a:p>
        </p:txBody>
      </p:sp>
      <p:sp>
        <p:nvSpPr>
          <p:cNvPr id="62" name="右矢印 61">
            <a:extLst>
              <a:ext uri="{FF2B5EF4-FFF2-40B4-BE49-F238E27FC236}">
                <a16:creationId xmlns:a16="http://schemas.microsoft.com/office/drawing/2014/main" id="{BF2180C8-D09D-A844-8ACC-D06334EAA50F}"/>
              </a:ext>
            </a:extLst>
          </p:cNvPr>
          <p:cNvSpPr/>
          <p:nvPr/>
        </p:nvSpPr>
        <p:spPr>
          <a:xfrm>
            <a:off x="213216" y="5007944"/>
            <a:ext cx="366562" cy="4699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63" name="下矢印 62">
            <a:extLst>
              <a:ext uri="{FF2B5EF4-FFF2-40B4-BE49-F238E27FC236}">
                <a16:creationId xmlns:a16="http://schemas.microsoft.com/office/drawing/2014/main" id="{5DA754E9-3941-E146-B1A8-D399805D47E4}"/>
              </a:ext>
            </a:extLst>
          </p:cNvPr>
          <p:cNvSpPr/>
          <p:nvPr/>
        </p:nvSpPr>
        <p:spPr>
          <a:xfrm>
            <a:off x="2140440" y="2635979"/>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64" name="下矢印 63">
            <a:extLst>
              <a:ext uri="{FF2B5EF4-FFF2-40B4-BE49-F238E27FC236}">
                <a16:creationId xmlns:a16="http://schemas.microsoft.com/office/drawing/2014/main" id="{60148A12-3632-2A49-9140-83AFB68D9F4A}"/>
              </a:ext>
            </a:extLst>
          </p:cNvPr>
          <p:cNvSpPr/>
          <p:nvPr/>
        </p:nvSpPr>
        <p:spPr>
          <a:xfrm>
            <a:off x="5620641" y="2635979"/>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69" name="正方形/長方形 68">
            <a:extLst>
              <a:ext uri="{FF2B5EF4-FFF2-40B4-BE49-F238E27FC236}">
                <a16:creationId xmlns:a16="http://schemas.microsoft.com/office/drawing/2014/main" id="{B9392B60-E75F-5F4F-9972-AFAC234B2571}"/>
              </a:ext>
            </a:extLst>
          </p:cNvPr>
          <p:cNvSpPr/>
          <p:nvPr/>
        </p:nvSpPr>
        <p:spPr>
          <a:xfrm>
            <a:off x="1823183" y="4720599"/>
            <a:ext cx="1213280" cy="1107996"/>
          </a:xfrm>
          <a:prstGeom prst="rect">
            <a:avLst/>
          </a:prstGeom>
        </p:spPr>
        <p:txBody>
          <a:bodyPr wrap="square">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70" name="正方形/長方形 69">
            <a:extLst>
              <a:ext uri="{FF2B5EF4-FFF2-40B4-BE49-F238E27FC236}">
                <a16:creationId xmlns:a16="http://schemas.microsoft.com/office/drawing/2014/main" id="{6674F046-C612-E540-BC6A-9DD379EB6D7D}"/>
              </a:ext>
            </a:extLst>
          </p:cNvPr>
          <p:cNvSpPr/>
          <p:nvPr/>
        </p:nvSpPr>
        <p:spPr>
          <a:xfrm>
            <a:off x="5371724" y="4749500"/>
            <a:ext cx="818764" cy="1015663"/>
          </a:xfrm>
          <a:prstGeom prst="rect">
            <a:avLst/>
          </a:prstGeom>
        </p:spPr>
        <p:txBody>
          <a:bodyPr wrap="square">
            <a:spAutoFit/>
          </a:bodyPr>
          <a:lstStyle/>
          <a:p>
            <a:r>
              <a:rPr kumimoji="1" lang="en-US" altLang="ja-CN" sz="60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000" dirty="0">
              <a:latin typeface="Times New Roman" panose="02020603050405020304" pitchFamily="18" charset="0"/>
              <a:ea typeface="MS PMincho"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947931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FFA032-1CA9-AE4E-B892-F469F9CFAD72}"/>
              </a:ext>
            </a:extLst>
          </p:cNvPr>
          <p:cNvSpPr>
            <a:spLocks noGrp="1"/>
          </p:cNvSpPr>
          <p:nvPr>
            <p:ph type="title"/>
          </p:nvPr>
        </p:nvSpPr>
        <p:spPr/>
        <p:txBody>
          <a:bodyPr/>
          <a:lstStyle/>
          <a:p>
            <a:r>
              <a:rPr kumimoji="1" lang="ja-CN" altLang="en-US" dirty="0"/>
              <a:t>忘却ゲート</a:t>
            </a:r>
          </a:p>
        </p:txBody>
      </p:sp>
      <p:sp>
        <p:nvSpPr>
          <p:cNvPr id="3" name="コンテンツ プレースホルダー 2">
            <a:extLst>
              <a:ext uri="{FF2B5EF4-FFF2-40B4-BE49-F238E27FC236}">
                <a16:creationId xmlns:a16="http://schemas.microsoft.com/office/drawing/2014/main" id="{F05F60A2-C1B5-3241-900A-D65814F79032}"/>
              </a:ext>
            </a:extLst>
          </p:cNvPr>
          <p:cNvSpPr>
            <a:spLocks noGrp="1"/>
          </p:cNvSpPr>
          <p:nvPr>
            <p:ph idx="1"/>
          </p:nvPr>
        </p:nvSpPr>
        <p:spPr>
          <a:xfrm>
            <a:off x="6881127" y="1289960"/>
            <a:ext cx="5016789" cy="5323105"/>
          </a:xfrm>
        </p:spPr>
        <p:txBody>
          <a:bodyPr>
            <a:noAutofit/>
          </a:bodyPr>
          <a:lstStyle/>
          <a:p>
            <a:r>
              <a:rPr kumimoji="1" lang="ja-JP" altLang="en-US" sz="1800"/>
              <a:t>入力となる時系列データ内でパターンが大きく変化する場合など，過去の情報を記憶する必要がなくなるケースが存在します。</a:t>
            </a:r>
            <a:endParaRPr kumimoji="1" lang="en-US" altLang="ja-JP" sz="1800" dirty="0"/>
          </a:p>
          <a:p>
            <a:r>
              <a:rPr kumimoji="1" lang="ja-JP" altLang="en-US" sz="1800"/>
              <a:t>しかしながら，入力ゲートと出力ゲートの操作だけでは</a:t>
            </a:r>
            <a:r>
              <a:rPr kumimoji="1" lang="en-US" altLang="ja-CN" sz="1800" dirty="0"/>
              <a:t>CEC</a:t>
            </a:r>
            <a:r>
              <a:rPr kumimoji="1" lang="ja-JP" altLang="en-US" sz="1800"/>
              <a:t>に保持されている情報を消去することはできません。</a:t>
            </a:r>
            <a:endParaRPr kumimoji="1" lang="en-US" altLang="ja-JP" sz="1800" dirty="0"/>
          </a:p>
          <a:p>
            <a:r>
              <a:rPr kumimoji="1" lang="ja-JP" altLang="en-US" sz="1800"/>
              <a:t>そこで，導入されたのが</a:t>
            </a:r>
            <a:r>
              <a:rPr kumimoji="1" lang="ja-JP" altLang="en-US" sz="1800">
                <a:solidFill>
                  <a:srgbClr val="FF0000"/>
                </a:solidFill>
              </a:rPr>
              <a:t>忘却ゲート</a:t>
            </a:r>
            <a:r>
              <a:rPr kumimoji="1" lang="en-US" altLang="ja-JP" sz="1800" dirty="0">
                <a:solidFill>
                  <a:srgbClr val="FF0000"/>
                </a:solidFill>
              </a:rPr>
              <a:t>(</a:t>
            </a:r>
            <a:r>
              <a:rPr kumimoji="1" lang="en-US" altLang="ja-CN" sz="1800" dirty="0">
                <a:solidFill>
                  <a:srgbClr val="FF0000"/>
                </a:solidFill>
              </a:rPr>
              <a:t>forget gate)</a:t>
            </a:r>
            <a:r>
              <a:rPr kumimoji="1" lang="ja-JP" altLang="en-US" sz="1800"/>
              <a:t>です。</a:t>
            </a:r>
            <a:endParaRPr kumimoji="1" lang="en-US" altLang="ja-JP" sz="1800" dirty="0"/>
          </a:p>
          <a:p>
            <a:r>
              <a:rPr kumimoji="1" lang="ja-JP" altLang="en-US" sz="1800"/>
              <a:t>忘却ゲートは</a:t>
            </a:r>
            <a:r>
              <a:rPr kumimoji="1" lang="en-US" altLang="ja-CN" sz="1800" dirty="0"/>
              <a:t>CEC</a:t>
            </a:r>
            <a:r>
              <a:rPr kumimoji="1" lang="ja-JP" altLang="en-US" sz="1800"/>
              <a:t>からの誤差を受け取ることによって，</a:t>
            </a:r>
            <a:r>
              <a:rPr kumimoji="1" lang="en-US" altLang="ja-CN" sz="1800" dirty="0"/>
              <a:t>CEC</a:t>
            </a:r>
            <a:r>
              <a:rPr kumimoji="1" lang="ja-JP" altLang="en-US" sz="1800"/>
              <a:t>に記憶された情報を忘却する機能を果たします。</a:t>
            </a:r>
            <a:endParaRPr kumimoji="1" lang="en-US" altLang="ja-JP" sz="1800" dirty="0"/>
          </a:p>
          <a:p>
            <a:r>
              <a:rPr kumimoji="1" lang="ja-CN" altLang="en-US" sz="1800" dirty="0"/>
              <a:t>先の</a:t>
            </a:r>
            <a:r>
              <a:rPr kumimoji="1" lang="ja-JP" altLang="en-US" sz="1800"/>
              <a:t>隠れ層に加えて忘却ゲートを追加した隠れ層の様子を</a:t>
            </a:r>
            <a:r>
              <a:rPr kumimoji="1" lang="ja-CN" altLang="en-US" sz="1800" dirty="0"/>
              <a:t>左図</a:t>
            </a:r>
            <a:r>
              <a:rPr kumimoji="1" lang="ja-JP" altLang="en-US" sz="1800"/>
              <a:t>に示しました。</a:t>
            </a:r>
            <a:endParaRPr kumimoji="1" lang="ja-CN" altLang="en-US" sz="1800" dirty="0"/>
          </a:p>
        </p:txBody>
      </p:sp>
      <p:sp>
        <p:nvSpPr>
          <p:cNvPr id="4" name="コンテンツ プレースホルダー 2">
            <a:extLst>
              <a:ext uri="{FF2B5EF4-FFF2-40B4-BE49-F238E27FC236}">
                <a16:creationId xmlns:a16="http://schemas.microsoft.com/office/drawing/2014/main" id="{0BACE97F-CA12-E440-95EF-BA2AFCDB6169}"/>
              </a:ext>
            </a:extLst>
          </p:cNvPr>
          <p:cNvSpPr txBox="1">
            <a:spLocks/>
          </p:cNvSpPr>
          <p:nvPr/>
        </p:nvSpPr>
        <p:spPr>
          <a:xfrm>
            <a:off x="1746242" y="3341591"/>
            <a:ext cx="1027083" cy="303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100">
                <a:latin typeface="Times New Roman" panose="02020603050405020304" pitchFamily="18" charset="0"/>
                <a:cs typeface="Times New Roman" panose="02020603050405020304" pitchFamily="18" charset="0"/>
              </a:rPr>
              <a:t>input gate</a:t>
            </a:r>
            <a:r>
              <a:rPr kumimoji="1" lang="ja-CN" altLang="en-US" sz="2000"/>
              <a:t>　</a:t>
            </a:r>
            <a:endParaRPr kumimoji="1" lang="ja-CN" altLang="en-US" sz="2000" dirty="0"/>
          </a:p>
        </p:txBody>
      </p:sp>
      <p:sp>
        <p:nvSpPr>
          <p:cNvPr id="5" name="コンテンツ プレースホルダー 2">
            <a:extLst>
              <a:ext uri="{FF2B5EF4-FFF2-40B4-BE49-F238E27FC236}">
                <a16:creationId xmlns:a16="http://schemas.microsoft.com/office/drawing/2014/main" id="{680782C5-41BA-254B-919A-88FB1D6EF5C7}"/>
              </a:ext>
            </a:extLst>
          </p:cNvPr>
          <p:cNvSpPr txBox="1">
            <a:spLocks/>
          </p:cNvSpPr>
          <p:nvPr/>
        </p:nvSpPr>
        <p:spPr>
          <a:xfrm>
            <a:off x="561082" y="5364263"/>
            <a:ext cx="715863" cy="4613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800" dirty="0">
                <a:latin typeface="Times New Roman" panose="02020603050405020304" pitchFamily="18" charset="0"/>
                <a:cs typeface="Times New Roman" panose="02020603050405020304" pitchFamily="18" charset="0"/>
              </a:rPr>
              <a:t>tanh</a:t>
            </a:r>
            <a:endParaRPr kumimoji="1" lang="ja-CN" altLang="en-US" sz="1800" dirty="0">
              <a:latin typeface="Times New Roman" panose="02020603050405020304" pitchFamily="18" charset="0"/>
              <a:cs typeface="Times New Roman" panose="02020603050405020304" pitchFamily="18" charset="0"/>
            </a:endParaRPr>
          </a:p>
        </p:txBody>
      </p:sp>
      <p:sp>
        <p:nvSpPr>
          <p:cNvPr id="6" name="円/楕円 5">
            <a:extLst>
              <a:ext uri="{FF2B5EF4-FFF2-40B4-BE49-F238E27FC236}">
                <a16:creationId xmlns:a16="http://schemas.microsoft.com/office/drawing/2014/main" id="{26A79F66-CDAE-2C48-BF0B-9E01769A61AD}"/>
              </a:ext>
            </a:extLst>
          </p:cNvPr>
          <p:cNvSpPr/>
          <p:nvPr/>
        </p:nvSpPr>
        <p:spPr>
          <a:xfrm>
            <a:off x="511146" y="5174015"/>
            <a:ext cx="659212" cy="674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CN" dirty="0"/>
          </a:p>
        </p:txBody>
      </p:sp>
      <p:cxnSp>
        <p:nvCxnSpPr>
          <p:cNvPr id="7" name="直線矢印コネクタ 6">
            <a:extLst>
              <a:ext uri="{FF2B5EF4-FFF2-40B4-BE49-F238E27FC236}">
                <a16:creationId xmlns:a16="http://schemas.microsoft.com/office/drawing/2014/main" id="{8F233192-266C-8643-B6E0-9FDD89D70B38}"/>
              </a:ext>
            </a:extLst>
          </p:cNvPr>
          <p:cNvCxnSpPr>
            <a:cxnSpLocks/>
          </p:cNvCxnSpPr>
          <p:nvPr/>
        </p:nvCxnSpPr>
        <p:spPr>
          <a:xfrm>
            <a:off x="1170358" y="5487740"/>
            <a:ext cx="55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円/楕円 7">
            <a:extLst>
              <a:ext uri="{FF2B5EF4-FFF2-40B4-BE49-F238E27FC236}">
                <a16:creationId xmlns:a16="http://schemas.microsoft.com/office/drawing/2014/main" id="{D61DD348-F840-7D49-8961-63E5A611140E}"/>
              </a:ext>
            </a:extLst>
          </p:cNvPr>
          <p:cNvSpPr/>
          <p:nvPr/>
        </p:nvSpPr>
        <p:spPr>
          <a:xfrm>
            <a:off x="2919408" y="5225638"/>
            <a:ext cx="649084" cy="627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dirty="0"/>
          </a:p>
        </p:txBody>
      </p:sp>
      <p:cxnSp>
        <p:nvCxnSpPr>
          <p:cNvPr id="9" name="直線矢印コネクタ 8">
            <a:extLst>
              <a:ext uri="{FF2B5EF4-FFF2-40B4-BE49-F238E27FC236}">
                <a16:creationId xmlns:a16="http://schemas.microsoft.com/office/drawing/2014/main" id="{08996852-C562-064D-A76F-A14B41F63825}"/>
              </a:ext>
            </a:extLst>
          </p:cNvPr>
          <p:cNvCxnSpPr>
            <a:cxnSpLocks/>
            <a:stCxn id="14" idx="3"/>
          </p:cNvCxnSpPr>
          <p:nvPr/>
        </p:nvCxnSpPr>
        <p:spPr>
          <a:xfrm>
            <a:off x="3603854" y="5517598"/>
            <a:ext cx="461538"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円/楕円 9">
            <a:extLst>
              <a:ext uri="{FF2B5EF4-FFF2-40B4-BE49-F238E27FC236}">
                <a16:creationId xmlns:a16="http://schemas.microsoft.com/office/drawing/2014/main" id="{6680C37B-1988-614F-AC01-AB47BA468353}"/>
              </a:ext>
            </a:extLst>
          </p:cNvPr>
          <p:cNvSpPr/>
          <p:nvPr/>
        </p:nvSpPr>
        <p:spPr>
          <a:xfrm>
            <a:off x="4061969" y="5231671"/>
            <a:ext cx="649083" cy="633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1" name="円/楕円 10">
            <a:extLst>
              <a:ext uri="{FF2B5EF4-FFF2-40B4-BE49-F238E27FC236}">
                <a16:creationId xmlns:a16="http://schemas.microsoft.com/office/drawing/2014/main" id="{4C7F099C-F16D-5A4E-82BD-4E52333831D1}"/>
              </a:ext>
            </a:extLst>
          </p:cNvPr>
          <p:cNvSpPr/>
          <p:nvPr/>
        </p:nvSpPr>
        <p:spPr>
          <a:xfrm>
            <a:off x="2896896" y="3879810"/>
            <a:ext cx="671596" cy="756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2" name="右カーブ矢印 11">
            <a:extLst>
              <a:ext uri="{FF2B5EF4-FFF2-40B4-BE49-F238E27FC236}">
                <a16:creationId xmlns:a16="http://schemas.microsoft.com/office/drawing/2014/main" id="{94112EE5-CB58-F542-9EA5-A4BC6AD15459}"/>
              </a:ext>
            </a:extLst>
          </p:cNvPr>
          <p:cNvSpPr/>
          <p:nvPr/>
        </p:nvSpPr>
        <p:spPr>
          <a:xfrm>
            <a:off x="2632486" y="4543650"/>
            <a:ext cx="266052" cy="674627"/>
          </a:xfrm>
          <a:prstGeom prst="curvedRightArrow">
            <a:avLst/>
          </a:prstGeom>
          <a:ln w="0" cap="sq" cmpd="sng">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solidFill>
                <a:schemeClr val="tx1"/>
              </a:solidFill>
            </a:endParaRPr>
          </a:p>
        </p:txBody>
      </p:sp>
      <p:sp>
        <p:nvSpPr>
          <p:cNvPr id="13" name="テキスト ボックス 12">
            <a:extLst>
              <a:ext uri="{FF2B5EF4-FFF2-40B4-BE49-F238E27FC236}">
                <a16:creationId xmlns:a16="http://schemas.microsoft.com/office/drawing/2014/main" id="{8B7122CA-DDF2-1D45-A27C-6B505A88F613}"/>
              </a:ext>
            </a:extLst>
          </p:cNvPr>
          <p:cNvSpPr txBox="1"/>
          <p:nvPr/>
        </p:nvSpPr>
        <p:spPr>
          <a:xfrm>
            <a:off x="4116671" y="5350658"/>
            <a:ext cx="804508" cy="370392"/>
          </a:xfrm>
          <a:prstGeom prst="rect">
            <a:avLst/>
          </a:prstGeom>
          <a:noFill/>
        </p:spPr>
        <p:txBody>
          <a:bodyPr wrap="square" rtlCol="0">
            <a:spAutoFit/>
          </a:bodyPr>
          <a:lstStyle/>
          <a:p>
            <a:r>
              <a:rPr kumimoji="1" lang="en-US" altLang="ja-CN" dirty="0">
                <a:latin typeface="Times" pitchFamily="2" charset="0"/>
                <a:ea typeface="MS PMincho" panose="02020600040205080304" pitchFamily="18" charset="-128"/>
              </a:rPr>
              <a:t>tanh</a:t>
            </a:r>
            <a:endParaRPr kumimoji="1" lang="ja-CN" altLang="en-US" dirty="0">
              <a:latin typeface="Times" pitchFamily="2" charset="0"/>
              <a:ea typeface="MS PMincho" panose="02020600040205080304" pitchFamily="18" charset="-128"/>
            </a:endParaRPr>
          </a:p>
        </p:txBody>
      </p:sp>
      <p:sp>
        <p:nvSpPr>
          <p:cNvPr id="14" name="テキスト ボックス 13">
            <a:extLst>
              <a:ext uri="{FF2B5EF4-FFF2-40B4-BE49-F238E27FC236}">
                <a16:creationId xmlns:a16="http://schemas.microsoft.com/office/drawing/2014/main" id="{FBD2B5FB-1DAA-1C47-86EF-60DEBC647AFD}"/>
              </a:ext>
            </a:extLst>
          </p:cNvPr>
          <p:cNvSpPr txBox="1"/>
          <p:nvPr/>
        </p:nvSpPr>
        <p:spPr>
          <a:xfrm>
            <a:off x="2954770" y="5332402"/>
            <a:ext cx="649084" cy="370392"/>
          </a:xfrm>
          <a:prstGeom prst="rect">
            <a:avLst/>
          </a:prstGeom>
          <a:noFill/>
        </p:spPr>
        <p:txBody>
          <a:bodyPr wrap="square" rtlCol="0">
            <a:spAutoFit/>
          </a:bodyPr>
          <a:lstStyle/>
          <a:p>
            <a:r>
              <a:rPr kumimoji="1" lang="en-US" altLang="ja-CN" dirty="0">
                <a:latin typeface="Times New Roman" panose="02020603050405020304" pitchFamily="18" charset="0"/>
                <a:cs typeface="Times New Roman" panose="02020603050405020304" pitchFamily="18" charset="0"/>
              </a:rPr>
              <a:t>CEC</a:t>
            </a:r>
            <a:endParaRPr kumimoji="1" lang="ja-CN" altLang="en-US"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5261A63-99FC-984E-A010-8BC7B91D1316}"/>
              </a:ext>
            </a:extLst>
          </p:cNvPr>
          <p:cNvSpPr txBox="1"/>
          <p:nvPr/>
        </p:nvSpPr>
        <p:spPr>
          <a:xfrm>
            <a:off x="2730297" y="3674276"/>
            <a:ext cx="765011" cy="1107996"/>
          </a:xfrm>
          <a:prstGeom prst="rect">
            <a:avLst/>
          </a:prstGeom>
          <a:noFill/>
        </p:spPr>
        <p:txBody>
          <a:bodyPr wrap="square" rtlCol="0">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6" name="円/楕円 15">
            <a:extLst>
              <a:ext uri="{FF2B5EF4-FFF2-40B4-BE49-F238E27FC236}">
                <a16:creationId xmlns:a16="http://schemas.microsoft.com/office/drawing/2014/main" id="{AE9393C3-3BDB-5C41-B911-266C8938EA00}"/>
              </a:ext>
            </a:extLst>
          </p:cNvPr>
          <p:cNvSpPr/>
          <p:nvPr/>
        </p:nvSpPr>
        <p:spPr>
          <a:xfrm>
            <a:off x="1737839" y="5181872"/>
            <a:ext cx="763780" cy="674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17" name="直線矢印コネクタ 16">
            <a:extLst>
              <a:ext uri="{FF2B5EF4-FFF2-40B4-BE49-F238E27FC236}">
                <a16:creationId xmlns:a16="http://schemas.microsoft.com/office/drawing/2014/main" id="{5FDA5E0B-DE82-7D4E-ADEC-96707BF8713F}"/>
              </a:ext>
            </a:extLst>
          </p:cNvPr>
          <p:cNvCxnSpPr>
            <a:cxnSpLocks/>
          </p:cNvCxnSpPr>
          <p:nvPr/>
        </p:nvCxnSpPr>
        <p:spPr>
          <a:xfrm>
            <a:off x="2507091" y="5517598"/>
            <a:ext cx="39463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051E02E6-3ADE-4047-8375-7DB510A5733A}"/>
              </a:ext>
            </a:extLst>
          </p:cNvPr>
          <p:cNvCxnSpPr>
            <a:cxnSpLocks/>
          </p:cNvCxnSpPr>
          <p:nvPr/>
        </p:nvCxnSpPr>
        <p:spPr>
          <a:xfrm>
            <a:off x="4711052" y="5518589"/>
            <a:ext cx="533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63DB35E2-6931-BE4A-AD4E-E3EDB0087735}"/>
              </a:ext>
            </a:extLst>
          </p:cNvPr>
          <p:cNvCxnSpPr>
            <a:cxnSpLocks/>
          </p:cNvCxnSpPr>
          <p:nvPr/>
        </p:nvCxnSpPr>
        <p:spPr>
          <a:xfrm>
            <a:off x="5965567" y="5535854"/>
            <a:ext cx="907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円/楕円 19">
            <a:extLst>
              <a:ext uri="{FF2B5EF4-FFF2-40B4-BE49-F238E27FC236}">
                <a16:creationId xmlns:a16="http://schemas.microsoft.com/office/drawing/2014/main" id="{F6493EAA-05BD-0145-89B9-67B77C70F97F}"/>
              </a:ext>
            </a:extLst>
          </p:cNvPr>
          <p:cNvSpPr/>
          <p:nvPr/>
        </p:nvSpPr>
        <p:spPr>
          <a:xfrm>
            <a:off x="5244306" y="5194031"/>
            <a:ext cx="711251" cy="631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1" name="正方形/長方形 20">
            <a:extLst>
              <a:ext uri="{FF2B5EF4-FFF2-40B4-BE49-F238E27FC236}">
                <a16:creationId xmlns:a16="http://schemas.microsoft.com/office/drawing/2014/main" id="{6E365198-AB6E-CE45-84FB-E673A0103448}"/>
              </a:ext>
            </a:extLst>
          </p:cNvPr>
          <p:cNvSpPr/>
          <p:nvPr/>
        </p:nvSpPr>
        <p:spPr>
          <a:xfrm>
            <a:off x="5100092" y="4943760"/>
            <a:ext cx="865475" cy="1107996"/>
          </a:xfrm>
          <a:prstGeom prst="rect">
            <a:avLst/>
          </a:prstGeom>
        </p:spPr>
        <p:txBody>
          <a:bodyPr wrap="square">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3A893D34-9940-7B49-8201-4B0642AD8129}"/>
              </a:ext>
            </a:extLst>
          </p:cNvPr>
          <p:cNvSpPr/>
          <p:nvPr/>
        </p:nvSpPr>
        <p:spPr>
          <a:xfrm>
            <a:off x="1613994" y="4949008"/>
            <a:ext cx="1047911" cy="1107996"/>
          </a:xfrm>
          <a:prstGeom prst="rect">
            <a:avLst/>
          </a:prstGeom>
        </p:spPr>
        <p:txBody>
          <a:bodyPr wrap="square">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3BA38CCD-3DDB-574B-897D-0FCDF5603F09}"/>
              </a:ext>
            </a:extLst>
          </p:cNvPr>
          <p:cNvCxnSpPr>
            <a:cxnSpLocks/>
            <a:stCxn id="8" idx="0"/>
          </p:cNvCxnSpPr>
          <p:nvPr/>
        </p:nvCxnSpPr>
        <p:spPr>
          <a:xfrm flipV="1">
            <a:off x="3243950" y="4636428"/>
            <a:ext cx="6908" cy="58921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A8223EA-44B7-D043-B072-9B4EC3D82F5B}"/>
              </a:ext>
            </a:extLst>
          </p:cNvPr>
          <p:cNvCxnSpPr>
            <a:cxnSpLocks/>
          </p:cNvCxnSpPr>
          <p:nvPr/>
        </p:nvCxnSpPr>
        <p:spPr>
          <a:xfrm>
            <a:off x="2119729" y="3911851"/>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E3EB857-DE57-FD4E-9F2A-2EFFA8A508C8}"/>
              </a:ext>
            </a:extLst>
          </p:cNvPr>
          <p:cNvCxnSpPr>
            <a:cxnSpLocks/>
          </p:cNvCxnSpPr>
          <p:nvPr/>
        </p:nvCxnSpPr>
        <p:spPr>
          <a:xfrm>
            <a:off x="5599931" y="3911851"/>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円/楕円 25">
            <a:extLst>
              <a:ext uri="{FF2B5EF4-FFF2-40B4-BE49-F238E27FC236}">
                <a16:creationId xmlns:a16="http://schemas.microsoft.com/office/drawing/2014/main" id="{911DE1C7-667B-1844-A612-8061DA5D66E6}"/>
              </a:ext>
            </a:extLst>
          </p:cNvPr>
          <p:cNvSpPr/>
          <p:nvPr/>
        </p:nvSpPr>
        <p:spPr>
          <a:xfrm>
            <a:off x="1815767" y="3262205"/>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7" name="円/楕円 26">
            <a:extLst>
              <a:ext uri="{FF2B5EF4-FFF2-40B4-BE49-F238E27FC236}">
                <a16:creationId xmlns:a16="http://schemas.microsoft.com/office/drawing/2014/main" id="{764C7C93-7DF4-1C40-99CF-818CD6FEBD97}"/>
              </a:ext>
            </a:extLst>
          </p:cNvPr>
          <p:cNvSpPr/>
          <p:nvPr/>
        </p:nvSpPr>
        <p:spPr>
          <a:xfrm>
            <a:off x="5295969" y="3261215"/>
            <a:ext cx="607923" cy="542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8" name="テキスト ボックス 27">
            <a:extLst>
              <a:ext uri="{FF2B5EF4-FFF2-40B4-BE49-F238E27FC236}">
                <a16:creationId xmlns:a16="http://schemas.microsoft.com/office/drawing/2014/main" id="{90F94781-126D-1344-9B7F-9CABC2ED76C0}"/>
              </a:ext>
            </a:extLst>
          </p:cNvPr>
          <p:cNvSpPr txBox="1"/>
          <p:nvPr/>
        </p:nvSpPr>
        <p:spPr>
          <a:xfrm>
            <a:off x="5207243" y="3389110"/>
            <a:ext cx="829275" cy="261610"/>
          </a:xfrm>
          <a:prstGeom prst="rect">
            <a:avLst/>
          </a:prstGeom>
          <a:noFill/>
        </p:spPr>
        <p:txBody>
          <a:bodyPr wrap="square" rtlCol="0">
            <a:spAutoFit/>
          </a:bodyPr>
          <a:lstStyle/>
          <a:p>
            <a:r>
              <a:rPr kumimoji="1" lang="en-US" altLang="ja-CN" sz="1050" dirty="0">
                <a:latin typeface="Times New Roman" panose="02020603050405020304" pitchFamily="18" charset="0"/>
                <a:cs typeface="Times New Roman" panose="02020603050405020304" pitchFamily="18" charset="0"/>
              </a:rPr>
              <a:t>output gate</a:t>
            </a:r>
            <a:endParaRPr kumimoji="1" lang="ja-CN" altLang="en-US" sz="1050" dirty="0">
              <a:latin typeface="Times New Roman" panose="02020603050405020304" pitchFamily="18" charset="0"/>
              <a:cs typeface="Times New Roman" panose="02020603050405020304" pitchFamily="18" charset="0"/>
            </a:endParaRPr>
          </a:p>
        </p:txBody>
      </p:sp>
      <p:sp>
        <p:nvSpPr>
          <p:cNvPr id="29" name="右矢印 28">
            <a:extLst>
              <a:ext uri="{FF2B5EF4-FFF2-40B4-BE49-F238E27FC236}">
                <a16:creationId xmlns:a16="http://schemas.microsoft.com/office/drawing/2014/main" id="{5A50CE05-5608-C44A-9224-C5DB68E4CE86}"/>
              </a:ext>
            </a:extLst>
          </p:cNvPr>
          <p:cNvSpPr/>
          <p:nvPr/>
        </p:nvSpPr>
        <p:spPr>
          <a:xfrm>
            <a:off x="0" y="5269201"/>
            <a:ext cx="366562" cy="4699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0" name="下矢印 29">
            <a:extLst>
              <a:ext uri="{FF2B5EF4-FFF2-40B4-BE49-F238E27FC236}">
                <a16:creationId xmlns:a16="http://schemas.microsoft.com/office/drawing/2014/main" id="{CEB6D173-D669-8640-9EC6-73A4EFEDC8AF}"/>
              </a:ext>
            </a:extLst>
          </p:cNvPr>
          <p:cNvSpPr/>
          <p:nvPr/>
        </p:nvSpPr>
        <p:spPr>
          <a:xfrm>
            <a:off x="1927224" y="2897236"/>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1" name="下矢印 30">
            <a:extLst>
              <a:ext uri="{FF2B5EF4-FFF2-40B4-BE49-F238E27FC236}">
                <a16:creationId xmlns:a16="http://schemas.microsoft.com/office/drawing/2014/main" id="{42CE8495-5384-4444-846B-C0356E1AF966}"/>
              </a:ext>
            </a:extLst>
          </p:cNvPr>
          <p:cNvSpPr/>
          <p:nvPr/>
        </p:nvSpPr>
        <p:spPr>
          <a:xfrm>
            <a:off x="5407425" y="2897236"/>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2" name="円/楕円 31">
            <a:extLst>
              <a:ext uri="{FF2B5EF4-FFF2-40B4-BE49-F238E27FC236}">
                <a16:creationId xmlns:a16="http://schemas.microsoft.com/office/drawing/2014/main" id="{9704A098-10B0-A74D-BE98-2B1E6C827AB6}"/>
              </a:ext>
            </a:extLst>
          </p:cNvPr>
          <p:cNvSpPr/>
          <p:nvPr/>
        </p:nvSpPr>
        <p:spPr>
          <a:xfrm>
            <a:off x="2932197" y="2731439"/>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3" name="テキスト ボックス 32">
            <a:extLst>
              <a:ext uri="{FF2B5EF4-FFF2-40B4-BE49-F238E27FC236}">
                <a16:creationId xmlns:a16="http://schemas.microsoft.com/office/drawing/2014/main" id="{B39A84A5-EBAF-2C4A-A293-E930FCDCE96C}"/>
              </a:ext>
            </a:extLst>
          </p:cNvPr>
          <p:cNvSpPr txBox="1"/>
          <p:nvPr/>
        </p:nvSpPr>
        <p:spPr>
          <a:xfrm>
            <a:off x="2856358" y="2873261"/>
            <a:ext cx="788999" cy="261610"/>
          </a:xfrm>
          <a:prstGeom prst="rect">
            <a:avLst/>
          </a:prstGeom>
          <a:noFill/>
        </p:spPr>
        <p:txBody>
          <a:bodyPr wrap="none" rtlCol="0">
            <a:spAutoFit/>
          </a:bodyPr>
          <a:lstStyle/>
          <a:p>
            <a:r>
              <a:rPr kumimoji="1" lang="en-US" altLang="ja-CN" sz="1050" dirty="0">
                <a:latin typeface="Times New Roman" panose="02020603050405020304" pitchFamily="18" charset="0"/>
                <a:cs typeface="Times New Roman" panose="02020603050405020304" pitchFamily="18" charset="0"/>
              </a:rPr>
              <a:t>forget gate</a:t>
            </a:r>
            <a:endParaRPr kumimoji="1" lang="ja-CN" altLang="en-US" sz="1050" dirty="0">
              <a:latin typeface="Times New Roman" panose="02020603050405020304" pitchFamily="18" charset="0"/>
              <a:cs typeface="Times New Roman" panose="02020603050405020304" pitchFamily="18" charset="0"/>
            </a:endParaRPr>
          </a:p>
        </p:txBody>
      </p:sp>
      <p:sp>
        <p:nvSpPr>
          <p:cNvPr id="34" name="下矢印 33">
            <a:extLst>
              <a:ext uri="{FF2B5EF4-FFF2-40B4-BE49-F238E27FC236}">
                <a16:creationId xmlns:a16="http://schemas.microsoft.com/office/drawing/2014/main" id="{64E4A31B-5D93-654B-985E-226C93A5C9B7}"/>
              </a:ext>
            </a:extLst>
          </p:cNvPr>
          <p:cNvSpPr/>
          <p:nvPr/>
        </p:nvSpPr>
        <p:spPr>
          <a:xfrm>
            <a:off x="3058353" y="2333858"/>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35" name="直線矢印コネクタ 34">
            <a:extLst>
              <a:ext uri="{FF2B5EF4-FFF2-40B4-BE49-F238E27FC236}">
                <a16:creationId xmlns:a16="http://schemas.microsoft.com/office/drawing/2014/main" id="{2755DE4A-1B6B-0944-9E13-45FC37D91EBD}"/>
              </a:ext>
            </a:extLst>
          </p:cNvPr>
          <p:cNvCxnSpPr>
            <a:cxnSpLocks/>
          </p:cNvCxnSpPr>
          <p:nvPr/>
        </p:nvCxnSpPr>
        <p:spPr>
          <a:xfrm flipH="1">
            <a:off x="3246179" y="3321504"/>
            <a:ext cx="1115" cy="475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36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03B70-0186-E04A-B1CE-65DC5DE2FF9C}"/>
              </a:ext>
            </a:extLst>
          </p:cNvPr>
          <p:cNvSpPr>
            <a:spLocks noGrp="1"/>
          </p:cNvSpPr>
          <p:nvPr>
            <p:ph type="title"/>
          </p:nvPr>
        </p:nvSpPr>
        <p:spPr/>
        <p:txBody>
          <a:bodyPr/>
          <a:lstStyle/>
          <a:p>
            <a:r>
              <a:rPr kumimoji="1" lang="ja-CN" altLang="en-US" dirty="0"/>
              <a:t>忘却ゲート</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54E711B-83F1-C246-B4DE-17DB886A5214}"/>
                  </a:ext>
                </a:extLst>
              </p:cNvPr>
              <p:cNvSpPr>
                <a:spLocks noGrp="1"/>
              </p:cNvSpPr>
              <p:nvPr>
                <p:ph idx="1"/>
              </p:nvPr>
            </p:nvSpPr>
            <p:spPr>
              <a:xfrm>
                <a:off x="6937671" y="1825625"/>
                <a:ext cx="4416129" cy="4351338"/>
              </a:xfrm>
            </p:spPr>
            <p:txBody>
              <a:bodyPr>
                <a:normAutofit/>
              </a:bodyPr>
              <a:lstStyle/>
              <a:p>
                <a:r>
                  <a:rPr kumimoji="1" lang="ja-JP" altLang="en-US" sz="1800"/>
                  <a:t>時刻</a:t>
                </a:r>
                <a:r>
                  <a:rPr kumimoji="1" lang="en-US" altLang="ja-JP" sz="1800" dirty="0"/>
                  <a:t>t</a:t>
                </a:r>
                <a:r>
                  <a:rPr kumimoji="1" lang="ja-JP" altLang="en-US" sz="1800"/>
                  <a:t>における忘却ゲートの値を</a:t>
                </a:r>
                <a14:m>
                  <m:oMath xmlns:m="http://schemas.openxmlformats.org/officeDocument/2006/math">
                    <m:r>
                      <a:rPr kumimoji="1" lang="en-US" altLang="ja-JP" sz="1800" b="1" i="1" smtClean="0">
                        <a:latin typeface="Cambria Math" panose="02040503050406030204" pitchFamily="18" charset="0"/>
                      </a:rPr>
                      <m:t>𝒇𝒐𝒓𝒈𝒆</m:t>
                    </m:r>
                    <m:sSub>
                      <m:sSubPr>
                        <m:ctrlPr>
                          <a:rPr kumimoji="1" lang="en-US" altLang="ja-JP" sz="1800" b="1" i="1" smtClean="0">
                            <a:latin typeface="Cambria Math" panose="02040503050406030204" pitchFamily="18" charset="0"/>
                          </a:rPr>
                        </m:ctrlPr>
                      </m:sSubPr>
                      <m:e>
                        <m:r>
                          <a:rPr kumimoji="1" lang="en-US" altLang="ja-JP" sz="1800" b="1" i="1" smtClean="0">
                            <a:latin typeface="Cambria Math" panose="02040503050406030204" pitchFamily="18" charset="0"/>
                          </a:rPr>
                          <m:t>𝒕</m:t>
                        </m:r>
                      </m:e>
                      <m:sub>
                        <m:r>
                          <a:rPr kumimoji="1" lang="en-US" altLang="ja-JP" sz="1800" b="1" i="1" smtClean="0">
                            <a:latin typeface="Cambria Math" panose="02040503050406030204" pitchFamily="18" charset="0"/>
                          </a:rPr>
                          <m:t>𝒕</m:t>
                        </m:r>
                      </m:sub>
                    </m:sSub>
                  </m:oMath>
                </a14:m>
                <a:r>
                  <a:rPr kumimoji="1" lang="ja-JP" altLang="en-US" sz="1800"/>
                  <a:t>とすると</a:t>
                </a:r>
                <a:endParaRPr kumimoji="1" lang="en-US" altLang="ja-JP" sz="1800" dirty="0"/>
              </a:p>
              <a:p>
                <a:endParaRPr kumimoji="1" lang="en-US" altLang="ja-CN" sz="1800" dirty="0"/>
              </a:p>
              <a:p>
                <a:endParaRPr kumimoji="1" lang="en-US" altLang="ja-CN" sz="1800" dirty="0"/>
              </a:p>
              <a:p>
                <a:pPr marL="0" indent="0">
                  <a:buNone/>
                </a:pPr>
                <a:r>
                  <a:rPr kumimoji="1" lang="ja-JP" altLang="en-US" sz="1800"/>
                  <a:t>を</a:t>
                </a:r>
                <a:r>
                  <a:rPr kumimoji="1" lang="ja-CN" altLang="en-US" sz="1800" dirty="0"/>
                  <a:t>得ることができます。</a:t>
                </a:r>
                <a:r>
                  <a:rPr kumimoji="1" lang="ja-JP" altLang="en-US" sz="1800"/>
                  <a:t>またこれを利用して，</a:t>
                </a:r>
                <a:r>
                  <a:rPr kumimoji="1" lang="en-US" altLang="ja-JP" sz="1800" dirty="0"/>
                  <a:t>CEC</a:t>
                </a:r>
                <a:r>
                  <a:rPr kumimoji="1" lang="ja-JP" altLang="en-US" sz="1800"/>
                  <a:t>の</a:t>
                </a:r>
                <a:r>
                  <a:rPr kumimoji="1" lang="ja-CN" altLang="en-US" sz="1800" dirty="0"/>
                  <a:t>値は</a:t>
                </a:r>
                <a:endParaRPr kumimoji="1" lang="en-US" altLang="ja-JP" sz="1800" dirty="0"/>
              </a:p>
              <a:p>
                <a:pPr marL="0" indent="0">
                  <a:buNone/>
                </a:pPr>
                <a:endParaRPr kumimoji="1" lang="en-US" altLang="ja-CN" sz="1800" dirty="0"/>
              </a:p>
              <a:p>
                <a:pPr marL="0" indent="0">
                  <a:buNone/>
                </a:pPr>
                <a:endParaRPr kumimoji="1" lang="en-US" altLang="ja-CN" sz="1800" dirty="0"/>
              </a:p>
              <a:p>
                <a:pPr marL="0" indent="0">
                  <a:buNone/>
                </a:pPr>
                <a:r>
                  <a:rPr kumimoji="1" lang="ja-CN" altLang="en-US" sz="1800" dirty="0"/>
                  <a:t>と表すことができます。</a:t>
                </a:r>
                <a:endParaRPr kumimoji="1" lang="en-US" altLang="ja-CN" sz="1800" dirty="0"/>
              </a:p>
              <a:p>
                <a:pPr marL="0" indent="0">
                  <a:buNone/>
                </a:pPr>
                <a:r>
                  <a:rPr kumimoji="1" lang="ja-CN" altLang="en-US" sz="1800" dirty="0"/>
                  <a:t>・したがって</a:t>
                </a:r>
                <a:r>
                  <a:rPr kumimoji="1" lang="ja-JP" altLang="en-US" sz="1800"/>
                  <a:t>，確かに忘却ゲートが</a:t>
                </a:r>
                <a:r>
                  <a:rPr kumimoji="1" lang="en-US" altLang="ja-CN" sz="1800" dirty="0"/>
                  <a:t>CEC</a:t>
                </a:r>
                <a:r>
                  <a:rPr kumimoji="1" lang="ja-JP" altLang="en-US" sz="1800"/>
                  <a:t>で保持する記憶に関与していることが分かります。</a:t>
                </a:r>
                <a:endParaRPr kumimoji="1" lang="ja-CN" altLang="en-US" sz="1800" dirty="0"/>
              </a:p>
            </p:txBody>
          </p:sp>
        </mc:Choice>
        <mc:Fallback xmlns="">
          <p:sp>
            <p:nvSpPr>
              <p:cNvPr id="3" name="コンテンツ プレースホルダー 2">
                <a:extLst>
                  <a:ext uri="{FF2B5EF4-FFF2-40B4-BE49-F238E27FC236}">
                    <a16:creationId xmlns:a16="http://schemas.microsoft.com/office/drawing/2014/main" id="{B54E711B-83F1-C246-B4DE-17DB886A5214}"/>
                  </a:ext>
                </a:extLst>
              </p:cNvPr>
              <p:cNvSpPr>
                <a:spLocks noGrp="1" noRot="1" noChangeAspect="1" noMove="1" noResize="1" noEditPoints="1" noAdjustHandles="1" noChangeArrowheads="1" noChangeShapeType="1" noTextEdit="1"/>
              </p:cNvSpPr>
              <p:nvPr>
                <p:ph idx="1"/>
              </p:nvPr>
            </p:nvSpPr>
            <p:spPr>
              <a:xfrm>
                <a:off x="6937671" y="1825625"/>
                <a:ext cx="4416129" cy="4351338"/>
              </a:xfrm>
              <a:blipFill>
                <a:blip r:embed="rId2"/>
                <a:stretch>
                  <a:fillRect l="-1149" t="-1166"/>
                </a:stretch>
              </a:blipFill>
            </p:spPr>
            <p:txBody>
              <a:bodyPr/>
              <a:lstStyle/>
              <a:p>
                <a:r>
                  <a:rPr lang="ja-CN" altLang="en-US">
                    <a:noFill/>
                  </a:rPr>
                  <a:t> </a:t>
                </a:r>
              </a:p>
            </p:txBody>
          </p:sp>
        </mc:Fallback>
      </mc:AlternateContent>
      <p:sp>
        <p:nvSpPr>
          <p:cNvPr id="4" name="コンテンツ プレースホルダー 2">
            <a:extLst>
              <a:ext uri="{FF2B5EF4-FFF2-40B4-BE49-F238E27FC236}">
                <a16:creationId xmlns:a16="http://schemas.microsoft.com/office/drawing/2014/main" id="{7DCA749F-A901-4345-A4BB-870428CD86EB}"/>
              </a:ext>
            </a:extLst>
          </p:cNvPr>
          <p:cNvSpPr txBox="1">
            <a:spLocks/>
          </p:cNvSpPr>
          <p:nvPr/>
        </p:nvSpPr>
        <p:spPr>
          <a:xfrm>
            <a:off x="1746242" y="3341591"/>
            <a:ext cx="1027083" cy="303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100">
                <a:latin typeface="Times New Roman" panose="02020603050405020304" pitchFamily="18" charset="0"/>
                <a:cs typeface="Times New Roman" panose="02020603050405020304" pitchFamily="18" charset="0"/>
              </a:rPr>
              <a:t>input gate</a:t>
            </a:r>
            <a:r>
              <a:rPr kumimoji="1" lang="ja-CN" altLang="en-US" sz="2000"/>
              <a:t>　</a:t>
            </a:r>
            <a:endParaRPr kumimoji="1" lang="ja-CN" altLang="en-US" sz="2000" dirty="0"/>
          </a:p>
        </p:txBody>
      </p:sp>
      <p:sp>
        <p:nvSpPr>
          <p:cNvPr id="5" name="コンテンツ プレースホルダー 2">
            <a:extLst>
              <a:ext uri="{FF2B5EF4-FFF2-40B4-BE49-F238E27FC236}">
                <a16:creationId xmlns:a16="http://schemas.microsoft.com/office/drawing/2014/main" id="{D00BD0E2-7B5B-8948-BE97-CAF350DD2A4C}"/>
              </a:ext>
            </a:extLst>
          </p:cNvPr>
          <p:cNvSpPr txBox="1">
            <a:spLocks/>
          </p:cNvSpPr>
          <p:nvPr/>
        </p:nvSpPr>
        <p:spPr>
          <a:xfrm>
            <a:off x="561082" y="5364263"/>
            <a:ext cx="715863" cy="4613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800" dirty="0">
                <a:latin typeface="Times New Roman" panose="02020603050405020304" pitchFamily="18" charset="0"/>
                <a:cs typeface="Times New Roman" panose="02020603050405020304" pitchFamily="18" charset="0"/>
              </a:rPr>
              <a:t>tanh</a:t>
            </a:r>
            <a:endParaRPr kumimoji="1" lang="ja-CN" altLang="en-US" sz="1800" dirty="0">
              <a:latin typeface="Times New Roman" panose="02020603050405020304" pitchFamily="18" charset="0"/>
              <a:cs typeface="Times New Roman" panose="02020603050405020304" pitchFamily="18" charset="0"/>
            </a:endParaRPr>
          </a:p>
        </p:txBody>
      </p:sp>
      <p:sp>
        <p:nvSpPr>
          <p:cNvPr id="6" name="円/楕円 5">
            <a:extLst>
              <a:ext uri="{FF2B5EF4-FFF2-40B4-BE49-F238E27FC236}">
                <a16:creationId xmlns:a16="http://schemas.microsoft.com/office/drawing/2014/main" id="{A84D9AD5-F971-C741-998C-48EE55461987}"/>
              </a:ext>
            </a:extLst>
          </p:cNvPr>
          <p:cNvSpPr/>
          <p:nvPr/>
        </p:nvSpPr>
        <p:spPr>
          <a:xfrm>
            <a:off x="511146" y="5174015"/>
            <a:ext cx="659212" cy="674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CN" dirty="0"/>
          </a:p>
        </p:txBody>
      </p:sp>
      <p:cxnSp>
        <p:nvCxnSpPr>
          <p:cNvPr id="7" name="直線矢印コネクタ 6">
            <a:extLst>
              <a:ext uri="{FF2B5EF4-FFF2-40B4-BE49-F238E27FC236}">
                <a16:creationId xmlns:a16="http://schemas.microsoft.com/office/drawing/2014/main" id="{897B80EC-D880-B64F-9240-E12DADFBC19A}"/>
              </a:ext>
            </a:extLst>
          </p:cNvPr>
          <p:cNvCxnSpPr>
            <a:cxnSpLocks/>
          </p:cNvCxnSpPr>
          <p:nvPr/>
        </p:nvCxnSpPr>
        <p:spPr>
          <a:xfrm>
            <a:off x="1170358" y="5487740"/>
            <a:ext cx="55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円/楕円 7">
            <a:extLst>
              <a:ext uri="{FF2B5EF4-FFF2-40B4-BE49-F238E27FC236}">
                <a16:creationId xmlns:a16="http://schemas.microsoft.com/office/drawing/2014/main" id="{2C23CF00-DAF7-1F4E-8454-53201F636E34}"/>
              </a:ext>
            </a:extLst>
          </p:cNvPr>
          <p:cNvSpPr/>
          <p:nvPr/>
        </p:nvSpPr>
        <p:spPr>
          <a:xfrm>
            <a:off x="2919408" y="5225638"/>
            <a:ext cx="649084" cy="627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dirty="0"/>
          </a:p>
        </p:txBody>
      </p:sp>
      <p:cxnSp>
        <p:nvCxnSpPr>
          <p:cNvPr id="9" name="直線矢印コネクタ 8">
            <a:extLst>
              <a:ext uri="{FF2B5EF4-FFF2-40B4-BE49-F238E27FC236}">
                <a16:creationId xmlns:a16="http://schemas.microsoft.com/office/drawing/2014/main" id="{C0D80AFD-22CE-8047-B20C-C86B2239A54F}"/>
              </a:ext>
            </a:extLst>
          </p:cNvPr>
          <p:cNvCxnSpPr>
            <a:cxnSpLocks/>
            <a:stCxn id="14" idx="3"/>
          </p:cNvCxnSpPr>
          <p:nvPr/>
        </p:nvCxnSpPr>
        <p:spPr>
          <a:xfrm>
            <a:off x="3603854" y="5517598"/>
            <a:ext cx="461538"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円/楕円 9">
            <a:extLst>
              <a:ext uri="{FF2B5EF4-FFF2-40B4-BE49-F238E27FC236}">
                <a16:creationId xmlns:a16="http://schemas.microsoft.com/office/drawing/2014/main" id="{9DA89B0A-A108-4F4E-B853-C2C0F0C83EAE}"/>
              </a:ext>
            </a:extLst>
          </p:cNvPr>
          <p:cNvSpPr/>
          <p:nvPr/>
        </p:nvSpPr>
        <p:spPr>
          <a:xfrm>
            <a:off x="4061969" y="5231671"/>
            <a:ext cx="649083" cy="633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1" name="円/楕円 10">
            <a:extLst>
              <a:ext uri="{FF2B5EF4-FFF2-40B4-BE49-F238E27FC236}">
                <a16:creationId xmlns:a16="http://schemas.microsoft.com/office/drawing/2014/main" id="{9B56C9FD-3F0D-CC4E-8ADD-FBFB0E5485E4}"/>
              </a:ext>
            </a:extLst>
          </p:cNvPr>
          <p:cNvSpPr/>
          <p:nvPr/>
        </p:nvSpPr>
        <p:spPr>
          <a:xfrm>
            <a:off x="2896896" y="3879810"/>
            <a:ext cx="671596" cy="756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2" name="右カーブ矢印 11">
            <a:extLst>
              <a:ext uri="{FF2B5EF4-FFF2-40B4-BE49-F238E27FC236}">
                <a16:creationId xmlns:a16="http://schemas.microsoft.com/office/drawing/2014/main" id="{9FC43270-46AA-444F-B881-243FB4C035A2}"/>
              </a:ext>
            </a:extLst>
          </p:cNvPr>
          <p:cNvSpPr/>
          <p:nvPr/>
        </p:nvSpPr>
        <p:spPr>
          <a:xfrm>
            <a:off x="2632486" y="4543650"/>
            <a:ext cx="266052" cy="674627"/>
          </a:xfrm>
          <a:prstGeom prst="curvedRightArrow">
            <a:avLst/>
          </a:prstGeom>
          <a:ln w="0" cap="sq" cmpd="sng">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solidFill>
                <a:schemeClr val="tx1"/>
              </a:solidFill>
            </a:endParaRPr>
          </a:p>
        </p:txBody>
      </p:sp>
      <p:sp>
        <p:nvSpPr>
          <p:cNvPr id="13" name="テキスト ボックス 12">
            <a:extLst>
              <a:ext uri="{FF2B5EF4-FFF2-40B4-BE49-F238E27FC236}">
                <a16:creationId xmlns:a16="http://schemas.microsoft.com/office/drawing/2014/main" id="{3092DDBD-0D96-0A42-9AF9-D4AF97C36ADD}"/>
              </a:ext>
            </a:extLst>
          </p:cNvPr>
          <p:cNvSpPr txBox="1"/>
          <p:nvPr/>
        </p:nvSpPr>
        <p:spPr>
          <a:xfrm>
            <a:off x="4116671" y="5350658"/>
            <a:ext cx="804508" cy="370392"/>
          </a:xfrm>
          <a:prstGeom prst="rect">
            <a:avLst/>
          </a:prstGeom>
          <a:noFill/>
        </p:spPr>
        <p:txBody>
          <a:bodyPr wrap="square" rtlCol="0">
            <a:spAutoFit/>
          </a:bodyPr>
          <a:lstStyle/>
          <a:p>
            <a:r>
              <a:rPr kumimoji="1" lang="en-US" altLang="ja-CN" dirty="0">
                <a:latin typeface="Times" pitchFamily="2" charset="0"/>
                <a:ea typeface="MS PMincho" panose="02020600040205080304" pitchFamily="18" charset="-128"/>
              </a:rPr>
              <a:t>tanh</a:t>
            </a:r>
            <a:endParaRPr kumimoji="1" lang="ja-CN" altLang="en-US" dirty="0">
              <a:latin typeface="Times" pitchFamily="2" charset="0"/>
              <a:ea typeface="MS PMincho" panose="02020600040205080304" pitchFamily="18" charset="-128"/>
            </a:endParaRPr>
          </a:p>
        </p:txBody>
      </p:sp>
      <p:sp>
        <p:nvSpPr>
          <p:cNvPr id="14" name="テキスト ボックス 13">
            <a:extLst>
              <a:ext uri="{FF2B5EF4-FFF2-40B4-BE49-F238E27FC236}">
                <a16:creationId xmlns:a16="http://schemas.microsoft.com/office/drawing/2014/main" id="{6187E34A-F92A-A449-84BC-E098167D8748}"/>
              </a:ext>
            </a:extLst>
          </p:cNvPr>
          <p:cNvSpPr txBox="1"/>
          <p:nvPr/>
        </p:nvSpPr>
        <p:spPr>
          <a:xfrm>
            <a:off x="2954770" y="5332402"/>
            <a:ext cx="649084" cy="370392"/>
          </a:xfrm>
          <a:prstGeom prst="rect">
            <a:avLst/>
          </a:prstGeom>
          <a:noFill/>
        </p:spPr>
        <p:txBody>
          <a:bodyPr wrap="square" rtlCol="0">
            <a:spAutoFit/>
          </a:bodyPr>
          <a:lstStyle/>
          <a:p>
            <a:r>
              <a:rPr kumimoji="1" lang="en-US" altLang="ja-CN" dirty="0">
                <a:latin typeface="Times New Roman" panose="02020603050405020304" pitchFamily="18" charset="0"/>
                <a:cs typeface="Times New Roman" panose="02020603050405020304" pitchFamily="18" charset="0"/>
              </a:rPr>
              <a:t>CEC</a:t>
            </a:r>
            <a:endParaRPr kumimoji="1" lang="ja-CN" altLang="en-US"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22EF416D-1036-3840-B3C0-BCA7B37910B2}"/>
              </a:ext>
            </a:extLst>
          </p:cNvPr>
          <p:cNvSpPr txBox="1"/>
          <p:nvPr/>
        </p:nvSpPr>
        <p:spPr>
          <a:xfrm>
            <a:off x="2730297" y="3674276"/>
            <a:ext cx="765011" cy="1107996"/>
          </a:xfrm>
          <a:prstGeom prst="rect">
            <a:avLst/>
          </a:prstGeom>
          <a:noFill/>
        </p:spPr>
        <p:txBody>
          <a:bodyPr wrap="square" rtlCol="0">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6" name="円/楕円 15">
            <a:extLst>
              <a:ext uri="{FF2B5EF4-FFF2-40B4-BE49-F238E27FC236}">
                <a16:creationId xmlns:a16="http://schemas.microsoft.com/office/drawing/2014/main" id="{FF369731-6A8E-504E-96F2-B43067581B11}"/>
              </a:ext>
            </a:extLst>
          </p:cNvPr>
          <p:cNvSpPr/>
          <p:nvPr/>
        </p:nvSpPr>
        <p:spPr>
          <a:xfrm>
            <a:off x="1737839" y="5181872"/>
            <a:ext cx="763780" cy="674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17" name="直線矢印コネクタ 16">
            <a:extLst>
              <a:ext uri="{FF2B5EF4-FFF2-40B4-BE49-F238E27FC236}">
                <a16:creationId xmlns:a16="http://schemas.microsoft.com/office/drawing/2014/main" id="{6EFD9981-A40A-F146-BDF0-250C39133B9B}"/>
              </a:ext>
            </a:extLst>
          </p:cNvPr>
          <p:cNvCxnSpPr>
            <a:cxnSpLocks/>
          </p:cNvCxnSpPr>
          <p:nvPr/>
        </p:nvCxnSpPr>
        <p:spPr>
          <a:xfrm>
            <a:off x="2507091" y="5517598"/>
            <a:ext cx="39463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451976B-2AA2-5147-855C-0A5F5B276542}"/>
              </a:ext>
            </a:extLst>
          </p:cNvPr>
          <p:cNvCxnSpPr>
            <a:cxnSpLocks/>
          </p:cNvCxnSpPr>
          <p:nvPr/>
        </p:nvCxnSpPr>
        <p:spPr>
          <a:xfrm>
            <a:off x="4711052" y="5518589"/>
            <a:ext cx="533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53781F6-1BDE-4848-BC6A-6A472D50792B}"/>
              </a:ext>
            </a:extLst>
          </p:cNvPr>
          <p:cNvCxnSpPr>
            <a:cxnSpLocks/>
          </p:cNvCxnSpPr>
          <p:nvPr/>
        </p:nvCxnSpPr>
        <p:spPr>
          <a:xfrm>
            <a:off x="5965567" y="5535854"/>
            <a:ext cx="907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円/楕円 19">
            <a:extLst>
              <a:ext uri="{FF2B5EF4-FFF2-40B4-BE49-F238E27FC236}">
                <a16:creationId xmlns:a16="http://schemas.microsoft.com/office/drawing/2014/main" id="{B58BE33F-93B4-5141-BE8B-A9BBD882D2C9}"/>
              </a:ext>
            </a:extLst>
          </p:cNvPr>
          <p:cNvSpPr/>
          <p:nvPr/>
        </p:nvSpPr>
        <p:spPr>
          <a:xfrm>
            <a:off x="5244306" y="5194031"/>
            <a:ext cx="711251" cy="631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1" name="正方形/長方形 20">
            <a:extLst>
              <a:ext uri="{FF2B5EF4-FFF2-40B4-BE49-F238E27FC236}">
                <a16:creationId xmlns:a16="http://schemas.microsoft.com/office/drawing/2014/main" id="{67BC070D-0DF0-F141-9E96-B81D4A8C8C6A}"/>
              </a:ext>
            </a:extLst>
          </p:cNvPr>
          <p:cNvSpPr/>
          <p:nvPr/>
        </p:nvSpPr>
        <p:spPr>
          <a:xfrm>
            <a:off x="5100092" y="4943760"/>
            <a:ext cx="865475" cy="1107996"/>
          </a:xfrm>
          <a:prstGeom prst="rect">
            <a:avLst/>
          </a:prstGeom>
        </p:spPr>
        <p:txBody>
          <a:bodyPr wrap="square">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D9175B70-D84E-2541-8141-F88930C2E912}"/>
              </a:ext>
            </a:extLst>
          </p:cNvPr>
          <p:cNvSpPr/>
          <p:nvPr/>
        </p:nvSpPr>
        <p:spPr>
          <a:xfrm>
            <a:off x="1613994" y="4949008"/>
            <a:ext cx="1047911" cy="1107996"/>
          </a:xfrm>
          <a:prstGeom prst="rect">
            <a:avLst/>
          </a:prstGeom>
        </p:spPr>
        <p:txBody>
          <a:bodyPr wrap="square">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78C4D8C2-0DEA-724D-AB24-B0B31C561FF6}"/>
              </a:ext>
            </a:extLst>
          </p:cNvPr>
          <p:cNvCxnSpPr>
            <a:cxnSpLocks/>
            <a:stCxn id="8" idx="0"/>
          </p:cNvCxnSpPr>
          <p:nvPr/>
        </p:nvCxnSpPr>
        <p:spPr>
          <a:xfrm flipV="1">
            <a:off x="3243950" y="4636428"/>
            <a:ext cx="6908" cy="58921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7548E51A-DB51-FA46-9C56-C8A7690BD881}"/>
              </a:ext>
            </a:extLst>
          </p:cNvPr>
          <p:cNvCxnSpPr>
            <a:cxnSpLocks/>
          </p:cNvCxnSpPr>
          <p:nvPr/>
        </p:nvCxnSpPr>
        <p:spPr>
          <a:xfrm>
            <a:off x="2119729" y="3911851"/>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67733F6-A722-A84D-99F3-E025F4C4FFA5}"/>
              </a:ext>
            </a:extLst>
          </p:cNvPr>
          <p:cNvCxnSpPr>
            <a:cxnSpLocks/>
          </p:cNvCxnSpPr>
          <p:nvPr/>
        </p:nvCxnSpPr>
        <p:spPr>
          <a:xfrm>
            <a:off x="5599931" y="3911851"/>
            <a:ext cx="0" cy="12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円/楕円 25">
            <a:extLst>
              <a:ext uri="{FF2B5EF4-FFF2-40B4-BE49-F238E27FC236}">
                <a16:creationId xmlns:a16="http://schemas.microsoft.com/office/drawing/2014/main" id="{0CC3EDB7-3423-A840-B99F-15FF6B26D93C}"/>
              </a:ext>
            </a:extLst>
          </p:cNvPr>
          <p:cNvSpPr/>
          <p:nvPr/>
        </p:nvSpPr>
        <p:spPr>
          <a:xfrm>
            <a:off x="1815767" y="3262205"/>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7" name="円/楕円 26">
            <a:extLst>
              <a:ext uri="{FF2B5EF4-FFF2-40B4-BE49-F238E27FC236}">
                <a16:creationId xmlns:a16="http://schemas.microsoft.com/office/drawing/2014/main" id="{4CA84DB5-391B-7E4A-BFDF-F71662CDFD5C}"/>
              </a:ext>
            </a:extLst>
          </p:cNvPr>
          <p:cNvSpPr/>
          <p:nvPr/>
        </p:nvSpPr>
        <p:spPr>
          <a:xfrm>
            <a:off x="5295969" y="3261215"/>
            <a:ext cx="607923" cy="542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8" name="テキスト ボックス 27">
            <a:extLst>
              <a:ext uri="{FF2B5EF4-FFF2-40B4-BE49-F238E27FC236}">
                <a16:creationId xmlns:a16="http://schemas.microsoft.com/office/drawing/2014/main" id="{07556E86-577E-9E4C-80F9-6F9B81FBB1C9}"/>
              </a:ext>
            </a:extLst>
          </p:cNvPr>
          <p:cNvSpPr txBox="1"/>
          <p:nvPr/>
        </p:nvSpPr>
        <p:spPr>
          <a:xfrm>
            <a:off x="5207243" y="3389110"/>
            <a:ext cx="829275" cy="261610"/>
          </a:xfrm>
          <a:prstGeom prst="rect">
            <a:avLst/>
          </a:prstGeom>
          <a:noFill/>
        </p:spPr>
        <p:txBody>
          <a:bodyPr wrap="square" rtlCol="0">
            <a:spAutoFit/>
          </a:bodyPr>
          <a:lstStyle/>
          <a:p>
            <a:r>
              <a:rPr kumimoji="1" lang="en-US" altLang="ja-CN" sz="1050" dirty="0">
                <a:latin typeface="Times New Roman" panose="02020603050405020304" pitchFamily="18" charset="0"/>
                <a:cs typeface="Times New Roman" panose="02020603050405020304" pitchFamily="18" charset="0"/>
              </a:rPr>
              <a:t>output gate</a:t>
            </a:r>
            <a:endParaRPr kumimoji="1" lang="ja-CN" altLang="en-US" sz="1050" dirty="0">
              <a:latin typeface="Times New Roman" panose="02020603050405020304" pitchFamily="18" charset="0"/>
              <a:cs typeface="Times New Roman" panose="02020603050405020304" pitchFamily="18" charset="0"/>
            </a:endParaRPr>
          </a:p>
        </p:txBody>
      </p:sp>
      <p:sp>
        <p:nvSpPr>
          <p:cNvPr id="29" name="右矢印 28">
            <a:extLst>
              <a:ext uri="{FF2B5EF4-FFF2-40B4-BE49-F238E27FC236}">
                <a16:creationId xmlns:a16="http://schemas.microsoft.com/office/drawing/2014/main" id="{14EEBF9B-9AB4-734D-BED9-9E5832B812B8}"/>
              </a:ext>
            </a:extLst>
          </p:cNvPr>
          <p:cNvSpPr/>
          <p:nvPr/>
        </p:nvSpPr>
        <p:spPr>
          <a:xfrm>
            <a:off x="0" y="5269201"/>
            <a:ext cx="366562" cy="4699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0" name="下矢印 29">
            <a:extLst>
              <a:ext uri="{FF2B5EF4-FFF2-40B4-BE49-F238E27FC236}">
                <a16:creationId xmlns:a16="http://schemas.microsoft.com/office/drawing/2014/main" id="{D574B60C-CAF1-E74C-8E9B-823B58ED05D8}"/>
              </a:ext>
            </a:extLst>
          </p:cNvPr>
          <p:cNvSpPr/>
          <p:nvPr/>
        </p:nvSpPr>
        <p:spPr>
          <a:xfrm>
            <a:off x="1927224" y="2897236"/>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1" name="下矢印 30">
            <a:extLst>
              <a:ext uri="{FF2B5EF4-FFF2-40B4-BE49-F238E27FC236}">
                <a16:creationId xmlns:a16="http://schemas.microsoft.com/office/drawing/2014/main" id="{FD73C5B4-58B3-C740-A877-8337134817AF}"/>
              </a:ext>
            </a:extLst>
          </p:cNvPr>
          <p:cNvSpPr/>
          <p:nvPr/>
        </p:nvSpPr>
        <p:spPr>
          <a:xfrm>
            <a:off x="5407425" y="2897236"/>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2" name="円/楕円 31">
            <a:extLst>
              <a:ext uri="{FF2B5EF4-FFF2-40B4-BE49-F238E27FC236}">
                <a16:creationId xmlns:a16="http://schemas.microsoft.com/office/drawing/2014/main" id="{1C1C9625-843F-7641-AA32-24E22F1C21E8}"/>
              </a:ext>
            </a:extLst>
          </p:cNvPr>
          <p:cNvSpPr/>
          <p:nvPr/>
        </p:nvSpPr>
        <p:spPr>
          <a:xfrm>
            <a:off x="2932197" y="2731439"/>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3" name="テキスト ボックス 32">
            <a:extLst>
              <a:ext uri="{FF2B5EF4-FFF2-40B4-BE49-F238E27FC236}">
                <a16:creationId xmlns:a16="http://schemas.microsoft.com/office/drawing/2014/main" id="{42FF6348-AB20-B945-BD3B-3887BBC53F27}"/>
              </a:ext>
            </a:extLst>
          </p:cNvPr>
          <p:cNvSpPr txBox="1"/>
          <p:nvPr/>
        </p:nvSpPr>
        <p:spPr>
          <a:xfrm>
            <a:off x="2856358" y="2873261"/>
            <a:ext cx="788999" cy="261610"/>
          </a:xfrm>
          <a:prstGeom prst="rect">
            <a:avLst/>
          </a:prstGeom>
          <a:noFill/>
        </p:spPr>
        <p:txBody>
          <a:bodyPr wrap="none" rtlCol="0">
            <a:spAutoFit/>
          </a:bodyPr>
          <a:lstStyle/>
          <a:p>
            <a:r>
              <a:rPr kumimoji="1" lang="en-US" altLang="ja-CN" sz="1050" dirty="0">
                <a:latin typeface="Times New Roman" panose="02020603050405020304" pitchFamily="18" charset="0"/>
                <a:cs typeface="Times New Roman" panose="02020603050405020304" pitchFamily="18" charset="0"/>
              </a:rPr>
              <a:t>forget gate</a:t>
            </a:r>
            <a:endParaRPr kumimoji="1" lang="ja-CN" altLang="en-US" sz="1050" dirty="0">
              <a:latin typeface="Times New Roman" panose="02020603050405020304" pitchFamily="18" charset="0"/>
              <a:cs typeface="Times New Roman" panose="02020603050405020304" pitchFamily="18" charset="0"/>
            </a:endParaRPr>
          </a:p>
        </p:txBody>
      </p:sp>
      <p:sp>
        <p:nvSpPr>
          <p:cNvPr id="34" name="下矢印 33">
            <a:extLst>
              <a:ext uri="{FF2B5EF4-FFF2-40B4-BE49-F238E27FC236}">
                <a16:creationId xmlns:a16="http://schemas.microsoft.com/office/drawing/2014/main" id="{41BD2462-123D-744E-9DCF-4F3B50310C6C}"/>
              </a:ext>
            </a:extLst>
          </p:cNvPr>
          <p:cNvSpPr/>
          <p:nvPr/>
        </p:nvSpPr>
        <p:spPr>
          <a:xfrm>
            <a:off x="3058353" y="2333858"/>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35" name="直線矢印コネクタ 34">
            <a:extLst>
              <a:ext uri="{FF2B5EF4-FFF2-40B4-BE49-F238E27FC236}">
                <a16:creationId xmlns:a16="http://schemas.microsoft.com/office/drawing/2014/main" id="{F1073D7F-1FB4-9745-AD6D-F8ECF8D73916}"/>
              </a:ext>
            </a:extLst>
          </p:cNvPr>
          <p:cNvCxnSpPr>
            <a:cxnSpLocks/>
          </p:cNvCxnSpPr>
          <p:nvPr/>
        </p:nvCxnSpPr>
        <p:spPr>
          <a:xfrm flipH="1">
            <a:off x="3246179" y="3321504"/>
            <a:ext cx="1115" cy="475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306C3AC0-17C1-A944-AC43-C786C1EC7496}"/>
              </a:ext>
            </a:extLst>
          </p:cNvPr>
          <p:cNvPicPr>
            <a:picLocks noChangeAspect="1"/>
          </p:cNvPicPr>
          <p:nvPr/>
        </p:nvPicPr>
        <p:blipFill>
          <a:blip r:embed="rId3"/>
          <a:stretch>
            <a:fillRect/>
          </a:stretch>
        </p:blipFill>
        <p:spPr>
          <a:xfrm>
            <a:off x="6662056" y="2573278"/>
            <a:ext cx="5539669" cy="414459"/>
          </a:xfrm>
          <a:prstGeom prst="rect">
            <a:avLst/>
          </a:prstGeom>
        </p:spPr>
      </p:pic>
      <p:pic>
        <p:nvPicPr>
          <p:cNvPr id="39" name="図 38">
            <a:extLst>
              <a:ext uri="{FF2B5EF4-FFF2-40B4-BE49-F238E27FC236}">
                <a16:creationId xmlns:a16="http://schemas.microsoft.com/office/drawing/2014/main" id="{725F9C79-8C9C-3744-B4CE-87DF95C267E0}"/>
              </a:ext>
            </a:extLst>
          </p:cNvPr>
          <p:cNvPicPr>
            <a:picLocks noChangeAspect="1"/>
          </p:cNvPicPr>
          <p:nvPr/>
        </p:nvPicPr>
        <p:blipFill>
          <a:blip r:embed="rId4"/>
          <a:stretch>
            <a:fillRect/>
          </a:stretch>
        </p:blipFill>
        <p:spPr>
          <a:xfrm>
            <a:off x="7253638" y="3887723"/>
            <a:ext cx="3506891" cy="426428"/>
          </a:xfrm>
          <a:prstGeom prst="rect">
            <a:avLst/>
          </a:prstGeom>
        </p:spPr>
      </p:pic>
    </p:spTree>
    <p:extLst>
      <p:ext uri="{BB962C8B-B14F-4D97-AF65-F5344CB8AC3E}">
        <p14:creationId xmlns:p14="http://schemas.microsoft.com/office/powerpoint/2010/main" val="199085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1917E-CA1C-4942-BF41-AA5F5B0D4FA6}"/>
              </a:ext>
            </a:extLst>
          </p:cNvPr>
          <p:cNvSpPr>
            <a:spLocks noGrp="1"/>
          </p:cNvSpPr>
          <p:nvPr>
            <p:ph type="title"/>
          </p:nvPr>
        </p:nvSpPr>
        <p:spPr/>
        <p:txBody>
          <a:bodyPr/>
          <a:lstStyle/>
          <a:p>
            <a:r>
              <a:rPr kumimoji="1" lang="ja-CN" altLang="en-US" dirty="0"/>
              <a:t>時系列データ</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0B9204F-3E37-0348-9A9A-8EF3564F2F81}"/>
                  </a:ext>
                </a:extLst>
              </p:cNvPr>
              <p:cNvSpPr>
                <a:spLocks noGrp="1"/>
              </p:cNvSpPr>
              <p:nvPr>
                <p:ph idx="1"/>
              </p:nvPr>
            </p:nvSpPr>
            <p:spPr/>
            <p:txBody>
              <a:bodyPr/>
              <a:lstStyle/>
              <a:p>
                <a:r>
                  <a:rPr kumimoji="1" lang="ja-JP" altLang="en-US"/>
                  <a:t>時系列データを扱う推定問題として，時点</a:t>
                </a:r>
                <a14:m>
                  <m:oMath xmlns:m="http://schemas.openxmlformats.org/officeDocument/2006/math">
                    <m:r>
                      <a:rPr kumimoji="1" lang="en-US" altLang="ja-JP" b="0" i="1" smtClean="0">
                        <a:latin typeface="Cambria Math" panose="02040503050406030204" pitchFamily="18" charset="0"/>
                      </a:rPr>
                      <m:t>𝑡</m:t>
                    </m:r>
                  </m:oMath>
                </a14:m>
                <a:r>
                  <a:rPr kumimoji="1" lang="ja-JP" altLang="en-US"/>
                  <a:t>までのデータを元に，時点</a:t>
                </a:r>
                <a14:m>
                  <m:oMath xmlns:m="http://schemas.openxmlformats.org/officeDocument/2006/math">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+1</m:t>
                    </m:r>
                  </m:oMath>
                </a14:m>
                <a:r>
                  <a:rPr kumimoji="1" lang="ja-JP" altLang="en-US"/>
                  <a:t>のデータを予測するという問題を考えることができます。</a:t>
                </a:r>
                <a:endParaRPr kumimoji="1" lang="en-US" altLang="ja-JP" dirty="0"/>
              </a:p>
              <a:p>
                <a:endParaRPr kumimoji="1" lang="en-US" altLang="ja-JP" dirty="0"/>
              </a:p>
              <a:p>
                <a:r>
                  <a:rPr kumimoji="1" lang="ja-JP" altLang="en-US"/>
                  <a:t>例えば，株価の例であれば今日までの株価を元に，明日の株価を予測する問題がこれに相当します。</a:t>
                </a:r>
                <a:endParaRPr kumimoji="1" lang="en-US" altLang="ja-JP" dirty="0"/>
              </a:p>
              <a:p>
                <a:endParaRPr kumimoji="1" lang="en-US" altLang="ja-JP" dirty="0"/>
              </a:p>
              <a:p>
                <a:r>
                  <a:rPr kumimoji="1" lang="ja-JP" altLang="en-US"/>
                  <a:t>テキストデータの例であれば，文章が途中まで与えられて，その次の単語を予測する問題がこれに相当します。</a:t>
                </a:r>
                <a:endParaRPr kumimoji="1" lang="ja-CN" altLang="en-US" dirty="0"/>
              </a:p>
            </p:txBody>
          </p:sp>
        </mc:Choice>
        <mc:Fallback xmlns="">
          <p:sp>
            <p:nvSpPr>
              <p:cNvPr id="3" name="コンテンツ プレースホルダー 2">
                <a:extLst>
                  <a:ext uri="{FF2B5EF4-FFF2-40B4-BE49-F238E27FC236}">
                    <a16:creationId xmlns:a16="http://schemas.microsoft.com/office/drawing/2014/main" id="{D0B9204F-3E37-0348-9A9A-8EF3564F2F81}"/>
                  </a:ext>
                </a:extLst>
              </p:cNvPr>
              <p:cNvSpPr>
                <a:spLocks noGrp="1" noRot="1" noChangeAspect="1" noMove="1" noResize="1" noEditPoints="1" noAdjustHandles="1" noChangeArrowheads="1" noChangeShapeType="1" noTextEdit="1"/>
              </p:cNvSpPr>
              <p:nvPr>
                <p:ph idx="1"/>
              </p:nvPr>
            </p:nvSpPr>
            <p:spPr>
              <a:blipFill>
                <a:blip r:embed="rId2"/>
                <a:stretch>
                  <a:fillRect l="-1087" t="-2332" r="-362"/>
                </a:stretch>
              </a:blipFill>
            </p:spPr>
            <p:txBody>
              <a:bodyPr/>
              <a:lstStyle/>
              <a:p>
                <a:r>
                  <a:rPr lang="ja-CN" altLang="en-US">
                    <a:noFill/>
                  </a:rPr>
                  <a:t> </a:t>
                </a:r>
              </a:p>
            </p:txBody>
          </p:sp>
        </mc:Fallback>
      </mc:AlternateContent>
    </p:spTree>
    <p:extLst>
      <p:ext uri="{BB962C8B-B14F-4D97-AF65-F5344CB8AC3E}">
        <p14:creationId xmlns:p14="http://schemas.microsoft.com/office/powerpoint/2010/main" val="1115727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298AD0-E8E2-BE4A-A8B3-7201A1175BBA}"/>
              </a:ext>
            </a:extLst>
          </p:cNvPr>
          <p:cNvSpPr>
            <a:spLocks noGrp="1"/>
          </p:cNvSpPr>
          <p:nvPr>
            <p:ph type="title"/>
          </p:nvPr>
        </p:nvSpPr>
        <p:spPr/>
        <p:txBody>
          <a:bodyPr/>
          <a:lstStyle/>
          <a:p>
            <a:r>
              <a:rPr kumimoji="1" lang="ja-CN" altLang="en-US" dirty="0"/>
              <a:t>覗き穴結合</a:t>
            </a:r>
          </a:p>
        </p:txBody>
      </p:sp>
      <p:sp>
        <p:nvSpPr>
          <p:cNvPr id="3" name="コンテンツ プレースホルダー 2">
            <a:extLst>
              <a:ext uri="{FF2B5EF4-FFF2-40B4-BE49-F238E27FC236}">
                <a16:creationId xmlns:a16="http://schemas.microsoft.com/office/drawing/2014/main" id="{0D173ED4-7AA0-D049-8EFE-0B351D97058F}"/>
              </a:ext>
            </a:extLst>
          </p:cNvPr>
          <p:cNvSpPr>
            <a:spLocks noGrp="1"/>
          </p:cNvSpPr>
          <p:nvPr>
            <p:ph idx="1"/>
          </p:nvPr>
        </p:nvSpPr>
        <p:spPr>
          <a:xfrm>
            <a:off x="6959194" y="1367545"/>
            <a:ext cx="4724400" cy="4351338"/>
          </a:xfrm>
        </p:spPr>
        <p:txBody>
          <a:bodyPr>
            <a:noAutofit/>
          </a:bodyPr>
          <a:lstStyle/>
          <a:p>
            <a:r>
              <a:rPr kumimoji="1" lang="ja-JP" altLang="en-US" sz="1800"/>
              <a:t>ここまでの技術的な工夫により，</a:t>
            </a:r>
            <a:r>
              <a:rPr kumimoji="1" lang="en-US" altLang="ja-CN" sz="1800" dirty="0"/>
              <a:t>LSTM</a:t>
            </a:r>
            <a:r>
              <a:rPr kumimoji="1" lang="ja-JP" altLang="en-US" sz="1800"/>
              <a:t>は十分に時系列データを学習できるようになります。実際のところ，</a:t>
            </a:r>
            <a:r>
              <a:rPr kumimoji="1" lang="en-US" altLang="ja-CN" sz="1800" dirty="0" err="1"/>
              <a:t>Keras</a:t>
            </a:r>
            <a:r>
              <a:rPr kumimoji="1" lang="ja-JP" altLang="en-US" sz="1800"/>
              <a:t>のライブラリにおける</a:t>
            </a:r>
            <a:r>
              <a:rPr kumimoji="1" lang="en-US" altLang="ja-CN" sz="1800" dirty="0"/>
              <a:t>LSTM</a:t>
            </a:r>
            <a:r>
              <a:rPr kumimoji="1" lang="ja-JP" altLang="en-US" sz="1800"/>
              <a:t>はここまでに紹介した手法によってのみ構成されています。</a:t>
            </a:r>
            <a:endParaRPr kumimoji="1" lang="en-US" altLang="ja-JP" sz="1800" dirty="0"/>
          </a:p>
          <a:p>
            <a:r>
              <a:rPr kumimoji="1" lang="ja-JP" altLang="en-US" sz="1800"/>
              <a:t>しかしながら，</a:t>
            </a:r>
            <a:r>
              <a:rPr kumimoji="1" lang="en-US" altLang="ja-CN" sz="1800" dirty="0"/>
              <a:t>LSTM</a:t>
            </a:r>
            <a:r>
              <a:rPr kumimoji="1" lang="ja-JP" altLang="en-US" sz="1800"/>
              <a:t>ブロックの出力は出力ゲートに依存しているため，出力ゲートが閉じている場合はどのゲートも</a:t>
            </a:r>
            <a:r>
              <a:rPr kumimoji="1" lang="en-US" altLang="ja-CN" sz="1800" dirty="0"/>
              <a:t>CEC</a:t>
            </a:r>
            <a:r>
              <a:rPr kumimoji="1" lang="ja-JP" altLang="en-US" sz="1800"/>
              <a:t>にアクセスできず，</a:t>
            </a:r>
            <a:r>
              <a:rPr kumimoji="1" lang="en-US" altLang="ja-CN" sz="1800" dirty="0"/>
              <a:t>CEC</a:t>
            </a:r>
            <a:r>
              <a:rPr kumimoji="1" lang="ja-JP" altLang="en-US" sz="1800"/>
              <a:t>の状態を見ることができないという問題が存在しています。</a:t>
            </a:r>
            <a:endParaRPr kumimoji="1" lang="en-US" altLang="ja-JP" sz="1800" dirty="0"/>
          </a:p>
          <a:p>
            <a:r>
              <a:rPr kumimoji="1" lang="ja-JP" altLang="en-US" sz="1800"/>
              <a:t>この問題に対処するために提案されたのが，</a:t>
            </a:r>
            <a:r>
              <a:rPr kumimoji="1" lang="ja-JP" altLang="en-US" sz="1800">
                <a:solidFill>
                  <a:srgbClr val="FF0000"/>
                </a:solidFill>
              </a:rPr>
              <a:t>覗き穴結合</a:t>
            </a:r>
            <a:r>
              <a:rPr kumimoji="1" lang="en-US" altLang="ja-JP" sz="1800" dirty="0">
                <a:solidFill>
                  <a:srgbClr val="FF0000"/>
                </a:solidFill>
              </a:rPr>
              <a:t>(</a:t>
            </a:r>
            <a:r>
              <a:rPr kumimoji="1" lang="en-US" altLang="ja-CN" sz="1800" dirty="0">
                <a:solidFill>
                  <a:srgbClr val="FF0000"/>
                </a:solidFill>
              </a:rPr>
              <a:t>peephole connection)</a:t>
            </a:r>
            <a:r>
              <a:rPr kumimoji="1" lang="ja-JP" altLang="en-US" sz="1800"/>
              <a:t>です。これは</a:t>
            </a:r>
            <a:r>
              <a:rPr kumimoji="1" lang="en-US" altLang="ja-CN" sz="1800" dirty="0"/>
              <a:t>CEC</a:t>
            </a:r>
            <a:r>
              <a:rPr kumimoji="1" lang="ja-JP" altLang="en-US" sz="1800"/>
              <a:t>と各ゲートを繋ぐもので，これによって</a:t>
            </a:r>
            <a:r>
              <a:rPr kumimoji="1" lang="en-US" altLang="ja-CN" sz="1800" dirty="0"/>
              <a:t>CEC</a:t>
            </a:r>
            <a:r>
              <a:rPr kumimoji="1" lang="ja-JP" altLang="en-US" sz="1800"/>
              <a:t>の状態に各ゲートがアクセス可能になります。</a:t>
            </a:r>
            <a:endParaRPr kumimoji="1" lang="en-US" altLang="ja-JP" sz="1800" dirty="0"/>
          </a:p>
          <a:p>
            <a:r>
              <a:rPr kumimoji="1" lang="ja-JP" altLang="en-US" sz="1800"/>
              <a:t>結果として，この覗き穴結合を導入することで，モデルの精度を一層高めることが可能になる場合があります。</a:t>
            </a:r>
            <a:endParaRPr kumimoji="1" lang="ja-CN" altLang="en-US" sz="1800" dirty="0"/>
          </a:p>
        </p:txBody>
      </p:sp>
      <p:sp>
        <p:nvSpPr>
          <p:cNvPr id="4" name="コンテンツ プレースホルダー 2">
            <a:extLst>
              <a:ext uri="{FF2B5EF4-FFF2-40B4-BE49-F238E27FC236}">
                <a16:creationId xmlns:a16="http://schemas.microsoft.com/office/drawing/2014/main" id="{BE1FFC3C-A072-8945-B1DB-337BE3733535}"/>
              </a:ext>
            </a:extLst>
          </p:cNvPr>
          <p:cNvSpPr txBox="1">
            <a:spLocks/>
          </p:cNvSpPr>
          <p:nvPr/>
        </p:nvSpPr>
        <p:spPr>
          <a:xfrm>
            <a:off x="1805724" y="3004995"/>
            <a:ext cx="1027083" cy="303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100">
                <a:latin typeface="Times New Roman" panose="02020603050405020304" pitchFamily="18" charset="0"/>
                <a:cs typeface="Times New Roman" panose="02020603050405020304" pitchFamily="18" charset="0"/>
              </a:rPr>
              <a:t>input gate</a:t>
            </a:r>
            <a:r>
              <a:rPr kumimoji="1" lang="ja-CN" altLang="en-US" sz="2000"/>
              <a:t>　</a:t>
            </a:r>
            <a:endParaRPr kumimoji="1" lang="ja-CN" altLang="en-US" sz="2000" dirty="0"/>
          </a:p>
        </p:txBody>
      </p:sp>
      <p:sp>
        <p:nvSpPr>
          <p:cNvPr id="5" name="コンテンツ プレースホルダー 2">
            <a:extLst>
              <a:ext uri="{FF2B5EF4-FFF2-40B4-BE49-F238E27FC236}">
                <a16:creationId xmlns:a16="http://schemas.microsoft.com/office/drawing/2014/main" id="{B0D840BC-BE79-BD4C-86FD-E8351E4D4581}"/>
              </a:ext>
            </a:extLst>
          </p:cNvPr>
          <p:cNvSpPr txBox="1">
            <a:spLocks/>
          </p:cNvSpPr>
          <p:nvPr/>
        </p:nvSpPr>
        <p:spPr>
          <a:xfrm>
            <a:off x="620564" y="5027667"/>
            <a:ext cx="715863" cy="4613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CN" sz="1800" dirty="0">
                <a:latin typeface="Times New Roman" panose="02020603050405020304" pitchFamily="18" charset="0"/>
                <a:cs typeface="Times New Roman" panose="02020603050405020304" pitchFamily="18" charset="0"/>
              </a:rPr>
              <a:t>tanh</a:t>
            </a:r>
            <a:endParaRPr kumimoji="1" lang="ja-CN" altLang="en-US" sz="1800" dirty="0">
              <a:latin typeface="Times New Roman" panose="02020603050405020304" pitchFamily="18" charset="0"/>
              <a:cs typeface="Times New Roman" panose="02020603050405020304" pitchFamily="18" charset="0"/>
            </a:endParaRPr>
          </a:p>
        </p:txBody>
      </p:sp>
      <p:sp>
        <p:nvSpPr>
          <p:cNvPr id="6" name="円/楕円 5">
            <a:extLst>
              <a:ext uri="{FF2B5EF4-FFF2-40B4-BE49-F238E27FC236}">
                <a16:creationId xmlns:a16="http://schemas.microsoft.com/office/drawing/2014/main" id="{76DD6F2B-B14C-364C-9D44-5619F2787114}"/>
              </a:ext>
            </a:extLst>
          </p:cNvPr>
          <p:cNvSpPr/>
          <p:nvPr/>
        </p:nvSpPr>
        <p:spPr>
          <a:xfrm>
            <a:off x="570628" y="4837419"/>
            <a:ext cx="659212" cy="674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CN" dirty="0"/>
          </a:p>
        </p:txBody>
      </p:sp>
      <p:cxnSp>
        <p:nvCxnSpPr>
          <p:cNvPr id="7" name="直線矢印コネクタ 6">
            <a:extLst>
              <a:ext uri="{FF2B5EF4-FFF2-40B4-BE49-F238E27FC236}">
                <a16:creationId xmlns:a16="http://schemas.microsoft.com/office/drawing/2014/main" id="{0A3A7F17-571D-4E48-8C2F-BF3C4D651BA6}"/>
              </a:ext>
            </a:extLst>
          </p:cNvPr>
          <p:cNvCxnSpPr>
            <a:cxnSpLocks/>
          </p:cNvCxnSpPr>
          <p:nvPr/>
        </p:nvCxnSpPr>
        <p:spPr>
          <a:xfrm>
            <a:off x="1229840" y="5151144"/>
            <a:ext cx="55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円/楕円 7">
            <a:extLst>
              <a:ext uri="{FF2B5EF4-FFF2-40B4-BE49-F238E27FC236}">
                <a16:creationId xmlns:a16="http://schemas.microsoft.com/office/drawing/2014/main" id="{82AF3598-6CA3-EC41-B8EB-1232FE03FD6A}"/>
              </a:ext>
            </a:extLst>
          </p:cNvPr>
          <p:cNvSpPr/>
          <p:nvPr/>
        </p:nvSpPr>
        <p:spPr>
          <a:xfrm>
            <a:off x="2978890" y="4889042"/>
            <a:ext cx="649084" cy="627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dirty="0"/>
          </a:p>
        </p:txBody>
      </p:sp>
      <p:cxnSp>
        <p:nvCxnSpPr>
          <p:cNvPr id="9" name="直線矢印コネクタ 8">
            <a:extLst>
              <a:ext uri="{FF2B5EF4-FFF2-40B4-BE49-F238E27FC236}">
                <a16:creationId xmlns:a16="http://schemas.microsoft.com/office/drawing/2014/main" id="{5D963116-8441-CD4E-A6EE-E52241B07606}"/>
              </a:ext>
            </a:extLst>
          </p:cNvPr>
          <p:cNvCxnSpPr>
            <a:cxnSpLocks/>
            <a:stCxn id="14" idx="3"/>
          </p:cNvCxnSpPr>
          <p:nvPr/>
        </p:nvCxnSpPr>
        <p:spPr>
          <a:xfrm>
            <a:off x="3663336" y="5181002"/>
            <a:ext cx="461538"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円/楕円 9">
            <a:extLst>
              <a:ext uri="{FF2B5EF4-FFF2-40B4-BE49-F238E27FC236}">
                <a16:creationId xmlns:a16="http://schemas.microsoft.com/office/drawing/2014/main" id="{33F138A9-1CF4-CB44-BD9A-9F5C3748D67C}"/>
              </a:ext>
            </a:extLst>
          </p:cNvPr>
          <p:cNvSpPr/>
          <p:nvPr/>
        </p:nvSpPr>
        <p:spPr>
          <a:xfrm>
            <a:off x="4121451" y="4895075"/>
            <a:ext cx="649083" cy="633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1" name="円/楕円 10">
            <a:extLst>
              <a:ext uri="{FF2B5EF4-FFF2-40B4-BE49-F238E27FC236}">
                <a16:creationId xmlns:a16="http://schemas.microsoft.com/office/drawing/2014/main" id="{68FA0259-4C27-DC4C-9F01-BDFB785FD744}"/>
              </a:ext>
            </a:extLst>
          </p:cNvPr>
          <p:cNvSpPr/>
          <p:nvPr/>
        </p:nvSpPr>
        <p:spPr>
          <a:xfrm>
            <a:off x="2956378" y="3543214"/>
            <a:ext cx="671596" cy="756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12" name="右カーブ矢印 11">
            <a:extLst>
              <a:ext uri="{FF2B5EF4-FFF2-40B4-BE49-F238E27FC236}">
                <a16:creationId xmlns:a16="http://schemas.microsoft.com/office/drawing/2014/main" id="{52F97244-D47E-F045-B091-856E013FD941}"/>
              </a:ext>
            </a:extLst>
          </p:cNvPr>
          <p:cNvSpPr/>
          <p:nvPr/>
        </p:nvSpPr>
        <p:spPr>
          <a:xfrm>
            <a:off x="2956378" y="4257978"/>
            <a:ext cx="266052" cy="674627"/>
          </a:xfrm>
          <a:prstGeom prst="curvedRightArrow">
            <a:avLst/>
          </a:prstGeom>
          <a:ln w="0" cap="sq" cmpd="sng">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solidFill>
                <a:schemeClr val="tx1"/>
              </a:solidFill>
            </a:endParaRPr>
          </a:p>
        </p:txBody>
      </p:sp>
      <p:sp>
        <p:nvSpPr>
          <p:cNvPr id="13" name="テキスト ボックス 12">
            <a:extLst>
              <a:ext uri="{FF2B5EF4-FFF2-40B4-BE49-F238E27FC236}">
                <a16:creationId xmlns:a16="http://schemas.microsoft.com/office/drawing/2014/main" id="{B2FC787B-2AEB-CE43-9A36-BBC5FF26AA80}"/>
              </a:ext>
            </a:extLst>
          </p:cNvPr>
          <p:cNvSpPr txBox="1"/>
          <p:nvPr/>
        </p:nvSpPr>
        <p:spPr>
          <a:xfrm>
            <a:off x="4176153" y="5014062"/>
            <a:ext cx="804508" cy="370392"/>
          </a:xfrm>
          <a:prstGeom prst="rect">
            <a:avLst/>
          </a:prstGeom>
          <a:noFill/>
        </p:spPr>
        <p:txBody>
          <a:bodyPr wrap="square" rtlCol="0">
            <a:spAutoFit/>
          </a:bodyPr>
          <a:lstStyle/>
          <a:p>
            <a:r>
              <a:rPr kumimoji="1" lang="en-US" altLang="ja-CN" dirty="0">
                <a:latin typeface="Times" pitchFamily="2" charset="0"/>
                <a:ea typeface="MS PMincho" panose="02020600040205080304" pitchFamily="18" charset="-128"/>
              </a:rPr>
              <a:t>tanh</a:t>
            </a:r>
            <a:endParaRPr kumimoji="1" lang="ja-CN" altLang="en-US" dirty="0">
              <a:latin typeface="Times" pitchFamily="2" charset="0"/>
              <a:ea typeface="MS PMincho" panose="02020600040205080304" pitchFamily="18" charset="-128"/>
            </a:endParaRPr>
          </a:p>
        </p:txBody>
      </p:sp>
      <p:sp>
        <p:nvSpPr>
          <p:cNvPr id="14" name="テキスト ボックス 13">
            <a:extLst>
              <a:ext uri="{FF2B5EF4-FFF2-40B4-BE49-F238E27FC236}">
                <a16:creationId xmlns:a16="http://schemas.microsoft.com/office/drawing/2014/main" id="{D9585EF2-9A20-8146-A31F-5B0B91EA15F6}"/>
              </a:ext>
            </a:extLst>
          </p:cNvPr>
          <p:cNvSpPr txBox="1"/>
          <p:nvPr/>
        </p:nvSpPr>
        <p:spPr>
          <a:xfrm>
            <a:off x="3014252" y="4995806"/>
            <a:ext cx="649084" cy="370392"/>
          </a:xfrm>
          <a:prstGeom prst="rect">
            <a:avLst/>
          </a:prstGeom>
          <a:noFill/>
        </p:spPr>
        <p:txBody>
          <a:bodyPr wrap="square" rtlCol="0">
            <a:spAutoFit/>
          </a:bodyPr>
          <a:lstStyle/>
          <a:p>
            <a:r>
              <a:rPr kumimoji="1" lang="en-US" altLang="ja-CN" dirty="0">
                <a:latin typeface="Times New Roman" panose="02020603050405020304" pitchFamily="18" charset="0"/>
                <a:cs typeface="Times New Roman" panose="02020603050405020304" pitchFamily="18" charset="0"/>
              </a:rPr>
              <a:t>CEC</a:t>
            </a:r>
            <a:endParaRPr kumimoji="1" lang="ja-CN" altLang="en-US"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04A42A9-8C1B-0849-AE84-807DF82C3A23}"/>
              </a:ext>
            </a:extLst>
          </p:cNvPr>
          <p:cNvSpPr txBox="1"/>
          <p:nvPr/>
        </p:nvSpPr>
        <p:spPr>
          <a:xfrm>
            <a:off x="2812226" y="3378501"/>
            <a:ext cx="765011" cy="1107996"/>
          </a:xfrm>
          <a:prstGeom prst="rect">
            <a:avLst/>
          </a:prstGeom>
          <a:noFill/>
        </p:spPr>
        <p:txBody>
          <a:bodyPr wrap="square" rtlCol="0">
            <a:spAutoFit/>
          </a:bodyPr>
          <a:lstStyle/>
          <a:p>
            <a:r>
              <a:rPr kumimoji="1" lang="en-US" altLang="ja-CN" sz="6600" dirty="0">
                <a:latin typeface="Times New Roman" panose="02020603050405020304" pitchFamily="18" charset="0"/>
                <a:ea typeface="MS PMincho" panose="02020600040205080304" pitchFamily="18" charset="-128"/>
                <a:cs typeface="Times New Roman" panose="02020603050405020304" pitchFamily="18" charset="0"/>
              </a:rPr>
              <a:t>×</a:t>
            </a:r>
            <a:endParaRPr kumimoji="1" lang="ja-CN" altLang="en-US" sz="6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6" name="円/楕円 15">
            <a:extLst>
              <a:ext uri="{FF2B5EF4-FFF2-40B4-BE49-F238E27FC236}">
                <a16:creationId xmlns:a16="http://schemas.microsoft.com/office/drawing/2014/main" id="{280B9186-3AAC-CE40-820A-28B166297A8A}"/>
              </a:ext>
            </a:extLst>
          </p:cNvPr>
          <p:cNvSpPr/>
          <p:nvPr/>
        </p:nvSpPr>
        <p:spPr>
          <a:xfrm>
            <a:off x="1797321" y="4845276"/>
            <a:ext cx="763780" cy="674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17" name="直線矢印コネクタ 16">
            <a:extLst>
              <a:ext uri="{FF2B5EF4-FFF2-40B4-BE49-F238E27FC236}">
                <a16:creationId xmlns:a16="http://schemas.microsoft.com/office/drawing/2014/main" id="{298BFDA1-D054-AB41-848B-EE84D4FDAE9E}"/>
              </a:ext>
            </a:extLst>
          </p:cNvPr>
          <p:cNvCxnSpPr>
            <a:cxnSpLocks/>
          </p:cNvCxnSpPr>
          <p:nvPr/>
        </p:nvCxnSpPr>
        <p:spPr>
          <a:xfrm>
            <a:off x="2566573" y="5181002"/>
            <a:ext cx="39463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E46C7D31-2D66-5744-B9FE-7E3858DFA1E9}"/>
              </a:ext>
            </a:extLst>
          </p:cNvPr>
          <p:cNvCxnSpPr>
            <a:cxnSpLocks/>
          </p:cNvCxnSpPr>
          <p:nvPr/>
        </p:nvCxnSpPr>
        <p:spPr>
          <a:xfrm>
            <a:off x="4770534" y="5181993"/>
            <a:ext cx="533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7331A3F-B811-FC4A-A1E8-4DFB0FFD6066}"/>
              </a:ext>
            </a:extLst>
          </p:cNvPr>
          <p:cNvCxnSpPr>
            <a:cxnSpLocks/>
          </p:cNvCxnSpPr>
          <p:nvPr/>
        </p:nvCxnSpPr>
        <p:spPr>
          <a:xfrm>
            <a:off x="6025049" y="5199258"/>
            <a:ext cx="6043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円/楕円 19">
            <a:extLst>
              <a:ext uri="{FF2B5EF4-FFF2-40B4-BE49-F238E27FC236}">
                <a16:creationId xmlns:a16="http://schemas.microsoft.com/office/drawing/2014/main" id="{8B85E64E-F4C8-D541-B17C-28516C34D210}"/>
              </a:ext>
            </a:extLst>
          </p:cNvPr>
          <p:cNvSpPr/>
          <p:nvPr/>
        </p:nvSpPr>
        <p:spPr>
          <a:xfrm>
            <a:off x="5303788" y="4857435"/>
            <a:ext cx="711251" cy="6315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21" name="直線矢印コネクタ 20">
            <a:extLst>
              <a:ext uri="{FF2B5EF4-FFF2-40B4-BE49-F238E27FC236}">
                <a16:creationId xmlns:a16="http://schemas.microsoft.com/office/drawing/2014/main" id="{28B239B7-EEA0-684F-A5EC-86B699CB4594}"/>
              </a:ext>
            </a:extLst>
          </p:cNvPr>
          <p:cNvCxnSpPr>
            <a:stCxn id="8" idx="0"/>
          </p:cNvCxnSpPr>
          <p:nvPr/>
        </p:nvCxnSpPr>
        <p:spPr>
          <a:xfrm flipV="1">
            <a:off x="3303432" y="4299832"/>
            <a:ext cx="6908" cy="58921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DB5B4B8-7871-6C45-94BA-9DDAEBD2DA0C}"/>
              </a:ext>
            </a:extLst>
          </p:cNvPr>
          <p:cNvCxnSpPr>
            <a:cxnSpLocks/>
            <a:stCxn id="24" idx="4"/>
          </p:cNvCxnSpPr>
          <p:nvPr/>
        </p:nvCxnSpPr>
        <p:spPr>
          <a:xfrm>
            <a:off x="2179211" y="3482468"/>
            <a:ext cx="0" cy="137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F75B6D6D-EDF0-FA4B-A024-0B6A1A96EE1C}"/>
              </a:ext>
            </a:extLst>
          </p:cNvPr>
          <p:cNvCxnSpPr>
            <a:cxnSpLocks/>
            <a:stCxn id="25" idx="4"/>
          </p:cNvCxnSpPr>
          <p:nvPr/>
        </p:nvCxnSpPr>
        <p:spPr>
          <a:xfrm>
            <a:off x="5659413" y="3467302"/>
            <a:ext cx="0" cy="1390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円/楕円 23">
            <a:extLst>
              <a:ext uri="{FF2B5EF4-FFF2-40B4-BE49-F238E27FC236}">
                <a16:creationId xmlns:a16="http://schemas.microsoft.com/office/drawing/2014/main" id="{DA66085A-5E8B-6842-AFA2-2D9AC758E79A}"/>
              </a:ext>
            </a:extLst>
          </p:cNvPr>
          <p:cNvSpPr/>
          <p:nvPr/>
        </p:nvSpPr>
        <p:spPr>
          <a:xfrm>
            <a:off x="1875249" y="2925609"/>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5" name="円/楕円 24">
            <a:extLst>
              <a:ext uri="{FF2B5EF4-FFF2-40B4-BE49-F238E27FC236}">
                <a16:creationId xmlns:a16="http://schemas.microsoft.com/office/drawing/2014/main" id="{8F33D220-CC2D-9945-9B67-125C9976BA23}"/>
              </a:ext>
            </a:extLst>
          </p:cNvPr>
          <p:cNvSpPr/>
          <p:nvPr/>
        </p:nvSpPr>
        <p:spPr>
          <a:xfrm>
            <a:off x="5355451" y="2924619"/>
            <a:ext cx="607923" cy="542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6" name="テキスト ボックス 25">
            <a:extLst>
              <a:ext uri="{FF2B5EF4-FFF2-40B4-BE49-F238E27FC236}">
                <a16:creationId xmlns:a16="http://schemas.microsoft.com/office/drawing/2014/main" id="{CBA3C249-0D02-FC4F-8010-A9FA8D901DA1}"/>
              </a:ext>
            </a:extLst>
          </p:cNvPr>
          <p:cNvSpPr txBox="1"/>
          <p:nvPr/>
        </p:nvSpPr>
        <p:spPr>
          <a:xfrm>
            <a:off x="5266725" y="3052514"/>
            <a:ext cx="829275" cy="261610"/>
          </a:xfrm>
          <a:prstGeom prst="rect">
            <a:avLst/>
          </a:prstGeom>
          <a:noFill/>
        </p:spPr>
        <p:txBody>
          <a:bodyPr wrap="square" rtlCol="0">
            <a:spAutoFit/>
          </a:bodyPr>
          <a:lstStyle/>
          <a:p>
            <a:r>
              <a:rPr kumimoji="1" lang="en-US" altLang="ja-CN" sz="1050" dirty="0">
                <a:latin typeface="Times New Roman" panose="02020603050405020304" pitchFamily="18" charset="0"/>
                <a:cs typeface="Times New Roman" panose="02020603050405020304" pitchFamily="18" charset="0"/>
              </a:rPr>
              <a:t>output gate</a:t>
            </a:r>
            <a:endParaRPr kumimoji="1" lang="ja-CN" altLang="en-US" sz="1050" dirty="0">
              <a:latin typeface="Times New Roman" panose="02020603050405020304" pitchFamily="18" charset="0"/>
              <a:cs typeface="Times New Roman" panose="02020603050405020304" pitchFamily="18" charset="0"/>
            </a:endParaRPr>
          </a:p>
        </p:txBody>
      </p:sp>
      <p:sp>
        <p:nvSpPr>
          <p:cNvPr id="27" name="右矢印 26">
            <a:extLst>
              <a:ext uri="{FF2B5EF4-FFF2-40B4-BE49-F238E27FC236}">
                <a16:creationId xmlns:a16="http://schemas.microsoft.com/office/drawing/2014/main" id="{486689AA-F65C-9946-A991-819DC68B04EF}"/>
              </a:ext>
            </a:extLst>
          </p:cNvPr>
          <p:cNvSpPr/>
          <p:nvPr/>
        </p:nvSpPr>
        <p:spPr>
          <a:xfrm>
            <a:off x="59482" y="4932605"/>
            <a:ext cx="366562" cy="4699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8" name="下矢印 27">
            <a:extLst>
              <a:ext uri="{FF2B5EF4-FFF2-40B4-BE49-F238E27FC236}">
                <a16:creationId xmlns:a16="http://schemas.microsoft.com/office/drawing/2014/main" id="{410B7748-CDB3-8C49-8A7B-C92146EE074F}"/>
              </a:ext>
            </a:extLst>
          </p:cNvPr>
          <p:cNvSpPr/>
          <p:nvPr/>
        </p:nvSpPr>
        <p:spPr>
          <a:xfrm>
            <a:off x="1986706" y="2560640"/>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29" name="下矢印 28">
            <a:extLst>
              <a:ext uri="{FF2B5EF4-FFF2-40B4-BE49-F238E27FC236}">
                <a16:creationId xmlns:a16="http://schemas.microsoft.com/office/drawing/2014/main" id="{9D9982A1-5B09-5B4F-9458-38C80B7E68D3}"/>
              </a:ext>
            </a:extLst>
          </p:cNvPr>
          <p:cNvSpPr/>
          <p:nvPr/>
        </p:nvSpPr>
        <p:spPr>
          <a:xfrm>
            <a:off x="5466907" y="2560640"/>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0" name="円/楕円 29">
            <a:extLst>
              <a:ext uri="{FF2B5EF4-FFF2-40B4-BE49-F238E27FC236}">
                <a16:creationId xmlns:a16="http://schemas.microsoft.com/office/drawing/2014/main" id="{BD6A6DF4-693A-414A-99A4-E3E7FEF3F8AE}"/>
              </a:ext>
            </a:extLst>
          </p:cNvPr>
          <p:cNvSpPr/>
          <p:nvPr/>
        </p:nvSpPr>
        <p:spPr>
          <a:xfrm>
            <a:off x="2991679" y="2394843"/>
            <a:ext cx="607923" cy="55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sp>
        <p:nvSpPr>
          <p:cNvPr id="31" name="テキスト ボックス 30">
            <a:extLst>
              <a:ext uri="{FF2B5EF4-FFF2-40B4-BE49-F238E27FC236}">
                <a16:creationId xmlns:a16="http://schemas.microsoft.com/office/drawing/2014/main" id="{AF4E2944-F7DC-484E-829E-416083B9504A}"/>
              </a:ext>
            </a:extLst>
          </p:cNvPr>
          <p:cNvSpPr txBox="1"/>
          <p:nvPr/>
        </p:nvSpPr>
        <p:spPr>
          <a:xfrm>
            <a:off x="2915840" y="2547356"/>
            <a:ext cx="788999" cy="261610"/>
          </a:xfrm>
          <a:prstGeom prst="rect">
            <a:avLst/>
          </a:prstGeom>
          <a:noFill/>
        </p:spPr>
        <p:txBody>
          <a:bodyPr wrap="none" rtlCol="0">
            <a:spAutoFit/>
          </a:bodyPr>
          <a:lstStyle/>
          <a:p>
            <a:r>
              <a:rPr kumimoji="1" lang="en-US" altLang="ja-CN" sz="1050" dirty="0">
                <a:latin typeface="Times New Roman" panose="02020603050405020304" pitchFamily="18" charset="0"/>
                <a:cs typeface="Times New Roman" panose="02020603050405020304" pitchFamily="18" charset="0"/>
              </a:rPr>
              <a:t>forget gate</a:t>
            </a:r>
            <a:endParaRPr kumimoji="1" lang="ja-CN" altLang="en-US" sz="1050" dirty="0">
              <a:latin typeface="Times New Roman" panose="02020603050405020304" pitchFamily="18" charset="0"/>
              <a:cs typeface="Times New Roman" panose="02020603050405020304" pitchFamily="18" charset="0"/>
            </a:endParaRPr>
          </a:p>
        </p:txBody>
      </p:sp>
      <p:sp>
        <p:nvSpPr>
          <p:cNvPr id="32" name="下矢印 31">
            <a:extLst>
              <a:ext uri="{FF2B5EF4-FFF2-40B4-BE49-F238E27FC236}">
                <a16:creationId xmlns:a16="http://schemas.microsoft.com/office/drawing/2014/main" id="{C8178A07-A274-534A-AE01-A6C513B135A7}"/>
              </a:ext>
            </a:extLst>
          </p:cNvPr>
          <p:cNvSpPr/>
          <p:nvPr/>
        </p:nvSpPr>
        <p:spPr>
          <a:xfrm>
            <a:off x="3117835" y="1997262"/>
            <a:ext cx="385010" cy="269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CN" altLang="en-US"/>
          </a:p>
        </p:txBody>
      </p:sp>
      <p:cxnSp>
        <p:nvCxnSpPr>
          <p:cNvPr id="33" name="直線矢印コネクタ 32">
            <a:extLst>
              <a:ext uri="{FF2B5EF4-FFF2-40B4-BE49-F238E27FC236}">
                <a16:creationId xmlns:a16="http://schemas.microsoft.com/office/drawing/2014/main" id="{CCF5142A-F8A9-BA45-8C7F-9D8E6007BE3F}"/>
              </a:ext>
            </a:extLst>
          </p:cNvPr>
          <p:cNvCxnSpPr>
            <a:cxnSpLocks/>
          </p:cNvCxnSpPr>
          <p:nvPr/>
        </p:nvCxnSpPr>
        <p:spPr>
          <a:xfrm>
            <a:off x="3306777" y="2984908"/>
            <a:ext cx="3563" cy="558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526A470-BE77-EB40-94B6-498863B63C55}"/>
              </a:ext>
            </a:extLst>
          </p:cNvPr>
          <p:cNvCxnSpPr>
            <a:cxnSpLocks/>
          </p:cNvCxnSpPr>
          <p:nvPr/>
        </p:nvCxnSpPr>
        <p:spPr>
          <a:xfrm flipH="1" flipV="1">
            <a:off x="2445036" y="3420844"/>
            <a:ext cx="571883" cy="164802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曲線コネクタ 34">
            <a:extLst>
              <a:ext uri="{FF2B5EF4-FFF2-40B4-BE49-F238E27FC236}">
                <a16:creationId xmlns:a16="http://schemas.microsoft.com/office/drawing/2014/main" id="{0DA017E7-C6EB-0543-939D-0E861BBA3903}"/>
              </a:ext>
            </a:extLst>
          </p:cNvPr>
          <p:cNvCxnSpPr>
            <a:cxnSpLocks/>
            <a:endCxn id="30" idx="5"/>
          </p:cNvCxnSpPr>
          <p:nvPr/>
        </p:nvCxnSpPr>
        <p:spPr>
          <a:xfrm rot="16200000" flipV="1">
            <a:off x="3162530" y="3218197"/>
            <a:ext cx="1169115" cy="473025"/>
          </a:xfrm>
          <a:prstGeom prst="curved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曲線コネクタ 35">
            <a:extLst>
              <a:ext uri="{FF2B5EF4-FFF2-40B4-BE49-F238E27FC236}">
                <a16:creationId xmlns:a16="http://schemas.microsoft.com/office/drawing/2014/main" id="{6A7F83E2-69B4-0A4C-8848-9B4ADE40D3D9}"/>
              </a:ext>
            </a:extLst>
          </p:cNvPr>
          <p:cNvCxnSpPr>
            <a:cxnSpLocks/>
            <a:stCxn id="8" idx="7"/>
          </p:cNvCxnSpPr>
          <p:nvPr/>
        </p:nvCxnSpPr>
        <p:spPr>
          <a:xfrm rot="5400000" flipH="1" flipV="1">
            <a:off x="3287403" y="4284786"/>
            <a:ext cx="941711" cy="450681"/>
          </a:xfrm>
          <a:prstGeom prst="curvedConnector3">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27AFF2EB-53B1-EA44-8A6B-4581FC78A736}"/>
              </a:ext>
            </a:extLst>
          </p:cNvPr>
          <p:cNvCxnSpPr/>
          <p:nvPr/>
        </p:nvCxnSpPr>
        <p:spPr>
          <a:xfrm flipV="1">
            <a:off x="3599602" y="3308715"/>
            <a:ext cx="1755849" cy="1718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988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D4B3B-AE66-C447-87BE-867F98CD2D90}"/>
              </a:ext>
            </a:extLst>
          </p:cNvPr>
          <p:cNvSpPr>
            <a:spLocks noGrp="1"/>
          </p:cNvSpPr>
          <p:nvPr>
            <p:ph type="title"/>
          </p:nvPr>
        </p:nvSpPr>
        <p:spPr/>
        <p:txBody>
          <a:bodyPr/>
          <a:lstStyle/>
          <a:p>
            <a:r>
              <a:rPr kumimoji="1" lang="en-US" altLang="ja-CN" dirty="0" err="1"/>
              <a:t>Keras</a:t>
            </a:r>
            <a:r>
              <a:rPr kumimoji="1" lang="ja-JP" altLang="en-US"/>
              <a:t>による長・短期記憶</a:t>
            </a:r>
            <a:endParaRPr kumimoji="1" lang="ja-CN" altLang="en-US" dirty="0"/>
          </a:p>
        </p:txBody>
      </p:sp>
      <p:pic>
        <p:nvPicPr>
          <p:cNvPr id="5" name="コンテンツ プレースホルダー 4" descr="スクリーンショットの画面&#10;&#10;自動的に生成された説明">
            <a:extLst>
              <a:ext uri="{FF2B5EF4-FFF2-40B4-BE49-F238E27FC236}">
                <a16:creationId xmlns:a16="http://schemas.microsoft.com/office/drawing/2014/main" id="{514EF4A3-09C2-8844-A407-E5FA83AE4C04}"/>
              </a:ext>
            </a:extLst>
          </p:cNvPr>
          <p:cNvPicPr>
            <a:picLocks noGrp="1" noChangeAspect="1"/>
          </p:cNvPicPr>
          <p:nvPr>
            <p:ph idx="1"/>
          </p:nvPr>
        </p:nvPicPr>
        <p:blipFill>
          <a:blip r:embed="rId2"/>
          <a:stretch>
            <a:fillRect/>
          </a:stretch>
        </p:blipFill>
        <p:spPr>
          <a:xfrm>
            <a:off x="0" y="2026557"/>
            <a:ext cx="8519886" cy="2235200"/>
          </a:xfrm>
        </p:spPr>
      </p:pic>
      <p:sp>
        <p:nvSpPr>
          <p:cNvPr id="6" name="テキスト ボックス 5">
            <a:extLst>
              <a:ext uri="{FF2B5EF4-FFF2-40B4-BE49-F238E27FC236}">
                <a16:creationId xmlns:a16="http://schemas.microsoft.com/office/drawing/2014/main" id="{CECEBCAC-5711-214A-9A35-556EA0767436}"/>
              </a:ext>
            </a:extLst>
          </p:cNvPr>
          <p:cNvSpPr txBox="1"/>
          <p:nvPr/>
        </p:nvSpPr>
        <p:spPr>
          <a:xfrm>
            <a:off x="8703128" y="1845129"/>
            <a:ext cx="3347358" cy="4524315"/>
          </a:xfrm>
          <a:prstGeom prst="rect">
            <a:avLst/>
          </a:prstGeom>
          <a:noFill/>
        </p:spPr>
        <p:txBody>
          <a:bodyPr wrap="square" rtlCol="0">
            <a:spAutoFit/>
          </a:bodyPr>
          <a:lstStyle/>
          <a:p>
            <a:r>
              <a:rPr kumimoji="1" lang="ja-CN" altLang="en-US" sz="2400" dirty="0"/>
              <a:t>・</a:t>
            </a:r>
            <a:r>
              <a:rPr kumimoji="1" lang="ja-JP" altLang="en-US" sz="2400"/>
              <a:t>指定するのは，主に</a:t>
            </a:r>
            <a:r>
              <a:rPr kumimoji="1" lang="en-US" altLang="ja-CN" sz="2400" dirty="0" err="1"/>
              <a:t>layer_lstm</a:t>
            </a:r>
            <a:r>
              <a:rPr kumimoji="1" lang="ja-JP" altLang="en-US" sz="2400"/>
              <a:t>のユニット数，すなわち</a:t>
            </a:r>
            <a:r>
              <a:rPr kumimoji="1" lang="en-US" altLang="ja-CN" sz="2400" dirty="0">
                <a:solidFill>
                  <a:srgbClr val="FF0000"/>
                </a:solidFill>
              </a:rPr>
              <a:t>LSTM</a:t>
            </a:r>
            <a:r>
              <a:rPr kumimoji="1" lang="ja-JP" altLang="en-US" sz="2400">
                <a:solidFill>
                  <a:srgbClr val="FF0000"/>
                </a:solidFill>
              </a:rPr>
              <a:t>ブロックのブロック数だけ</a:t>
            </a:r>
            <a:r>
              <a:rPr kumimoji="1" lang="ja-JP" altLang="en-US" sz="2400"/>
              <a:t>です。</a:t>
            </a:r>
            <a:endParaRPr kumimoji="1" lang="en-US" altLang="ja-JP" sz="2400" dirty="0"/>
          </a:p>
          <a:p>
            <a:endParaRPr kumimoji="1" lang="en-US" altLang="ja-JP" sz="2400" dirty="0"/>
          </a:p>
          <a:p>
            <a:r>
              <a:rPr kumimoji="1" lang="ja-JP" altLang="en-US" sz="2400"/>
              <a:t>・</a:t>
            </a:r>
            <a:r>
              <a:rPr kumimoji="1" lang="en-US" altLang="ja-CN" sz="2400" dirty="0"/>
              <a:t>LSTM</a:t>
            </a:r>
            <a:r>
              <a:rPr kumimoji="1" lang="ja-JP" altLang="en-US" sz="2400"/>
              <a:t>の活性化関数などを指定することもできますが，</a:t>
            </a:r>
            <a:r>
              <a:rPr kumimoji="1" lang="en-US" altLang="ja-CN" sz="2400" dirty="0" err="1"/>
              <a:t>Keras</a:t>
            </a:r>
            <a:r>
              <a:rPr kumimoji="1" lang="ja-JP" altLang="en-US" sz="2400"/>
              <a:t>のデフォルトが極めて優れており，引数を調整しなくても十分に機能します。</a:t>
            </a:r>
            <a:endParaRPr kumimoji="1" lang="ja-CN" altLang="en-US" sz="2400" dirty="0"/>
          </a:p>
        </p:txBody>
      </p:sp>
      <p:sp>
        <p:nvSpPr>
          <p:cNvPr id="7" name="テキスト ボックス 6">
            <a:extLst>
              <a:ext uri="{FF2B5EF4-FFF2-40B4-BE49-F238E27FC236}">
                <a16:creationId xmlns:a16="http://schemas.microsoft.com/office/drawing/2014/main" id="{9E579234-5C2F-A24A-816A-86C67AF92BA1}"/>
              </a:ext>
            </a:extLst>
          </p:cNvPr>
          <p:cNvSpPr txBox="1"/>
          <p:nvPr/>
        </p:nvSpPr>
        <p:spPr>
          <a:xfrm>
            <a:off x="277586" y="4408714"/>
            <a:ext cx="8115300" cy="1569660"/>
          </a:xfrm>
          <a:prstGeom prst="rect">
            <a:avLst/>
          </a:prstGeom>
          <a:noFill/>
        </p:spPr>
        <p:txBody>
          <a:bodyPr wrap="square" rtlCol="0">
            <a:spAutoFit/>
          </a:bodyPr>
          <a:lstStyle/>
          <a:p>
            <a:r>
              <a:rPr kumimoji="1" lang="en-US" altLang="ja-CN" sz="2400" dirty="0"/>
              <a:t>#12:LSTM</a:t>
            </a:r>
            <a:r>
              <a:rPr kumimoji="1" lang="ja-JP" altLang="en-US" sz="2400"/>
              <a:t>を実装するため，</a:t>
            </a:r>
            <a:r>
              <a:rPr kumimoji="1" lang="en-US" altLang="ja-CN" sz="2400" dirty="0" err="1"/>
              <a:t>layer_simple_rnn</a:t>
            </a:r>
            <a:r>
              <a:rPr kumimoji="1" lang="ja-JP" altLang="en-US" sz="2400"/>
              <a:t>関数に代わって</a:t>
            </a:r>
            <a:r>
              <a:rPr kumimoji="1" lang="en-US" altLang="ja-CN" sz="2400" dirty="0" err="1"/>
              <a:t>layer_lstm</a:t>
            </a:r>
            <a:r>
              <a:rPr kumimoji="1" lang="ja-JP" altLang="en-US" sz="2400"/>
              <a:t>を用います。必須の引数は</a:t>
            </a:r>
            <a:r>
              <a:rPr kumimoji="1" lang="en-US" altLang="ja-CN" sz="2400" dirty="0"/>
              <a:t>LSTM</a:t>
            </a:r>
            <a:r>
              <a:rPr kumimoji="1" lang="ja-JP" altLang="en-US" sz="2400"/>
              <a:t>ブロックの個数を指定する</a:t>
            </a:r>
            <a:r>
              <a:rPr kumimoji="1" lang="en-US" altLang="ja-CN" sz="2400" dirty="0"/>
              <a:t>units</a:t>
            </a:r>
            <a:r>
              <a:rPr kumimoji="1" lang="ja-JP" altLang="en-US" sz="2400"/>
              <a:t>だけです。この場合</a:t>
            </a:r>
            <a:r>
              <a:rPr kumimoji="1" lang="en-US" altLang="ja-JP" sz="2400" dirty="0"/>
              <a:t>64</a:t>
            </a:r>
            <a:r>
              <a:rPr kumimoji="1" lang="ja-JP" altLang="en-US" sz="2400"/>
              <a:t>個の</a:t>
            </a:r>
            <a:r>
              <a:rPr kumimoji="1" lang="en-US" altLang="ja-CN" sz="2400" dirty="0"/>
              <a:t>LSTM</a:t>
            </a:r>
            <a:r>
              <a:rPr kumimoji="1" lang="ja-JP" altLang="en-US" sz="2400"/>
              <a:t>ブロックを用いることを示しています。</a:t>
            </a:r>
            <a:endParaRPr kumimoji="1" lang="ja-CN" altLang="en-US" sz="2400" dirty="0"/>
          </a:p>
        </p:txBody>
      </p:sp>
    </p:spTree>
    <p:extLst>
      <p:ext uri="{BB962C8B-B14F-4D97-AF65-F5344CB8AC3E}">
        <p14:creationId xmlns:p14="http://schemas.microsoft.com/office/powerpoint/2010/main" val="2432124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4F3AA-D304-D940-8D70-CF95EBD803D9}"/>
              </a:ext>
            </a:extLst>
          </p:cNvPr>
          <p:cNvSpPr>
            <a:spLocks noGrp="1"/>
          </p:cNvSpPr>
          <p:nvPr>
            <p:ph type="title"/>
          </p:nvPr>
        </p:nvSpPr>
        <p:spPr/>
        <p:txBody>
          <a:bodyPr/>
          <a:lstStyle/>
          <a:p>
            <a:r>
              <a:rPr kumimoji="1" lang="ja-JP" altLang="en-US"/>
              <a:t>長・短期記憶の応用例</a:t>
            </a:r>
            <a:endParaRPr kumimoji="1" lang="ja-CN" altLang="en-US" dirty="0"/>
          </a:p>
        </p:txBody>
      </p:sp>
      <p:pic>
        <p:nvPicPr>
          <p:cNvPr id="4" name="コンテンツ プレースホルダー 4" descr="スクリーンショットの画面&#10;&#10;自動的に生成された説明">
            <a:extLst>
              <a:ext uri="{FF2B5EF4-FFF2-40B4-BE49-F238E27FC236}">
                <a16:creationId xmlns:a16="http://schemas.microsoft.com/office/drawing/2014/main" id="{B0341E9B-39C7-A94A-A594-0E11EC1B7274}"/>
              </a:ext>
            </a:extLst>
          </p:cNvPr>
          <p:cNvPicPr>
            <a:picLocks noGrp="1" noChangeAspect="1"/>
          </p:cNvPicPr>
          <p:nvPr>
            <p:ph idx="1"/>
          </p:nvPr>
        </p:nvPicPr>
        <p:blipFill>
          <a:blip r:embed="rId2"/>
          <a:stretch>
            <a:fillRect/>
          </a:stretch>
        </p:blipFill>
        <p:spPr>
          <a:xfrm>
            <a:off x="0" y="2841171"/>
            <a:ext cx="6753354" cy="1510280"/>
          </a:xfrm>
        </p:spPr>
      </p:pic>
      <p:sp>
        <p:nvSpPr>
          <p:cNvPr id="5" name="テキスト ボックス 4">
            <a:extLst>
              <a:ext uri="{FF2B5EF4-FFF2-40B4-BE49-F238E27FC236}">
                <a16:creationId xmlns:a16="http://schemas.microsoft.com/office/drawing/2014/main" id="{6272F582-445E-B340-8D9C-666F762AC564}"/>
              </a:ext>
            </a:extLst>
          </p:cNvPr>
          <p:cNvSpPr txBox="1"/>
          <p:nvPr/>
        </p:nvSpPr>
        <p:spPr>
          <a:xfrm>
            <a:off x="6874329" y="2008414"/>
            <a:ext cx="5159828" cy="3416320"/>
          </a:xfrm>
          <a:prstGeom prst="rect">
            <a:avLst/>
          </a:prstGeom>
          <a:noFill/>
        </p:spPr>
        <p:txBody>
          <a:bodyPr wrap="square" rtlCol="0">
            <a:spAutoFit/>
          </a:bodyPr>
          <a:lstStyle/>
          <a:p>
            <a:r>
              <a:rPr kumimoji="1" lang="ja-JP" altLang="en-US"/>
              <a:t>・では</a:t>
            </a:r>
            <a:r>
              <a:rPr kumimoji="1" lang="en-US" altLang="ja-CN" dirty="0"/>
              <a:t>RNN</a:t>
            </a:r>
            <a:r>
              <a:rPr kumimoji="1" lang="ja-JP" altLang="en-US"/>
              <a:t>の応用例と同じデータセットを用いて，実際に</a:t>
            </a:r>
            <a:r>
              <a:rPr kumimoji="1" lang="en-US" altLang="ja-CN" dirty="0"/>
              <a:t>LSTM</a:t>
            </a:r>
            <a:r>
              <a:rPr kumimoji="1" lang="ja-JP" altLang="en-US"/>
              <a:t>を利用して著者推定問題を解いてみましょう。</a:t>
            </a:r>
            <a:endParaRPr kumimoji="1" lang="en-US" altLang="ja-JP" dirty="0"/>
          </a:p>
          <a:p>
            <a:endParaRPr kumimoji="1" lang="en-US" altLang="ja-JP" dirty="0"/>
          </a:p>
          <a:p>
            <a:r>
              <a:rPr kumimoji="1" lang="ja-JP" altLang="en-US"/>
              <a:t>・今回は隠れ層に</a:t>
            </a:r>
            <a:r>
              <a:rPr kumimoji="1" lang="en-US" altLang="ja-JP" dirty="0"/>
              <a:t>64</a:t>
            </a:r>
            <a:r>
              <a:rPr kumimoji="1" lang="ja-JP" altLang="en-US"/>
              <a:t>個のユニットを持つ</a:t>
            </a:r>
            <a:r>
              <a:rPr kumimoji="1" lang="en-US" altLang="ja-CN" dirty="0"/>
              <a:t>LSTM</a:t>
            </a:r>
            <a:r>
              <a:rPr kumimoji="1" lang="ja-JP" altLang="en-US"/>
              <a:t>を利用します。</a:t>
            </a:r>
            <a:endParaRPr kumimoji="1" lang="en-US" altLang="ja-JP" dirty="0"/>
          </a:p>
          <a:p>
            <a:endParaRPr kumimoji="1" lang="en-US" altLang="ja-JP" dirty="0"/>
          </a:p>
          <a:p>
            <a:r>
              <a:rPr kumimoji="1" lang="ja-JP" altLang="en-US"/>
              <a:t>・また，</a:t>
            </a:r>
            <a:r>
              <a:rPr kumimoji="1" lang="en-US" altLang="ja-CN" dirty="0"/>
              <a:t>RNN</a:t>
            </a:r>
            <a:r>
              <a:rPr kumimoji="1" lang="ja-JP" altLang="en-US"/>
              <a:t>の応用例の場合と同様に，出力層の活性化関数にはシグモイド関数を用います。</a:t>
            </a:r>
            <a:endParaRPr kumimoji="1" lang="en-US" altLang="ja-JP" dirty="0"/>
          </a:p>
          <a:p>
            <a:endParaRPr kumimoji="1" lang="en-US" altLang="ja-JP" dirty="0"/>
          </a:p>
          <a:p>
            <a:r>
              <a:rPr kumimoji="1" lang="ja-JP" altLang="en-US"/>
              <a:t>・すなわち，</a:t>
            </a:r>
            <a:r>
              <a:rPr kumimoji="1" lang="ja-CN" altLang="en-US" dirty="0"/>
              <a:t>先に</a:t>
            </a:r>
            <a:r>
              <a:rPr kumimoji="1" lang="ja-JP" altLang="en-US"/>
              <a:t>例として示したモデルをそのまま利用します。</a:t>
            </a:r>
            <a:endParaRPr kumimoji="1" lang="ja-CN" altLang="en-US" dirty="0"/>
          </a:p>
        </p:txBody>
      </p:sp>
    </p:spTree>
    <p:extLst>
      <p:ext uri="{BB962C8B-B14F-4D97-AF65-F5344CB8AC3E}">
        <p14:creationId xmlns:p14="http://schemas.microsoft.com/office/powerpoint/2010/main" val="2610028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6A634-7A66-814A-85E1-AD75EB97A772}"/>
              </a:ext>
            </a:extLst>
          </p:cNvPr>
          <p:cNvSpPr>
            <a:spLocks noGrp="1"/>
          </p:cNvSpPr>
          <p:nvPr>
            <p:ph type="title"/>
          </p:nvPr>
        </p:nvSpPr>
        <p:spPr/>
        <p:txBody>
          <a:bodyPr/>
          <a:lstStyle/>
          <a:p>
            <a:r>
              <a:rPr kumimoji="1" lang="ja-JP" altLang="en-US"/>
              <a:t>長・短期記憶の応用例</a:t>
            </a:r>
            <a:endParaRPr kumimoji="1" lang="ja-CN" altLang="en-US" dirty="0"/>
          </a:p>
        </p:txBody>
      </p:sp>
      <p:pic>
        <p:nvPicPr>
          <p:cNvPr id="5" name="コンテンツ プレースホルダー 4" descr="スクリーンショット が含まれている画像&#10;&#10;自動的に生成された説明">
            <a:extLst>
              <a:ext uri="{FF2B5EF4-FFF2-40B4-BE49-F238E27FC236}">
                <a16:creationId xmlns:a16="http://schemas.microsoft.com/office/drawing/2014/main" id="{747AD461-87C3-4C4D-ADBE-8DFB04AF8BF7}"/>
              </a:ext>
            </a:extLst>
          </p:cNvPr>
          <p:cNvPicPr>
            <a:picLocks noGrp="1" noChangeAspect="1"/>
          </p:cNvPicPr>
          <p:nvPr>
            <p:ph idx="1"/>
          </p:nvPr>
        </p:nvPicPr>
        <p:blipFill>
          <a:blip r:embed="rId2"/>
          <a:stretch>
            <a:fillRect/>
          </a:stretch>
        </p:blipFill>
        <p:spPr>
          <a:xfrm>
            <a:off x="674915" y="1580735"/>
            <a:ext cx="5421085" cy="5026346"/>
          </a:xfrm>
        </p:spPr>
      </p:pic>
      <p:sp>
        <p:nvSpPr>
          <p:cNvPr id="6" name="テキスト ボックス 5">
            <a:extLst>
              <a:ext uri="{FF2B5EF4-FFF2-40B4-BE49-F238E27FC236}">
                <a16:creationId xmlns:a16="http://schemas.microsoft.com/office/drawing/2014/main" id="{7322E604-9632-9C43-8A5B-3712DF077139}"/>
              </a:ext>
            </a:extLst>
          </p:cNvPr>
          <p:cNvSpPr txBox="1"/>
          <p:nvPr/>
        </p:nvSpPr>
        <p:spPr>
          <a:xfrm>
            <a:off x="7081156" y="3000879"/>
            <a:ext cx="4849586" cy="646331"/>
          </a:xfrm>
          <a:prstGeom prst="rect">
            <a:avLst/>
          </a:prstGeom>
          <a:noFill/>
        </p:spPr>
        <p:txBody>
          <a:bodyPr wrap="square" rtlCol="0">
            <a:spAutoFit/>
          </a:bodyPr>
          <a:lstStyle/>
          <a:p>
            <a:endParaRPr kumimoji="1" lang="en-US" altLang="ja-CN" dirty="0"/>
          </a:p>
          <a:p>
            <a:endParaRPr kumimoji="1" lang="ja-CN" altLang="en-US" dirty="0"/>
          </a:p>
        </p:txBody>
      </p:sp>
      <p:sp>
        <p:nvSpPr>
          <p:cNvPr id="9" name="正方形/長方形 8">
            <a:extLst>
              <a:ext uri="{FF2B5EF4-FFF2-40B4-BE49-F238E27FC236}">
                <a16:creationId xmlns:a16="http://schemas.microsoft.com/office/drawing/2014/main" id="{795C8F7C-24BC-D044-93D2-6B252DFDC45B}"/>
              </a:ext>
            </a:extLst>
          </p:cNvPr>
          <p:cNvSpPr/>
          <p:nvPr/>
        </p:nvSpPr>
        <p:spPr>
          <a:xfrm>
            <a:off x="6096000" y="1508585"/>
            <a:ext cx="6096000" cy="4524315"/>
          </a:xfrm>
          <a:prstGeom prst="rect">
            <a:avLst/>
          </a:prstGeom>
        </p:spPr>
        <p:txBody>
          <a:bodyPr>
            <a:spAutoFit/>
          </a:bodyPr>
          <a:lstStyle/>
          <a:p>
            <a:r>
              <a:rPr kumimoji="1" lang="ja-JP" altLang="en-US" sz="2400"/>
              <a:t>・訓練の過程と結果は</a:t>
            </a:r>
            <a:r>
              <a:rPr kumimoji="1" lang="ja-CN" altLang="en-US" sz="2400" dirty="0"/>
              <a:t>左</a:t>
            </a:r>
            <a:r>
              <a:rPr kumimoji="1" lang="ja-JP" altLang="en-US" sz="2400"/>
              <a:t>の通りとなります。</a:t>
            </a:r>
            <a:endParaRPr kumimoji="1" lang="en-US" altLang="ja-JP" sz="2400" dirty="0"/>
          </a:p>
          <a:p>
            <a:endParaRPr kumimoji="1" lang="en-US" altLang="ja-JP" sz="2400" dirty="0"/>
          </a:p>
          <a:p>
            <a:r>
              <a:rPr kumimoji="1" lang="ja-JP" altLang="en-US" sz="2400"/>
              <a:t>・テストデータに対する最終的な正確度は</a:t>
            </a:r>
            <a:r>
              <a:rPr kumimoji="1" lang="en-US" altLang="ja-JP" sz="2400" dirty="0">
                <a:solidFill>
                  <a:srgbClr val="FF0000"/>
                </a:solidFill>
              </a:rPr>
              <a:t>85.04%</a:t>
            </a:r>
            <a:r>
              <a:rPr kumimoji="1" lang="ja-JP" altLang="en-US" sz="2400"/>
              <a:t>となりました。</a:t>
            </a:r>
            <a:r>
              <a:rPr kumimoji="1" lang="en-US" altLang="ja-CN" sz="2400" dirty="0"/>
              <a:t>RNN</a:t>
            </a:r>
            <a:r>
              <a:rPr kumimoji="1" lang="ja-JP" altLang="en-US" sz="2400"/>
              <a:t>を用いた著者推定と比較すると，</a:t>
            </a:r>
            <a:r>
              <a:rPr kumimoji="1" lang="en-US" altLang="ja-JP" sz="2400" dirty="0"/>
              <a:t>30%</a:t>
            </a:r>
            <a:r>
              <a:rPr kumimoji="1" lang="ja-JP" altLang="en-US" sz="2400"/>
              <a:t>ほど高い精度で予測することができました。</a:t>
            </a:r>
            <a:endParaRPr kumimoji="1" lang="en-US" altLang="ja-JP" sz="2400" dirty="0"/>
          </a:p>
          <a:p>
            <a:endParaRPr kumimoji="1" lang="en-US" altLang="ja-JP" sz="2400" dirty="0"/>
          </a:p>
          <a:p>
            <a:r>
              <a:rPr kumimoji="1" lang="ja-JP" altLang="en-US" sz="2400"/>
              <a:t>・このように高い精度で予測が可能となったのは，</a:t>
            </a:r>
            <a:r>
              <a:rPr kumimoji="1" lang="en-US" altLang="ja-CN" sz="2400" dirty="0"/>
              <a:t>LSTM</a:t>
            </a:r>
            <a:r>
              <a:rPr kumimoji="1" lang="ja-JP" altLang="en-US" sz="2400"/>
              <a:t>を利用したことによって，</a:t>
            </a:r>
            <a:r>
              <a:rPr kumimoji="1" lang="ja-CN" altLang="en-US" sz="2400" dirty="0"/>
              <a:t>勾配消失問題が解消され，</a:t>
            </a:r>
            <a:r>
              <a:rPr kumimoji="1" lang="ja-JP" altLang="en-US" sz="2400"/>
              <a:t>比較的長い期間での時系列予測が有効になったためであると考えられます。</a:t>
            </a:r>
            <a:endParaRPr kumimoji="1" lang="en-US" altLang="ja-JP" sz="2400" dirty="0"/>
          </a:p>
        </p:txBody>
      </p:sp>
    </p:spTree>
    <p:extLst>
      <p:ext uri="{BB962C8B-B14F-4D97-AF65-F5344CB8AC3E}">
        <p14:creationId xmlns:p14="http://schemas.microsoft.com/office/powerpoint/2010/main" val="44556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98025-B6FE-8F4B-824D-B9E26C26EBD9}"/>
              </a:ext>
            </a:extLst>
          </p:cNvPr>
          <p:cNvSpPr>
            <a:spLocks noGrp="1"/>
          </p:cNvSpPr>
          <p:nvPr>
            <p:ph type="title"/>
          </p:nvPr>
        </p:nvSpPr>
        <p:spPr/>
        <p:txBody>
          <a:bodyPr/>
          <a:lstStyle/>
          <a:p>
            <a:r>
              <a:rPr kumimoji="1" lang="ja-CN" altLang="en-US" dirty="0"/>
              <a:t>　</a:t>
            </a:r>
          </a:p>
        </p:txBody>
      </p:sp>
      <p:sp>
        <p:nvSpPr>
          <p:cNvPr id="3" name="コンテンツ プレースホルダー 2">
            <a:extLst>
              <a:ext uri="{FF2B5EF4-FFF2-40B4-BE49-F238E27FC236}">
                <a16:creationId xmlns:a16="http://schemas.microsoft.com/office/drawing/2014/main" id="{9DEA1AE9-2A50-034E-8204-51212B14499A}"/>
              </a:ext>
            </a:extLst>
          </p:cNvPr>
          <p:cNvSpPr>
            <a:spLocks noGrp="1"/>
          </p:cNvSpPr>
          <p:nvPr>
            <p:ph idx="1"/>
          </p:nvPr>
        </p:nvSpPr>
        <p:spPr>
          <a:xfrm>
            <a:off x="1246414" y="2691039"/>
            <a:ext cx="10515600" cy="4351338"/>
          </a:xfrm>
        </p:spPr>
        <p:txBody>
          <a:bodyPr>
            <a:normAutofit/>
          </a:bodyPr>
          <a:lstStyle/>
          <a:p>
            <a:pPr marL="0" indent="0">
              <a:buNone/>
            </a:pPr>
            <a:r>
              <a:rPr kumimoji="1" lang="ja-CN" altLang="en-US" sz="5400" dirty="0"/>
              <a:t>ご清聴ありがとうございました</a:t>
            </a:r>
          </a:p>
        </p:txBody>
      </p:sp>
    </p:spTree>
    <p:extLst>
      <p:ext uri="{BB962C8B-B14F-4D97-AF65-F5344CB8AC3E}">
        <p14:creationId xmlns:p14="http://schemas.microsoft.com/office/powerpoint/2010/main" val="96746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701087-0DEF-FF49-95BD-119F98CF0460}"/>
              </a:ext>
            </a:extLst>
          </p:cNvPr>
          <p:cNvSpPr>
            <a:spLocks noGrp="1"/>
          </p:cNvSpPr>
          <p:nvPr>
            <p:ph type="title"/>
          </p:nvPr>
        </p:nvSpPr>
        <p:spPr/>
        <p:txBody>
          <a:bodyPr/>
          <a:lstStyle/>
          <a:p>
            <a:r>
              <a:rPr kumimoji="1" lang="en-US" altLang="ja-CN" dirty="0"/>
              <a:t>RNN</a:t>
            </a:r>
            <a:r>
              <a:rPr kumimoji="1" lang="ja-CN" altLang="en-US" dirty="0"/>
              <a:t>の利用</a:t>
            </a:r>
          </a:p>
        </p:txBody>
      </p:sp>
      <p:sp>
        <p:nvSpPr>
          <p:cNvPr id="3" name="コンテンツ プレースホルダー 2">
            <a:extLst>
              <a:ext uri="{FF2B5EF4-FFF2-40B4-BE49-F238E27FC236}">
                <a16:creationId xmlns:a16="http://schemas.microsoft.com/office/drawing/2014/main" id="{249FD468-4120-F746-AC27-8481E7C3AEA9}"/>
              </a:ext>
            </a:extLst>
          </p:cNvPr>
          <p:cNvSpPr>
            <a:spLocks noGrp="1"/>
          </p:cNvSpPr>
          <p:nvPr>
            <p:ph idx="1"/>
          </p:nvPr>
        </p:nvSpPr>
        <p:spPr/>
        <p:txBody>
          <a:bodyPr/>
          <a:lstStyle/>
          <a:p>
            <a:r>
              <a:rPr kumimoji="1" lang="ja-JP" altLang="en-US"/>
              <a:t>それではこれらの推定問題を解決するにはどうすればよいでしょうか。</a:t>
            </a:r>
            <a:endParaRPr kumimoji="1" lang="en-US" altLang="ja-JP" dirty="0"/>
          </a:p>
          <a:p>
            <a:endParaRPr kumimoji="1" lang="en-US" altLang="ja-JP" dirty="0"/>
          </a:p>
          <a:p>
            <a:r>
              <a:rPr kumimoji="1" lang="ja-JP" altLang="en-US"/>
              <a:t>一般的に，このような時系列データに対する推定問題を扱う場合には，ニューラルネットワークの中でも，特に</a:t>
            </a:r>
            <a:r>
              <a:rPr kumimoji="1" lang="en-US" altLang="ja-CN" dirty="0">
                <a:solidFill>
                  <a:srgbClr val="FF0000"/>
                </a:solidFill>
              </a:rPr>
              <a:t>RNN</a:t>
            </a:r>
            <a:r>
              <a:rPr kumimoji="1" lang="ja-JP" altLang="en-US"/>
              <a:t>が利用されます。</a:t>
            </a:r>
            <a:endParaRPr kumimoji="1" lang="en-US" altLang="ja-JP" dirty="0"/>
          </a:p>
          <a:p>
            <a:endParaRPr kumimoji="1" lang="en-US" altLang="ja-JP" dirty="0"/>
          </a:p>
          <a:p>
            <a:r>
              <a:rPr kumimoji="1" lang="en-US" altLang="ja-CN" dirty="0"/>
              <a:t>RNN</a:t>
            </a:r>
            <a:r>
              <a:rPr kumimoji="1" lang="ja-JP" altLang="en-US"/>
              <a:t>は，時系列データにおける一定のパターンを学習し，それを予測に役立てることができます。</a:t>
            </a:r>
            <a:endParaRPr kumimoji="1" lang="ja-CN" altLang="en-US" dirty="0"/>
          </a:p>
        </p:txBody>
      </p:sp>
    </p:spTree>
    <p:extLst>
      <p:ext uri="{BB962C8B-B14F-4D97-AF65-F5344CB8AC3E}">
        <p14:creationId xmlns:p14="http://schemas.microsoft.com/office/powerpoint/2010/main" val="298230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92F25-C3C7-C743-A8B3-AA17D0058E66}"/>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p:sp>
        <p:nvSpPr>
          <p:cNvPr id="3" name="コンテンツ プレースホルダー 2">
            <a:extLst>
              <a:ext uri="{FF2B5EF4-FFF2-40B4-BE49-F238E27FC236}">
                <a16:creationId xmlns:a16="http://schemas.microsoft.com/office/drawing/2014/main" id="{9423781F-F207-5E48-A3EB-0849902AEB96}"/>
              </a:ext>
            </a:extLst>
          </p:cNvPr>
          <p:cNvSpPr>
            <a:spLocks noGrp="1"/>
          </p:cNvSpPr>
          <p:nvPr>
            <p:ph idx="1"/>
          </p:nvPr>
        </p:nvSpPr>
        <p:spPr/>
        <p:txBody>
          <a:bodyPr/>
          <a:lstStyle/>
          <a:p>
            <a:r>
              <a:rPr kumimoji="1" lang="ja-JP" altLang="en-US"/>
              <a:t>なぜ</a:t>
            </a:r>
            <a:r>
              <a:rPr kumimoji="1" lang="en-US" altLang="ja-CN" dirty="0"/>
              <a:t>RNN</a:t>
            </a:r>
            <a:r>
              <a:rPr kumimoji="1" lang="ja-JP" altLang="en-US"/>
              <a:t>は時系列データにおける一定のパターンを学習することができるのでしょうか。</a:t>
            </a:r>
            <a:endParaRPr kumimoji="1" lang="en-US" altLang="ja-JP" dirty="0"/>
          </a:p>
          <a:p>
            <a:endParaRPr kumimoji="1" lang="en-US" altLang="ja-JP" dirty="0"/>
          </a:p>
          <a:p>
            <a:r>
              <a:rPr kumimoji="1" lang="ja-JP" altLang="en-US"/>
              <a:t>それは，</a:t>
            </a:r>
            <a:r>
              <a:rPr kumimoji="1" lang="en-US" altLang="ja-CN" dirty="0"/>
              <a:t>RNN</a:t>
            </a:r>
            <a:r>
              <a:rPr kumimoji="1" lang="ja-JP" altLang="en-US"/>
              <a:t>が時系列データを「記憶」することができるためです。</a:t>
            </a:r>
            <a:endParaRPr kumimoji="1" lang="en-US" altLang="ja-JP" dirty="0"/>
          </a:p>
          <a:p>
            <a:endParaRPr kumimoji="1" lang="en-US" altLang="ja-JP" dirty="0"/>
          </a:p>
          <a:p>
            <a:r>
              <a:rPr kumimoji="1" lang="ja-JP" altLang="en-US"/>
              <a:t>では一体どうやって「記憶」することができるのでしょうか。それは隠れ層に</a:t>
            </a:r>
            <a:r>
              <a:rPr kumimoji="1" lang="ja-JP" altLang="en-US">
                <a:solidFill>
                  <a:srgbClr val="FF0000"/>
                </a:solidFill>
              </a:rPr>
              <a:t>帰還路</a:t>
            </a:r>
            <a:r>
              <a:rPr kumimoji="1" lang="ja-JP" altLang="en-US"/>
              <a:t>を持つニューラルネットワークを構成することによって可能となります。</a:t>
            </a:r>
            <a:endParaRPr kumimoji="1" lang="ja-CN" altLang="en-US" dirty="0"/>
          </a:p>
        </p:txBody>
      </p:sp>
    </p:spTree>
    <p:extLst>
      <p:ext uri="{BB962C8B-B14F-4D97-AF65-F5344CB8AC3E}">
        <p14:creationId xmlns:p14="http://schemas.microsoft.com/office/powerpoint/2010/main" val="248536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FCD964-6B03-CD4A-AE9A-B012A0BD6AFE}"/>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p:sp>
        <p:nvSpPr>
          <p:cNvPr id="3" name="コンテンツ プレースホルダー 2">
            <a:extLst>
              <a:ext uri="{FF2B5EF4-FFF2-40B4-BE49-F238E27FC236}">
                <a16:creationId xmlns:a16="http://schemas.microsoft.com/office/drawing/2014/main" id="{C8E0E712-96D0-4F4C-A8F9-A04D58DB3511}"/>
              </a:ext>
            </a:extLst>
          </p:cNvPr>
          <p:cNvSpPr>
            <a:spLocks noGrp="1"/>
          </p:cNvSpPr>
          <p:nvPr>
            <p:ph idx="1"/>
          </p:nvPr>
        </p:nvSpPr>
        <p:spPr/>
        <p:txBody>
          <a:bodyPr/>
          <a:lstStyle/>
          <a:p>
            <a:r>
              <a:rPr kumimoji="1" lang="en-US" altLang="ja-CN" dirty="0"/>
              <a:t>RNN</a:t>
            </a:r>
            <a:r>
              <a:rPr kumimoji="1" lang="ja-JP" altLang="en-US"/>
              <a:t>の動作はいたってシンプルであり，各時点において</a:t>
            </a:r>
            <a:r>
              <a:rPr kumimoji="1" lang="en-US" altLang="ja-JP" dirty="0"/>
              <a:t>1</a:t>
            </a:r>
            <a:r>
              <a:rPr kumimoji="1" lang="ja-JP" altLang="en-US"/>
              <a:t>つの入力を受け取り，同時に</a:t>
            </a:r>
            <a:r>
              <a:rPr kumimoji="1" lang="en-US" altLang="ja-JP" dirty="0"/>
              <a:t>1</a:t>
            </a:r>
            <a:r>
              <a:rPr kumimoji="1" lang="ja-JP" altLang="en-US"/>
              <a:t>つの出力を返すというものです。</a:t>
            </a:r>
            <a:endParaRPr kumimoji="1" lang="en-US" altLang="ja-JP" dirty="0"/>
          </a:p>
          <a:p>
            <a:endParaRPr kumimoji="1" lang="en-US" altLang="ja-JP" dirty="0"/>
          </a:p>
          <a:p>
            <a:r>
              <a:rPr kumimoji="1" lang="ja-JP" altLang="en-US"/>
              <a:t>したがって，出力を計算する際に</a:t>
            </a:r>
            <a:r>
              <a:rPr kumimoji="1" lang="en-US" altLang="ja-CN" dirty="0"/>
              <a:t>RNN</a:t>
            </a:r>
            <a:r>
              <a:rPr kumimoji="1" lang="ja-JP" altLang="en-US"/>
              <a:t>が過去に受け取った入力すべてが関与することになります。すなわち，通常の順伝播型ニューラルネットワークが</a:t>
            </a:r>
            <a:r>
              <a:rPr kumimoji="1" lang="ja-JP" altLang="en-US">
                <a:solidFill>
                  <a:srgbClr val="FF0000"/>
                </a:solidFill>
              </a:rPr>
              <a:t>入力</a:t>
            </a:r>
            <a:r>
              <a:rPr kumimoji="1" lang="en-US" altLang="ja-JP" dirty="0">
                <a:solidFill>
                  <a:srgbClr val="FF0000"/>
                </a:solidFill>
              </a:rPr>
              <a:t>1</a:t>
            </a:r>
            <a:r>
              <a:rPr kumimoji="1" lang="ja-JP" altLang="en-US">
                <a:solidFill>
                  <a:srgbClr val="FF0000"/>
                </a:solidFill>
              </a:rPr>
              <a:t>つに対し</a:t>
            </a:r>
            <a:r>
              <a:rPr kumimoji="1" lang="en-US" altLang="ja-JP" dirty="0">
                <a:solidFill>
                  <a:srgbClr val="FF0000"/>
                </a:solidFill>
              </a:rPr>
              <a:t>1</a:t>
            </a:r>
            <a:r>
              <a:rPr kumimoji="1" lang="ja-JP" altLang="en-US">
                <a:solidFill>
                  <a:srgbClr val="FF0000"/>
                </a:solidFill>
              </a:rPr>
              <a:t>つの出力を与える写像</a:t>
            </a:r>
            <a:r>
              <a:rPr kumimoji="1" lang="ja-JP" altLang="en-US"/>
              <a:t>であったのに対して，</a:t>
            </a:r>
            <a:r>
              <a:rPr kumimoji="1" lang="en-US" altLang="ja-CN" dirty="0"/>
              <a:t>RNN</a:t>
            </a:r>
            <a:r>
              <a:rPr kumimoji="1" lang="ja-JP" altLang="en-US"/>
              <a:t>は</a:t>
            </a:r>
            <a:r>
              <a:rPr kumimoji="1" lang="ja-JP" altLang="en-US">
                <a:solidFill>
                  <a:srgbClr val="FF0000"/>
                </a:solidFill>
              </a:rPr>
              <a:t>全ての入力から</a:t>
            </a:r>
            <a:r>
              <a:rPr kumimoji="1" lang="en-US" altLang="ja-JP" dirty="0">
                <a:solidFill>
                  <a:srgbClr val="FF0000"/>
                </a:solidFill>
              </a:rPr>
              <a:t>1</a:t>
            </a:r>
            <a:r>
              <a:rPr kumimoji="1" lang="ja-JP" altLang="en-US">
                <a:solidFill>
                  <a:srgbClr val="FF0000"/>
                </a:solidFill>
              </a:rPr>
              <a:t>つの出力への写像</a:t>
            </a:r>
            <a:r>
              <a:rPr kumimoji="1" lang="ja-JP" altLang="en-US"/>
              <a:t>であると考えることができます。</a:t>
            </a:r>
            <a:endParaRPr kumimoji="1" lang="en-US" altLang="ja-JP" dirty="0"/>
          </a:p>
          <a:p>
            <a:endParaRPr kumimoji="1" lang="en-US" altLang="ja-JP" dirty="0"/>
          </a:p>
          <a:p>
            <a:r>
              <a:rPr kumimoji="1" lang="ja-JP" altLang="en-US"/>
              <a:t>過去に受け取った入力こそが，「記憶」すべき情報であり，このようなメカニズムで「記憶」が行われます。</a:t>
            </a:r>
            <a:endParaRPr kumimoji="1" lang="ja-CN" altLang="en-US" dirty="0"/>
          </a:p>
        </p:txBody>
      </p:sp>
    </p:spTree>
    <p:extLst>
      <p:ext uri="{BB962C8B-B14F-4D97-AF65-F5344CB8AC3E}">
        <p14:creationId xmlns:p14="http://schemas.microsoft.com/office/powerpoint/2010/main" val="211391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1A414B-4FA9-FA4C-A46A-73DA2F16C11C}"/>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p:sp>
        <p:nvSpPr>
          <p:cNvPr id="3" name="コンテンツ プレースホルダー 2">
            <a:extLst>
              <a:ext uri="{FF2B5EF4-FFF2-40B4-BE49-F238E27FC236}">
                <a16:creationId xmlns:a16="http://schemas.microsoft.com/office/drawing/2014/main" id="{20EE8556-EB63-D846-B547-BA35A3032EF2}"/>
              </a:ext>
            </a:extLst>
          </p:cNvPr>
          <p:cNvSpPr>
            <a:spLocks noGrp="1"/>
          </p:cNvSpPr>
          <p:nvPr>
            <p:ph idx="1"/>
          </p:nvPr>
        </p:nvSpPr>
        <p:spPr/>
        <p:txBody>
          <a:bodyPr/>
          <a:lstStyle/>
          <a:p>
            <a:r>
              <a:rPr kumimoji="1" lang="ja-CN" altLang="en-US" dirty="0"/>
              <a:t>次に，</a:t>
            </a:r>
            <a:r>
              <a:rPr kumimoji="1" lang="en-US" altLang="ja-CN" dirty="0"/>
              <a:t>RNN</a:t>
            </a:r>
            <a:r>
              <a:rPr kumimoji="1" lang="ja-JP" altLang="en-US"/>
              <a:t>の数ある応用のうち自然言語処理と呼ばれる分野への応用を念頭に，</a:t>
            </a:r>
            <a:r>
              <a:rPr kumimoji="1" lang="en-US" altLang="ja-CN" dirty="0"/>
              <a:t>RNN</a:t>
            </a:r>
            <a:r>
              <a:rPr kumimoji="1" lang="ja-JP" altLang="en-US"/>
              <a:t>を数値例を用いて説明します。</a:t>
            </a:r>
            <a:endParaRPr kumimoji="1" lang="en-US" altLang="ja-JP" dirty="0"/>
          </a:p>
          <a:p>
            <a:endParaRPr kumimoji="1" lang="ja-CN" altLang="en-US" dirty="0"/>
          </a:p>
        </p:txBody>
      </p:sp>
    </p:spTree>
    <p:extLst>
      <p:ext uri="{BB962C8B-B14F-4D97-AF65-F5344CB8AC3E}">
        <p14:creationId xmlns:p14="http://schemas.microsoft.com/office/powerpoint/2010/main" val="137133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88446-DBBA-3F43-8057-49930B318D06}"/>
              </a:ext>
            </a:extLst>
          </p:cNvPr>
          <p:cNvSpPr>
            <a:spLocks noGrp="1"/>
          </p:cNvSpPr>
          <p:nvPr>
            <p:ph type="title"/>
          </p:nvPr>
        </p:nvSpPr>
        <p:spPr/>
        <p:txBody>
          <a:bodyPr/>
          <a:lstStyle/>
          <a:p>
            <a:r>
              <a:rPr kumimoji="1" lang="ja-JP" altLang="en-US"/>
              <a:t>再帰型ニューラルネットワークの原理</a:t>
            </a:r>
            <a:endParaRPr kumimoji="1" lang="ja-CN" altLang="en-US" dirty="0"/>
          </a:p>
        </p:txBody>
      </p:sp>
      <p:sp>
        <p:nvSpPr>
          <p:cNvPr id="3" name="コンテンツ プレースホルダー 2">
            <a:extLst>
              <a:ext uri="{FF2B5EF4-FFF2-40B4-BE49-F238E27FC236}">
                <a16:creationId xmlns:a16="http://schemas.microsoft.com/office/drawing/2014/main" id="{A7A1ACBB-BFA4-1247-8F07-FF87D64F965F}"/>
              </a:ext>
            </a:extLst>
          </p:cNvPr>
          <p:cNvSpPr>
            <a:spLocks noGrp="1"/>
          </p:cNvSpPr>
          <p:nvPr>
            <p:ph idx="1"/>
          </p:nvPr>
        </p:nvSpPr>
        <p:spPr/>
        <p:txBody>
          <a:bodyPr/>
          <a:lstStyle/>
          <a:p>
            <a:r>
              <a:rPr kumimoji="1" lang="ja-JP" altLang="en-US"/>
              <a:t>まず数値例に用いる課題について説明します。今回用いる課題は，平仮名の「し」「き」「い」を並び替えてできる</a:t>
            </a:r>
            <a:r>
              <a:rPr kumimoji="1" lang="en-US" altLang="ja-JP" dirty="0"/>
              <a:t>6</a:t>
            </a:r>
            <a:r>
              <a:rPr kumimoji="1" lang="ja-JP" altLang="en-US"/>
              <a:t>単語について，先頭の</a:t>
            </a:r>
            <a:r>
              <a:rPr kumimoji="1" lang="en-US" altLang="ja-JP" dirty="0"/>
              <a:t>2</a:t>
            </a:r>
            <a:r>
              <a:rPr kumimoji="1" lang="ja-JP" altLang="en-US"/>
              <a:t>文字が入力された時点で，次の</a:t>
            </a:r>
            <a:r>
              <a:rPr kumimoji="1" lang="en-US" altLang="ja-JP" dirty="0"/>
              <a:t>1</a:t>
            </a:r>
            <a:r>
              <a:rPr kumimoji="1" lang="ja-JP" altLang="en-US"/>
              <a:t>文字を予測する課題です。</a:t>
            </a:r>
            <a:endParaRPr kumimoji="1" lang="en-US" altLang="ja-JP" dirty="0"/>
          </a:p>
          <a:p>
            <a:r>
              <a:rPr kumimoji="1" lang="ja-JP" altLang="en-US"/>
              <a:t>すなわち，「しき」と入力された場合その次には「い」が，「しい」と入力された場合その次には「き」が，「いき」と入力された場合その次には「し」が，「いし」と入力された場合その次には「き」が，「きし」と入力された場合その次には「い」が，「きい」と入力された場合その次には「し」が入力されることをそれぞれ予測します。</a:t>
            </a:r>
            <a:endParaRPr kumimoji="1" lang="en-US" altLang="ja-JP" dirty="0"/>
          </a:p>
          <a:p>
            <a:r>
              <a:rPr kumimoji="1" lang="ja-JP" altLang="en-US"/>
              <a:t>これは携帯電話で用いられる</a:t>
            </a:r>
            <a:r>
              <a:rPr kumimoji="1" lang="ja-JP" altLang="en-US">
                <a:solidFill>
                  <a:srgbClr val="FF0000"/>
                </a:solidFill>
              </a:rPr>
              <a:t>予測変換</a:t>
            </a:r>
            <a:r>
              <a:rPr kumimoji="1" lang="ja-JP" altLang="en-US"/>
              <a:t>の技術を取り上げた課題となっています。</a:t>
            </a:r>
            <a:endParaRPr kumimoji="1" lang="ja-CN" altLang="en-US" dirty="0"/>
          </a:p>
        </p:txBody>
      </p:sp>
    </p:spTree>
    <p:extLst>
      <p:ext uri="{BB962C8B-B14F-4D97-AF65-F5344CB8AC3E}">
        <p14:creationId xmlns:p14="http://schemas.microsoft.com/office/powerpoint/2010/main" val="32346763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4438</Words>
  <Application>Microsoft Macintosh PowerPoint</Application>
  <PresentationFormat>ワイド画面</PresentationFormat>
  <Paragraphs>302</Paragraphs>
  <Slides>44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44</vt:i4>
      </vt:variant>
    </vt:vector>
  </HeadingPairs>
  <TitlesOfParts>
    <vt:vector size="51" baseType="lpstr">
      <vt:lpstr>Arial</vt:lpstr>
      <vt:lpstr>Calibri</vt:lpstr>
      <vt:lpstr>Calibri Light</vt:lpstr>
      <vt:lpstr>Cambria Math</vt:lpstr>
      <vt:lpstr>Times</vt:lpstr>
      <vt:lpstr>Times New Roman</vt:lpstr>
      <vt:lpstr>Office テーマ</vt:lpstr>
      <vt:lpstr>再帰型ニューラルネットワーク</vt:lpstr>
      <vt:lpstr>再帰型ニューラルネットワーク</vt:lpstr>
      <vt:lpstr>時系列データ</vt:lpstr>
      <vt:lpstr>時系列データ</vt:lpstr>
      <vt:lpstr>RNNの利用</vt:lpstr>
      <vt:lpstr>再帰型ニューラルネットワークの原理</vt:lpstr>
      <vt:lpstr>再帰型ニューラルネットワークの原理</vt:lpstr>
      <vt:lpstr>再帰型ニューラルネットワークの原理</vt:lpstr>
      <vt:lpstr>再帰型ニューラルネットワークの原理</vt:lpstr>
      <vt:lpstr>再帰型ニューラルネットワークの原理</vt:lpstr>
      <vt:lpstr>再帰型ニューラルネットワークの原理</vt:lpstr>
      <vt:lpstr>再帰型ニューラルネットワークの原理</vt:lpstr>
      <vt:lpstr>再帰型ニューラルネットワークの原理</vt:lpstr>
      <vt:lpstr>再帰型ニューラルネットワークの原理</vt:lpstr>
      <vt:lpstr>再帰型ニューラルネット ワークの原理</vt:lpstr>
      <vt:lpstr>Kerasによる再帰型ニューラルネットワーク</vt:lpstr>
      <vt:lpstr>Kerasによる再帰型ニューラルネットワーク</vt:lpstr>
      <vt:lpstr>Kerasによる再帰型ニューラルネットワーク</vt:lpstr>
      <vt:lpstr>Kerasによる再帰型ニューラルネットワーク</vt:lpstr>
      <vt:lpstr>再帰型ニューラルネットワークの応用例</vt:lpstr>
      <vt:lpstr>再帰型ニューラルネットワークの応用例</vt:lpstr>
      <vt:lpstr>再帰型ニューラルネットワークの応用例</vt:lpstr>
      <vt:lpstr>再帰型ニューラルネットワークの応用例</vt:lpstr>
      <vt:lpstr>再帰型ニューラルネットワークの応用例</vt:lpstr>
      <vt:lpstr>再帰型ニューラルネットワークの応用例</vt:lpstr>
      <vt:lpstr>長・短期記憶</vt:lpstr>
      <vt:lpstr>長・短期記憶</vt:lpstr>
      <vt:lpstr>長・短期記憶</vt:lpstr>
      <vt:lpstr>長・短期記憶</vt:lpstr>
      <vt:lpstr>長・短期記憶の原理</vt:lpstr>
      <vt:lpstr>CEC</vt:lpstr>
      <vt:lpstr>CEC</vt:lpstr>
      <vt:lpstr>CEC</vt:lpstr>
      <vt:lpstr>入力ゲートと出力ゲート</vt:lpstr>
      <vt:lpstr>入力ゲートと出力ゲート</vt:lpstr>
      <vt:lpstr>入力ゲートと出力ゲート</vt:lpstr>
      <vt:lpstr>入力ゲートと出力ゲート</vt:lpstr>
      <vt:lpstr>忘却ゲート</vt:lpstr>
      <vt:lpstr>忘却ゲート</vt:lpstr>
      <vt:lpstr>覗き穴結合</vt:lpstr>
      <vt:lpstr>Kerasによる長・短期記憶</vt:lpstr>
      <vt:lpstr>長・短期記憶の応用例</vt:lpstr>
      <vt:lpstr>長・短期記憶の応用例</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再帰型ニューラルネットワーク</dc:title>
  <dc:creator>izumi-sotaro</dc:creator>
  <cp:lastModifiedBy>izumi-sotaro</cp:lastModifiedBy>
  <cp:revision>20</cp:revision>
  <dcterms:created xsi:type="dcterms:W3CDTF">2020-08-17T08:11:52Z</dcterms:created>
  <dcterms:modified xsi:type="dcterms:W3CDTF">2020-08-18T02:00:11Z</dcterms:modified>
</cp:coreProperties>
</file>