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notesMasterIdLst>
    <p:notesMasterId r:id="rId27"/>
  </p:notesMasterIdLst>
  <p:handoutMasterIdLst>
    <p:handoutMasterId r:id="rId28"/>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81" r:id="rId21"/>
    <p:sldId id="277" r:id="rId22"/>
    <p:sldId id="278" r:id="rId23"/>
    <p:sldId id="279" r:id="rId24"/>
    <p:sldId id="280" r:id="rId25"/>
    <p:sldId id="282" r:id="rId26"/>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93" d="100"/>
          <a:sy n="93" d="100"/>
        </p:scale>
        <p:origin x="92" y="344"/>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rtlCol="0"/>
        <a:lstStyle/>
        <a:p>
          <a:pPr rtl="0"/>
          <a:endParaRPr lang="en-US"/>
        </a:p>
      </dgm:t>
    </dgm:pt>
    <dgm:pt modelId="{8DB5D7D5-6A1C-4ABC-8850-759A9D876047}">
      <dgm:prSet/>
      <dgm:spPr/>
      <dgm:t>
        <a:bodyPr rtlCol="0"/>
        <a:lstStyle/>
        <a:p>
          <a:pPr rtl="0"/>
          <a:r>
            <a:rPr lang="en-US" altLang="ja">
              <a:latin typeface="Meiryo UI" panose="020B0604030504040204" pitchFamily="50" charset="-128"/>
              <a:ea typeface="Meiryo UI" panose="020B0604030504040204" pitchFamily="50" charset="-128"/>
            </a:rPr>
            <a:t>1962</a:t>
          </a:r>
          <a:endParaRPr lang="ja" dirty="0">
            <a:latin typeface="Meiryo UI" panose="020B0604030504040204" pitchFamily="50" charset="-128"/>
            <a:ea typeface="Meiryo UI" panose="020B0604030504040204" pitchFamily="50" charset="-128"/>
          </a:endParaRPr>
        </a:p>
      </dgm:t>
    </dgm:pt>
    <dgm:pt modelId="{D8874F40-D7B0-41DE-BB6F-A6014FEAB2D7}" type="parTrans" cxnId="{C5202EE1-10E9-4076-9D55-9E0CF8B152AF}">
      <dgm:prSet/>
      <dgm:spPr/>
      <dgm:t>
        <a:bodyPr rtlCol="0"/>
        <a:lstStyle/>
        <a:p>
          <a:pPr rtl="0"/>
          <a:endParaRPr lang="en-US"/>
        </a:p>
      </dgm:t>
    </dgm:pt>
    <dgm:pt modelId="{BD6E0A2E-99C8-4F5A-971A-CD211D1099FF}" type="sibTrans" cxnId="{C5202EE1-10E9-4076-9D55-9E0CF8B152AF}">
      <dgm:prSet/>
      <dgm:spPr/>
      <dgm:t>
        <a:bodyPr rtlCol="0"/>
        <a:lstStyle/>
        <a:p>
          <a:pPr rtl="0"/>
          <a:endParaRPr lang="en-US"/>
        </a:p>
      </dgm:t>
    </dgm:pt>
    <dgm:pt modelId="{96262926-A67D-4E4E-9515-5EBC67F0B634}">
      <dgm:prSet custT="1"/>
      <dgm:spPr/>
      <dgm:t>
        <a:bodyPr rtlCol="0"/>
        <a:lstStyle/>
        <a:p>
          <a:pPr rtl="0">
            <a:lnSpc>
              <a:spcPct val="150000"/>
            </a:lnSpc>
          </a:pPr>
          <a:r>
            <a:rPr kumimoji="1" lang="ja-JP" altLang="en-US" sz="1400">
              <a:latin typeface="Meiryo UI" panose="020B0604030504040204" pitchFamily="50" charset="-128"/>
              <a:ea typeface="Meiryo UI" panose="020B0604030504040204" pitchFamily="50" charset="-128"/>
            </a:rPr>
            <a:t>猫の視覚野ニューロンのスパイク発火応答を調べ、猫の視覚野にある細胞が、特定の傾きを持つ刺激に対して、選択的に反応すると</a:t>
          </a:r>
          <a:endParaRPr kumimoji="1" lang="en-US" altLang="ja-JP" sz="1400">
            <a:latin typeface="Meiryo UI" panose="020B0604030504040204" pitchFamily="50" charset="-128"/>
            <a:ea typeface="Meiryo UI" panose="020B0604030504040204" pitchFamily="50" charset="-128"/>
          </a:endParaRPr>
        </a:p>
      </dgm:t>
    </dgm:pt>
    <dgm:pt modelId="{EC74E552-C501-4B0E-9400-E8B410F53D50}" type="parTrans" cxnId="{8C5B110A-FBC3-4CBF-BED2-413E87D4DAD5}">
      <dgm:prSet/>
      <dgm:spPr/>
      <dgm:t>
        <a:bodyPr rtlCol="0"/>
        <a:lstStyle/>
        <a:p>
          <a:pPr rtl="0"/>
          <a:endParaRPr lang="en-US"/>
        </a:p>
      </dgm:t>
    </dgm:pt>
    <dgm:pt modelId="{1DA7ACEB-F642-43C1-BCB5-F580B9B985B9}" type="sibTrans" cxnId="{8C5B110A-FBC3-4CBF-BED2-413E87D4DAD5}">
      <dgm:prSet/>
      <dgm:spPr/>
      <dgm:t>
        <a:bodyPr rtlCol="0"/>
        <a:lstStyle/>
        <a:p>
          <a:pPr rtl="0"/>
          <a:endParaRPr lang="en-US"/>
        </a:p>
      </dgm:t>
    </dgm:pt>
    <dgm:pt modelId="{C5146535-FD3D-4589-98A3-623B8DA4B8DB}">
      <dgm:prSet/>
      <dgm:spPr/>
      <dgm:t>
        <a:bodyPr rtlCol="0"/>
        <a:lstStyle/>
        <a:p>
          <a:pPr rtl="0"/>
          <a:r>
            <a:rPr lang="en-US" altLang="ja">
              <a:latin typeface="Meiryo UI" panose="020B0604030504040204" pitchFamily="50" charset="-128"/>
              <a:ea typeface="Meiryo UI" panose="020B0604030504040204" pitchFamily="50" charset="-128"/>
            </a:rPr>
            <a:t>1979</a:t>
          </a:r>
          <a:endParaRPr lang="ja" dirty="0">
            <a:latin typeface="Meiryo UI" panose="020B0604030504040204" pitchFamily="50" charset="-128"/>
            <a:ea typeface="Meiryo UI" panose="020B0604030504040204" pitchFamily="50" charset="-128"/>
          </a:endParaRPr>
        </a:p>
      </dgm:t>
    </dgm:pt>
    <dgm:pt modelId="{20848F78-EC70-4162-96CE-CC68006930F0}" type="parTrans" cxnId="{8EBF857E-7408-4941-91E4-293B0F59EEF7}">
      <dgm:prSet/>
      <dgm:spPr/>
      <dgm:t>
        <a:bodyPr rtlCol="0"/>
        <a:lstStyle/>
        <a:p>
          <a:pPr rtl="0"/>
          <a:endParaRPr lang="en-US"/>
        </a:p>
      </dgm:t>
    </dgm:pt>
    <dgm:pt modelId="{7A3CCAF8-AC3A-401E-AEDD-44BBC1AA9C31}" type="sibTrans" cxnId="{8EBF857E-7408-4941-91E4-293B0F59EEF7}">
      <dgm:prSet/>
      <dgm:spPr/>
      <dgm:t>
        <a:bodyPr rtlCol="0"/>
        <a:lstStyle/>
        <a:p>
          <a:pPr rtl="0"/>
          <a:endParaRPr lang="en-US"/>
        </a:p>
      </dgm:t>
    </dgm:pt>
    <dgm:pt modelId="{E80CA270-6C90-4E17-ACEA-46B56AD54DD1}">
      <dgm:prSet custT="1"/>
      <dgm:spPr/>
      <dgm:t>
        <a:bodyPr rtlCol="0"/>
        <a:lstStyle/>
        <a:p>
          <a:pPr rtl="0"/>
          <a:r>
            <a:rPr kumimoji="1" lang="ja-JP" altLang="en-US" sz="1400">
              <a:latin typeface="Meiryo UI" panose="020B0604030504040204" pitchFamily="50" charset="-128"/>
              <a:ea typeface="Meiryo UI" panose="020B0604030504040204" pitchFamily="50" charset="-128"/>
            </a:rPr>
            <a:t>福島邦彦、畳み込みニューラル</a:t>
          </a:r>
          <a:endParaRPr lang="ja" sz="1400" dirty="0">
            <a:latin typeface="Meiryo UI" panose="020B0604030504040204" pitchFamily="50" charset="-128"/>
            <a:ea typeface="Meiryo UI" panose="020B0604030504040204" pitchFamily="50" charset="-128"/>
          </a:endParaRPr>
        </a:p>
      </dgm:t>
    </dgm:pt>
    <dgm:pt modelId="{7EEC8067-96EF-4BE0-8BE3-BA59ED78A31F}" type="parTrans" cxnId="{2DC28DF8-5C1B-4F53-A4C1-D5B63FB54BAF}">
      <dgm:prSet/>
      <dgm:spPr/>
      <dgm:t>
        <a:bodyPr rtlCol="0"/>
        <a:lstStyle/>
        <a:p>
          <a:pPr rtl="0"/>
          <a:endParaRPr lang="en-US"/>
        </a:p>
      </dgm:t>
    </dgm:pt>
    <dgm:pt modelId="{1AFE46E5-6B07-4894-8ECB-21BD7E7B8AF1}" type="sibTrans" cxnId="{2DC28DF8-5C1B-4F53-A4C1-D5B63FB54BAF}">
      <dgm:prSet/>
      <dgm:spPr/>
      <dgm:t>
        <a:bodyPr rtlCol="0"/>
        <a:lstStyle/>
        <a:p>
          <a:pPr rtl="0"/>
          <a:endParaRPr lang="en-US"/>
        </a:p>
      </dgm:t>
    </dgm:pt>
    <dgm:pt modelId="{09C152DA-7620-4852-8162-A77EC3609F3F}">
      <dgm:prSet/>
      <dgm:spPr/>
      <dgm:t>
        <a:bodyPr rtlCol="0"/>
        <a:lstStyle/>
        <a:p>
          <a:pPr rtl="0"/>
          <a:r>
            <a:rPr lang="en-US" altLang="ja">
              <a:latin typeface="Meiryo UI" panose="020B0604030504040204" pitchFamily="50" charset="-128"/>
              <a:ea typeface="Meiryo UI" panose="020B0604030504040204" pitchFamily="50" charset="-128"/>
            </a:rPr>
            <a:t>1998</a:t>
          </a:r>
          <a:endParaRPr lang="ja" dirty="0">
            <a:latin typeface="Meiryo UI" panose="020B0604030504040204" pitchFamily="50" charset="-128"/>
            <a:ea typeface="Meiryo UI" panose="020B0604030504040204" pitchFamily="50" charset="-128"/>
          </a:endParaRPr>
        </a:p>
      </dgm:t>
    </dgm:pt>
    <dgm:pt modelId="{9F6D14C0-6C82-4CBD-8D6D-B0E117B6F2ED}" type="parTrans" cxnId="{23ECAC8B-17A4-4883-AA0E-06D66B7E788A}">
      <dgm:prSet/>
      <dgm:spPr/>
      <dgm:t>
        <a:bodyPr rtlCol="0"/>
        <a:lstStyle/>
        <a:p>
          <a:pPr rtl="0"/>
          <a:endParaRPr lang="en-US"/>
        </a:p>
      </dgm:t>
    </dgm:pt>
    <dgm:pt modelId="{0AE8D36D-0F0F-4206-AE39-0A2D73987B68}" type="sibTrans" cxnId="{23ECAC8B-17A4-4883-AA0E-06D66B7E788A}">
      <dgm:prSet/>
      <dgm:spPr/>
      <dgm:t>
        <a:bodyPr rtlCol="0"/>
        <a:lstStyle/>
        <a:p>
          <a:pPr rtl="0"/>
          <a:endParaRPr lang="en-US"/>
        </a:p>
      </dgm:t>
    </dgm:pt>
    <dgm:pt modelId="{6C8937BE-93F8-4DED-8538-1C601DAEBA66}">
      <dgm:prSet custT="1"/>
      <dgm:spPr/>
      <dgm:t>
        <a:bodyPr rtlCol="0"/>
        <a:lstStyle/>
        <a:p>
          <a:pPr rtl="0">
            <a:lnSpc>
              <a:spcPct val="150000"/>
            </a:lnSpc>
          </a:pPr>
          <a:r>
            <a:rPr kumimoji="1" lang="en-US" altLang="ja-JP" sz="1400">
              <a:latin typeface="Meiryo UI" panose="020B0604030504040204" pitchFamily="50" charset="-128"/>
              <a:ea typeface="Meiryo UI" panose="020B0604030504040204" pitchFamily="50" charset="-128"/>
            </a:rPr>
            <a:t>Yann Lecun </a:t>
          </a:r>
          <a:r>
            <a:rPr kumimoji="1" lang="ja-JP" altLang="en-US" sz="1400">
              <a:latin typeface="Meiryo UI" panose="020B0604030504040204" pitchFamily="50" charset="-128"/>
              <a:ea typeface="Meiryo UI" panose="020B0604030504040204" pitchFamily="50" charset="-128"/>
            </a:rPr>
            <a:t>逆伝播アルゴリズムを畳み込みニューラルネットワークに運用し、</a:t>
          </a:r>
          <a:r>
            <a:rPr kumimoji="1" lang="en-US" altLang="ja-JP" sz="1400">
              <a:latin typeface="Meiryo UI" panose="020B0604030504040204" pitchFamily="50" charset="-128"/>
              <a:ea typeface="Meiryo UI" panose="020B0604030504040204" pitchFamily="50" charset="-128"/>
            </a:rPr>
            <a:t>LeNet </a:t>
          </a:r>
          <a:r>
            <a:rPr kumimoji="1" lang="ja-JP" altLang="en-US" sz="1400">
              <a:latin typeface="Meiryo UI" panose="020B0604030504040204" pitchFamily="50" charset="-128"/>
              <a:ea typeface="Meiryo UI" panose="020B0604030504040204" pitchFamily="50" charset="-128"/>
            </a:rPr>
            <a:t>モデルを提出した</a:t>
          </a:r>
          <a:endParaRPr lang="ja" sz="1400" dirty="0">
            <a:latin typeface="Meiryo UI" panose="020B0604030504040204" pitchFamily="50" charset="-128"/>
            <a:ea typeface="Meiryo UI" panose="020B0604030504040204" pitchFamily="50" charset="-128"/>
          </a:endParaRPr>
        </a:p>
      </dgm:t>
    </dgm:pt>
    <dgm:pt modelId="{77D169C6-D77F-456D-B18B-D7BE016AD87A}" type="parTrans" cxnId="{FAA8D3DD-12E8-457D-9144-B037C5678347}">
      <dgm:prSet/>
      <dgm:spPr/>
      <dgm:t>
        <a:bodyPr rtlCol="0"/>
        <a:lstStyle/>
        <a:p>
          <a:pPr rtl="0"/>
          <a:endParaRPr lang="en-US"/>
        </a:p>
      </dgm:t>
    </dgm:pt>
    <dgm:pt modelId="{A97BE953-FA9D-4BA6-A92C-494DB1F3BA59}" type="sibTrans" cxnId="{FAA8D3DD-12E8-457D-9144-B037C5678347}">
      <dgm:prSet/>
      <dgm:spPr/>
      <dgm:t>
        <a:bodyPr rtlCol="0"/>
        <a:lstStyle/>
        <a:p>
          <a:pPr rtl="0"/>
          <a:endParaRPr lang="en-US"/>
        </a:p>
      </dgm:t>
    </dgm:pt>
    <dgm:pt modelId="{AB99B64F-2F1A-4E8E-A240-A53BB1A1BFB8}">
      <dgm:prSet/>
      <dgm:spPr/>
      <dgm:t>
        <a:bodyPr/>
        <a:lstStyle/>
        <a:p>
          <a:r>
            <a:rPr kumimoji="1" lang="en-US" altLang="ja-JP"/>
            <a:t>2012</a:t>
          </a:r>
          <a:endParaRPr kumimoji="1" lang="ja-JP" altLang="en-US"/>
        </a:p>
      </dgm:t>
    </dgm:pt>
    <dgm:pt modelId="{E45596A0-39AB-4B36-8092-F0D6FB78CA2A}" type="parTrans" cxnId="{0853005D-E431-4220-9E37-9C45EB7C2819}">
      <dgm:prSet/>
      <dgm:spPr/>
      <dgm:t>
        <a:bodyPr/>
        <a:lstStyle/>
        <a:p>
          <a:endParaRPr kumimoji="1" lang="ja-JP" altLang="en-US"/>
        </a:p>
      </dgm:t>
    </dgm:pt>
    <dgm:pt modelId="{FEA52500-B89A-44C4-9CE8-1650AE4216F5}" type="sibTrans" cxnId="{0853005D-E431-4220-9E37-9C45EB7C2819}">
      <dgm:prSet/>
      <dgm:spPr/>
      <dgm:t>
        <a:bodyPr/>
        <a:lstStyle/>
        <a:p>
          <a:endParaRPr kumimoji="1" lang="ja-JP" altLang="en-US"/>
        </a:p>
      </dgm:t>
    </dgm:pt>
    <dgm:pt modelId="{DC3F7DB5-638B-4305-8360-DD98BDDDDCA4}">
      <dgm:prSet custT="1"/>
      <dgm:spPr/>
      <dgm:t>
        <a:bodyPr/>
        <a:lstStyle/>
        <a:p>
          <a:pPr rtl="0"/>
          <a:r>
            <a:rPr kumimoji="1" lang="ja-JP" altLang="en-US" sz="1400">
              <a:latin typeface="Meiryo UI" panose="020B0604030504040204" pitchFamily="50" charset="-128"/>
              <a:ea typeface="Meiryo UI" panose="020B0604030504040204" pitchFamily="50" charset="-128"/>
            </a:rPr>
            <a:t>ネットワークの原型ネオコグニトロンを提唱した</a:t>
          </a:r>
        </a:p>
      </dgm:t>
    </dgm:pt>
    <dgm:pt modelId="{E25F28E0-B48A-4560-85CE-64A1F38CD367}" type="parTrans" cxnId="{482E1E7B-1A10-4C15-BC0F-A0160BD0AB31}">
      <dgm:prSet/>
      <dgm:spPr/>
      <dgm:t>
        <a:bodyPr/>
        <a:lstStyle/>
        <a:p>
          <a:endParaRPr kumimoji="1" lang="ja-JP" altLang="en-US"/>
        </a:p>
      </dgm:t>
    </dgm:pt>
    <dgm:pt modelId="{6D45C466-58F6-4C89-B433-1AC3B51983EA}" type="sibTrans" cxnId="{482E1E7B-1A10-4C15-BC0F-A0160BD0AB31}">
      <dgm:prSet/>
      <dgm:spPr/>
      <dgm:t>
        <a:bodyPr/>
        <a:lstStyle/>
        <a:p>
          <a:endParaRPr kumimoji="1" lang="ja-JP" altLang="en-US"/>
        </a:p>
      </dgm:t>
    </dgm:pt>
    <dgm:pt modelId="{E5B3381A-C636-4413-AB48-F4CEC44C8391}">
      <dgm:prSet/>
      <dgm:spPr/>
      <dgm:t>
        <a:bodyPr/>
        <a:lstStyle/>
        <a:p>
          <a:r>
            <a:rPr kumimoji="1" lang="en-US" altLang="ja-JP"/>
            <a:t>2016</a:t>
          </a:r>
          <a:endParaRPr kumimoji="1" lang="ja-JP" altLang="en-US"/>
        </a:p>
      </dgm:t>
    </dgm:pt>
    <dgm:pt modelId="{3D9038BE-4350-404C-9A54-32F49C158024}" type="parTrans" cxnId="{A521AF60-9DC3-4B23-9D02-D66100DDCD4D}">
      <dgm:prSet/>
      <dgm:spPr/>
      <dgm:t>
        <a:bodyPr/>
        <a:lstStyle/>
        <a:p>
          <a:endParaRPr kumimoji="1" lang="ja-JP" altLang="en-US"/>
        </a:p>
      </dgm:t>
    </dgm:pt>
    <dgm:pt modelId="{2CA23C0E-3483-463E-8835-0024CE94EE34}" type="sibTrans" cxnId="{A521AF60-9DC3-4B23-9D02-D66100DDCD4D}">
      <dgm:prSet/>
      <dgm:spPr/>
      <dgm:t>
        <a:bodyPr/>
        <a:lstStyle/>
        <a:p>
          <a:endParaRPr kumimoji="1" lang="ja-JP" altLang="en-US"/>
        </a:p>
      </dgm:t>
    </dgm:pt>
    <dgm:pt modelId="{AB52B3CC-6563-466D-BFC3-9B6B5AFA0881}" type="pres">
      <dgm:prSet presAssocID="{6A70FD8F-0050-42E3-8B3A-6ED7CFB9852E}" presName="Name0" presStyleCnt="0">
        <dgm:presLayoutVars>
          <dgm:chMax/>
          <dgm:chPref/>
          <dgm:animLvl val="lvl"/>
        </dgm:presLayoutVars>
      </dgm:prSet>
      <dgm:spPr/>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5">
        <dgm:presLayoutVars>
          <dgm:chMax val="1"/>
          <dgm:chPref val="1"/>
          <dgm:bulletEnabled val="1"/>
        </dgm:presLayoutVars>
      </dgm:prSet>
      <dgm:spPr/>
    </dgm:pt>
    <dgm:pt modelId="{5A1B764B-0DC5-47CD-BDEA-9E67799496EC}" type="pres">
      <dgm:prSet presAssocID="{8DB5D7D5-6A1C-4ABC-8850-759A9D876047}" presName="Childtext1" presStyleLbl="revTx" presStyleIdx="0" presStyleCnt="5">
        <dgm:presLayoutVars>
          <dgm:bulletEnabled val="1"/>
        </dgm:presLayoutVars>
      </dgm:prSet>
      <dgm:spPr/>
    </dgm:pt>
    <dgm:pt modelId="{122B38A3-0442-4747-820C-1F37877E2B0E}" type="pres">
      <dgm:prSet presAssocID="{8DB5D7D5-6A1C-4ABC-8850-759A9D876047}" presName="ConnectLine1" presStyleLbl="sibTrans1D1" presStyleIdx="0" presStyleCnt="5"/>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5"/>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5">
        <dgm:presLayoutVars>
          <dgm:chMax val="1"/>
          <dgm:chPref val="1"/>
          <dgm:bulletEnabled val="1"/>
        </dgm:presLayoutVars>
      </dgm:prSet>
      <dgm:spPr/>
    </dgm:pt>
    <dgm:pt modelId="{DF65791B-462E-4589-B98D-F60587330CA8}" type="pres">
      <dgm:prSet presAssocID="{C5146535-FD3D-4589-98A3-623B8DA4B8DB}" presName="Childtext1" presStyleLbl="revTx" presStyleIdx="1" presStyleCnt="5">
        <dgm:presLayoutVars>
          <dgm:bulletEnabled val="1"/>
        </dgm:presLayoutVars>
      </dgm:prSet>
      <dgm:spPr/>
    </dgm:pt>
    <dgm:pt modelId="{DBA410EB-5F61-4F46-92D9-C5B0AA59EE15}" type="pres">
      <dgm:prSet presAssocID="{C5146535-FD3D-4589-98A3-623B8DA4B8DB}" presName="ConnectLine1" presStyleLbl="sibTrans1D1" presStyleIdx="1" presStyleCnt="5"/>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5"/>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5">
        <dgm:presLayoutVars>
          <dgm:chMax val="1"/>
          <dgm:chPref val="1"/>
          <dgm:bulletEnabled val="1"/>
        </dgm:presLayoutVars>
      </dgm:prSet>
      <dgm:spPr/>
    </dgm:pt>
    <dgm:pt modelId="{B4723E2A-4FF1-452A-BD25-8EC364F15A6F}" type="pres">
      <dgm:prSet presAssocID="{09C152DA-7620-4852-8162-A77EC3609F3F}" presName="Childtext1" presStyleLbl="revTx" presStyleIdx="2" presStyleCnt="5">
        <dgm:presLayoutVars>
          <dgm:bulletEnabled val="1"/>
        </dgm:presLayoutVars>
      </dgm:prSet>
      <dgm:spPr/>
    </dgm:pt>
    <dgm:pt modelId="{440E9361-37D2-4157-AF38-7B49AD23708B}" type="pres">
      <dgm:prSet presAssocID="{09C152DA-7620-4852-8162-A77EC3609F3F}" presName="ConnectLine1" presStyleLbl="sibTrans1D1" presStyleIdx="2" presStyleCnt="5"/>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5"/>
      <dgm:spPr/>
    </dgm:pt>
    <dgm:pt modelId="{4174F691-D9D3-451C-9893-D177DC3AED58}" type="pres">
      <dgm:prSet presAssocID="{09C152DA-7620-4852-8162-A77EC3609F3F}" presName="EmptyPane1" presStyleCnt="0"/>
      <dgm:spPr/>
    </dgm:pt>
    <dgm:pt modelId="{DF53E7EA-A463-4A8D-BBDF-FD333A885CF2}" type="pres">
      <dgm:prSet presAssocID="{0AE8D36D-0F0F-4206-AE39-0A2D73987B68}" presName="spaceBetweenRectangles1" presStyleCnt="0"/>
      <dgm:spPr/>
    </dgm:pt>
    <dgm:pt modelId="{2D3119D7-EA5D-42D3-A507-8CA6D8EEF0BD}" type="pres">
      <dgm:prSet presAssocID="{AB99B64F-2F1A-4E8E-A240-A53BB1A1BFB8}" presName="composite1" presStyleCnt="0"/>
      <dgm:spPr/>
    </dgm:pt>
    <dgm:pt modelId="{59EDF3A7-7FA9-4E02-924F-2A57F27B3D59}" type="pres">
      <dgm:prSet presAssocID="{AB99B64F-2F1A-4E8E-A240-A53BB1A1BFB8}" presName="parent1" presStyleLbl="alignNode1" presStyleIdx="3" presStyleCnt="5">
        <dgm:presLayoutVars>
          <dgm:chMax val="1"/>
          <dgm:chPref val="1"/>
          <dgm:bulletEnabled val="1"/>
        </dgm:presLayoutVars>
      </dgm:prSet>
      <dgm:spPr/>
    </dgm:pt>
    <dgm:pt modelId="{79297754-5DA6-4F9C-AC3E-A8D25389A024}" type="pres">
      <dgm:prSet presAssocID="{AB99B64F-2F1A-4E8E-A240-A53BB1A1BFB8}" presName="Childtext1" presStyleLbl="revTx" presStyleIdx="3" presStyleCnt="5">
        <dgm:presLayoutVars>
          <dgm:bulletEnabled val="1"/>
        </dgm:presLayoutVars>
      </dgm:prSet>
      <dgm:spPr/>
    </dgm:pt>
    <dgm:pt modelId="{52C51FDF-AAA8-4F2B-A347-BAC550878C40}" type="pres">
      <dgm:prSet presAssocID="{AB99B64F-2F1A-4E8E-A240-A53BB1A1BFB8}" presName="ConnectLine1" presStyleLbl="sibTrans1D1" presStyleIdx="3" presStyleCnt="5"/>
      <dgm:spPr>
        <a:noFill/>
        <a:ln w="12700" cap="rnd" cmpd="sng" algn="ctr">
          <a:solidFill>
            <a:schemeClr val="accent1">
              <a:shade val="90000"/>
              <a:hueOff val="334659"/>
              <a:satOff val="-6451"/>
              <a:lumOff val="21093"/>
              <a:alphaOff val="0"/>
            </a:schemeClr>
          </a:solidFill>
          <a:prstDash val="dash"/>
        </a:ln>
        <a:effectLst/>
      </dgm:spPr>
    </dgm:pt>
    <dgm:pt modelId="{D88490B6-1C3F-49BC-A620-88FED3DC1B42}" type="pres">
      <dgm:prSet presAssocID="{AB99B64F-2F1A-4E8E-A240-A53BB1A1BFB8}" presName="ConnectLineEnd1" presStyleLbl="lnNode1" presStyleIdx="3" presStyleCnt="5"/>
      <dgm:spPr/>
    </dgm:pt>
    <dgm:pt modelId="{160F524E-F1BD-4E9D-9C77-DCA1A375EAA9}" type="pres">
      <dgm:prSet presAssocID="{AB99B64F-2F1A-4E8E-A240-A53BB1A1BFB8}" presName="EmptyPane1" presStyleCnt="0"/>
      <dgm:spPr/>
    </dgm:pt>
    <dgm:pt modelId="{65436C4B-E213-4C55-9766-AC9E9F6DFDAA}" type="pres">
      <dgm:prSet presAssocID="{FEA52500-B89A-44C4-9CE8-1650AE4216F5}" presName="spaceBetweenRectangles1" presStyleCnt="0"/>
      <dgm:spPr/>
    </dgm:pt>
    <dgm:pt modelId="{D5E7E9A7-4909-441F-B804-BFC2840DE056}" type="pres">
      <dgm:prSet presAssocID="{E5B3381A-C636-4413-AB48-F4CEC44C8391}" presName="composite1" presStyleCnt="0"/>
      <dgm:spPr/>
    </dgm:pt>
    <dgm:pt modelId="{0A2F154D-2C5B-45C0-8AE5-9D08CCEF8D11}" type="pres">
      <dgm:prSet presAssocID="{E5B3381A-C636-4413-AB48-F4CEC44C8391}" presName="parent1" presStyleLbl="alignNode1" presStyleIdx="4" presStyleCnt="5">
        <dgm:presLayoutVars>
          <dgm:chMax val="1"/>
          <dgm:chPref val="1"/>
          <dgm:bulletEnabled val="1"/>
        </dgm:presLayoutVars>
      </dgm:prSet>
      <dgm:spPr/>
    </dgm:pt>
    <dgm:pt modelId="{B80A6A32-8532-4693-BB6A-FEFA68AEBB6B}" type="pres">
      <dgm:prSet presAssocID="{E5B3381A-C636-4413-AB48-F4CEC44C8391}" presName="Childtext1" presStyleLbl="revTx" presStyleIdx="4" presStyleCnt="5">
        <dgm:presLayoutVars>
          <dgm:bulletEnabled val="1"/>
        </dgm:presLayoutVars>
      </dgm:prSet>
      <dgm:spPr/>
    </dgm:pt>
    <dgm:pt modelId="{8A846113-AA2D-4286-AF35-60B6439D69B3}" type="pres">
      <dgm:prSet presAssocID="{E5B3381A-C636-4413-AB48-F4CEC44C8391}" presName="ConnectLine1" presStyleLbl="sibTrans1D1" presStyleIdx="4" presStyleCnt="5"/>
      <dgm:spPr>
        <a:noFill/>
        <a:ln w="12700" cap="rnd" cmpd="sng" algn="ctr">
          <a:solidFill>
            <a:schemeClr val="accent1">
              <a:shade val="90000"/>
              <a:hueOff val="446212"/>
              <a:satOff val="-8602"/>
              <a:lumOff val="28124"/>
              <a:alphaOff val="0"/>
            </a:schemeClr>
          </a:solidFill>
          <a:prstDash val="dash"/>
        </a:ln>
        <a:effectLst/>
      </dgm:spPr>
    </dgm:pt>
    <dgm:pt modelId="{4FB4E270-5F88-4501-A40E-88A57BD09189}" type="pres">
      <dgm:prSet presAssocID="{E5B3381A-C636-4413-AB48-F4CEC44C8391}" presName="ConnectLineEnd1" presStyleLbl="lnNode1" presStyleIdx="4" presStyleCnt="5"/>
      <dgm:spPr/>
    </dgm:pt>
    <dgm:pt modelId="{FCAA2A76-7FA9-4558-82FD-3A9CD44E160F}" type="pres">
      <dgm:prSet presAssocID="{E5B3381A-C636-4413-AB48-F4CEC44C8391}" presName="EmptyPane1" presStyleCnt="0"/>
      <dgm:spPr/>
    </dgm:pt>
  </dgm:ptLst>
  <dgm:cxnLst>
    <dgm:cxn modelId="{5C25BB02-FA66-40A4-9DA6-9E1CAE3A8D4E}" type="presOf" srcId="{C5146535-FD3D-4589-98A3-623B8DA4B8DB}" destId="{30804A27-188E-4A17-8FFE-97BCCA0597B8}" srcOrd="0" destOrd="0" presId="urn:microsoft.com/office/officeart/2016/7/layout/RoundedRectangleTimeline"/>
    <dgm:cxn modelId="{B874DB03-28D3-4C40-878E-7C29784D73E9}" type="presOf" srcId="{E5B3381A-C636-4413-AB48-F4CEC44C8391}" destId="{0A2F154D-2C5B-45C0-8AE5-9D08CCEF8D11}"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84C67813-55CE-4EBC-9032-03BD847DC17E}" type="presOf" srcId="{6A70FD8F-0050-42E3-8B3A-6ED7CFB9852E}" destId="{AB52B3CC-6563-466D-BFC3-9B6B5AFA0881}" srcOrd="0" destOrd="0" presId="urn:microsoft.com/office/officeart/2016/7/layout/RoundedRectangleTimeline"/>
    <dgm:cxn modelId="{22ECA226-C4EA-44F1-BCB5-77F78841DA6F}" type="presOf" srcId="{09C152DA-7620-4852-8162-A77EC3609F3F}" destId="{566B79CB-1A41-4F5C-BF91-58D94BF93913}" srcOrd="0" destOrd="0" presId="urn:microsoft.com/office/officeart/2016/7/layout/RoundedRectangleTimeline"/>
    <dgm:cxn modelId="{8EBEC02B-C60B-4745-A8CC-F7F219E4983C}" type="presOf" srcId="{AB99B64F-2F1A-4E8E-A240-A53BB1A1BFB8}" destId="{59EDF3A7-7FA9-4E02-924F-2A57F27B3D59}" srcOrd="0" destOrd="0" presId="urn:microsoft.com/office/officeart/2016/7/layout/RoundedRectangleTimeline"/>
    <dgm:cxn modelId="{0853005D-E431-4220-9E37-9C45EB7C2819}" srcId="{6A70FD8F-0050-42E3-8B3A-6ED7CFB9852E}" destId="{AB99B64F-2F1A-4E8E-A240-A53BB1A1BFB8}" srcOrd="3" destOrd="0" parTransId="{E45596A0-39AB-4B36-8092-F0D6FB78CA2A}" sibTransId="{FEA52500-B89A-44C4-9CE8-1650AE4216F5}"/>
    <dgm:cxn modelId="{A521AF60-9DC3-4B23-9D02-D66100DDCD4D}" srcId="{6A70FD8F-0050-42E3-8B3A-6ED7CFB9852E}" destId="{E5B3381A-C636-4413-AB48-F4CEC44C8391}" srcOrd="4" destOrd="0" parTransId="{3D9038BE-4350-404C-9A54-32F49C158024}" sibTransId="{2CA23C0E-3483-463E-8835-0024CE94EE34}"/>
    <dgm:cxn modelId="{E2BBA750-A5E4-4F50-BE16-016934379F81}" type="presOf" srcId="{6C8937BE-93F8-4DED-8538-1C601DAEBA66}" destId="{B4723E2A-4FF1-452A-BD25-8EC364F15A6F}" srcOrd="0" destOrd="0" presId="urn:microsoft.com/office/officeart/2016/7/layout/RoundedRectangleTimeline"/>
    <dgm:cxn modelId="{F9B2D375-40BE-4E5D-AA88-61805FBFF819}" type="presOf" srcId="{8DB5D7D5-6A1C-4ABC-8850-759A9D876047}" destId="{954381E7-0584-46DD-8108-E9BF4F2B5005}" srcOrd="0" destOrd="0" presId="urn:microsoft.com/office/officeart/2016/7/layout/RoundedRectangleTimeline"/>
    <dgm:cxn modelId="{482E1E7B-1A10-4C15-BC0F-A0160BD0AB31}" srcId="{C5146535-FD3D-4589-98A3-623B8DA4B8DB}" destId="{DC3F7DB5-638B-4305-8360-DD98BDDDDCA4}" srcOrd="1" destOrd="0" parTransId="{E25F28E0-B48A-4560-85CE-64A1F38CD367}" sibTransId="{6D45C466-58F6-4C89-B433-1AC3B51983EA}"/>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F9540599-A193-456C-A9A9-8962E3855B0B}" type="presOf" srcId="{96262926-A67D-4E4E-9515-5EBC67F0B634}" destId="{5A1B764B-0DC5-47CD-BDEA-9E67799496EC}" srcOrd="0" destOrd="0"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336284F6-CE68-4C99-A801-E76C9953C4AA}" type="presOf" srcId="{DC3F7DB5-638B-4305-8360-DD98BDDDDCA4}" destId="{DF65791B-462E-4589-B98D-F60587330CA8}" srcOrd="0" destOrd="1" presId="urn:microsoft.com/office/officeart/2016/7/layout/RoundedRectangleTimeline"/>
    <dgm:cxn modelId="{2DC28DF8-5C1B-4F53-A4C1-D5B63FB54BAF}" srcId="{C5146535-FD3D-4589-98A3-623B8DA4B8DB}" destId="{E80CA270-6C90-4E17-ACEA-46B56AD54DD1}" srcOrd="0" destOrd="0" parTransId="{7EEC8067-96EF-4BE0-8BE3-BA59ED78A31F}" sibTransId="{1AFE46E5-6B07-4894-8ECB-21BD7E7B8AF1}"/>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 modelId="{056EF3E9-EDA7-4655-B670-107BB0A1F699}" type="presParOf" srcId="{AB52B3CC-6563-466D-BFC3-9B6B5AFA0881}" destId="{DF53E7EA-A463-4A8D-BBDF-FD333A885CF2}" srcOrd="5" destOrd="0" presId="urn:microsoft.com/office/officeart/2016/7/layout/RoundedRectangleTimeline"/>
    <dgm:cxn modelId="{811C4B77-9A19-4139-A234-110D490D8F87}" type="presParOf" srcId="{AB52B3CC-6563-466D-BFC3-9B6B5AFA0881}" destId="{2D3119D7-EA5D-42D3-A507-8CA6D8EEF0BD}" srcOrd="6" destOrd="0" presId="urn:microsoft.com/office/officeart/2016/7/layout/RoundedRectangleTimeline"/>
    <dgm:cxn modelId="{A767A9BB-D194-4524-9003-81B55AC144BE}" type="presParOf" srcId="{2D3119D7-EA5D-42D3-A507-8CA6D8EEF0BD}" destId="{59EDF3A7-7FA9-4E02-924F-2A57F27B3D59}" srcOrd="0" destOrd="0" presId="urn:microsoft.com/office/officeart/2016/7/layout/RoundedRectangleTimeline"/>
    <dgm:cxn modelId="{C70656C4-B5E1-4AFD-8136-DC530310C257}" type="presParOf" srcId="{2D3119D7-EA5D-42D3-A507-8CA6D8EEF0BD}" destId="{79297754-5DA6-4F9C-AC3E-A8D25389A024}" srcOrd="1" destOrd="0" presId="urn:microsoft.com/office/officeart/2016/7/layout/RoundedRectangleTimeline"/>
    <dgm:cxn modelId="{A0CEF84A-7BAB-4278-A608-010F927618B4}" type="presParOf" srcId="{2D3119D7-EA5D-42D3-A507-8CA6D8EEF0BD}" destId="{52C51FDF-AAA8-4F2B-A347-BAC550878C40}" srcOrd="2" destOrd="0" presId="urn:microsoft.com/office/officeart/2016/7/layout/RoundedRectangleTimeline"/>
    <dgm:cxn modelId="{ADF064D8-0317-4F30-B2BF-A6387129298F}" type="presParOf" srcId="{2D3119D7-EA5D-42D3-A507-8CA6D8EEF0BD}" destId="{D88490B6-1C3F-49BC-A620-88FED3DC1B42}" srcOrd="3" destOrd="0" presId="urn:microsoft.com/office/officeart/2016/7/layout/RoundedRectangleTimeline"/>
    <dgm:cxn modelId="{7FE80AF8-304A-4D25-9DDB-41D710D07459}" type="presParOf" srcId="{2D3119D7-EA5D-42D3-A507-8CA6D8EEF0BD}" destId="{160F524E-F1BD-4E9D-9C77-DCA1A375EAA9}" srcOrd="4" destOrd="0" presId="urn:microsoft.com/office/officeart/2016/7/layout/RoundedRectangleTimeline"/>
    <dgm:cxn modelId="{60663D2A-2F1D-4BC1-890F-A7FF58C4C5FF}" type="presParOf" srcId="{AB52B3CC-6563-466D-BFC3-9B6B5AFA0881}" destId="{65436C4B-E213-4C55-9766-AC9E9F6DFDAA}" srcOrd="7" destOrd="0" presId="urn:microsoft.com/office/officeart/2016/7/layout/RoundedRectangleTimeline"/>
    <dgm:cxn modelId="{1253BFC7-6F52-485F-ABC0-8A22D26B5C2A}" type="presParOf" srcId="{AB52B3CC-6563-466D-BFC3-9B6B5AFA0881}" destId="{D5E7E9A7-4909-441F-B804-BFC2840DE056}" srcOrd="8" destOrd="0" presId="urn:microsoft.com/office/officeart/2016/7/layout/RoundedRectangleTimeline"/>
    <dgm:cxn modelId="{71BB7F91-379D-4DD1-9739-72AF0898EAA1}" type="presParOf" srcId="{D5E7E9A7-4909-441F-B804-BFC2840DE056}" destId="{0A2F154D-2C5B-45C0-8AE5-9D08CCEF8D11}" srcOrd="0" destOrd="0" presId="urn:microsoft.com/office/officeart/2016/7/layout/RoundedRectangleTimeline"/>
    <dgm:cxn modelId="{8BC7E777-285C-483F-96AE-D7892B2C6E9E}" type="presParOf" srcId="{D5E7E9A7-4909-441F-B804-BFC2840DE056}" destId="{B80A6A32-8532-4693-BB6A-FEFA68AEBB6B}" srcOrd="1" destOrd="0" presId="urn:microsoft.com/office/officeart/2016/7/layout/RoundedRectangleTimeline"/>
    <dgm:cxn modelId="{707E8D3A-DE78-4AC0-B258-8F76438E7BE0}" type="presParOf" srcId="{D5E7E9A7-4909-441F-B804-BFC2840DE056}" destId="{8A846113-AA2D-4286-AF35-60B6439D69B3}" srcOrd="2" destOrd="0" presId="urn:microsoft.com/office/officeart/2016/7/layout/RoundedRectangleTimeline"/>
    <dgm:cxn modelId="{37B9D903-D0DE-4024-AF22-6DB821C8803C}" type="presParOf" srcId="{D5E7E9A7-4909-441F-B804-BFC2840DE056}" destId="{4FB4E270-5F88-4501-A40E-88A57BD09189}" srcOrd="3" destOrd="0" presId="urn:microsoft.com/office/officeart/2016/7/layout/RoundedRectangleTimeline"/>
    <dgm:cxn modelId="{4BC68BD5-762C-473F-B299-7BA0E12D9D95}" type="presParOf" srcId="{D5E7E9A7-4909-441F-B804-BFC2840DE056}" destId="{FCAA2A76-7FA9-4558-82FD-3A9CD44E160F}"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1442643" y="844232"/>
          <a:ext cx="363378" cy="1945321"/>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altLang="ja" sz="1100" kern="1200">
              <a:latin typeface="Meiryo UI" panose="020B0604030504040204" pitchFamily="50" charset="-128"/>
              <a:ea typeface="Meiryo UI" panose="020B0604030504040204" pitchFamily="50" charset="-128"/>
            </a:rPr>
            <a:t>1962</a:t>
          </a:r>
          <a:endParaRPr lang="ja" sz="1100" kern="1200" dirty="0">
            <a:latin typeface="Meiryo UI" panose="020B0604030504040204" pitchFamily="50" charset="-128"/>
            <a:ea typeface="Meiryo UI" panose="020B0604030504040204" pitchFamily="50" charset="-128"/>
          </a:endParaRPr>
        </a:p>
      </dsp:txBody>
      <dsp:txXfrm rot="5400000">
        <a:off x="669411" y="1652943"/>
        <a:ext cx="1927582" cy="327900"/>
      </dsp:txXfrm>
    </dsp:sp>
    <dsp:sp modelId="{5A1B764B-0DC5-47CD-BDEA-9E67799496EC}">
      <dsp:nvSpPr>
        <dsp:cNvPr id="0" name=""/>
        <dsp:cNvSpPr/>
      </dsp:nvSpPr>
      <dsp:spPr>
        <a:xfrm>
          <a:off x="3231" y="0"/>
          <a:ext cx="324220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rtlCol="0" anchor="b" anchorCtr="1">
          <a:noAutofit/>
        </a:bodyPr>
        <a:lstStyle/>
        <a:p>
          <a:pPr marL="0" lvl="0" indent="0" algn="ctr" defTabSz="622300" rtl="0">
            <a:lnSpc>
              <a:spcPct val="150000"/>
            </a:lnSpc>
            <a:spcBef>
              <a:spcPct val="0"/>
            </a:spcBef>
            <a:spcAft>
              <a:spcPct val="35000"/>
            </a:spcAft>
            <a:buNone/>
          </a:pPr>
          <a:r>
            <a:rPr kumimoji="1" lang="ja-JP" altLang="en-US" sz="1400" kern="1200">
              <a:latin typeface="Meiryo UI" panose="020B0604030504040204" pitchFamily="50" charset="-128"/>
              <a:ea typeface="Meiryo UI" panose="020B0604030504040204" pitchFamily="50" charset="-128"/>
            </a:rPr>
            <a:t>猫の視覚野ニューロンのスパイク発火応答を調べ、猫の視覚野にある細胞が、特定の傾きを持つ刺激に対して、選択的に反応すると</a:t>
          </a:r>
          <a:endParaRPr kumimoji="1" lang="en-US" altLang="ja-JP" sz="1400" kern="1200">
            <a:latin typeface="Meiryo UI" panose="020B0604030504040204" pitchFamily="50" charset="-128"/>
            <a:ea typeface="Meiryo UI" panose="020B0604030504040204" pitchFamily="50" charset="-128"/>
          </a:endParaRPr>
        </a:p>
      </dsp:txBody>
      <dsp:txXfrm>
        <a:off x="3231" y="0"/>
        <a:ext cx="3242202" cy="1271825"/>
      </dsp:txXfrm>
    </dsp:sp>
    <dsp:sp modelId="{122B38A3-0442-4747-820C-1F37877E2B0E}">
      <dsp:nvSpPr>
        <dsp:cNvPr id="0" name=""/>
        <dsp:cNvSpPr/>
      </dsp:nvSpPr>
      <dsp:spPr>
        <a:xfrm>
          <a:off x="1624332"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1587994"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2596993" y="1635204"/>
          <a:ext cx="1945321" cy="363378"/>
        </a:xfrm>
        <a:prstGeom prst="rect">
          <a:avLst/>
        </a:prstGeom>
        <a:solidFill>
          <a:schemeClr val="accent1">
            <a:shade val="80000"/>
            <a:hueOff val="111548"/>
            <a:satOff val="-2264"/>
            <a:lumOff val="7669"/>
            <a:alphaOff val="0"/>
          </a:schemeClr>
        </a:solidFill>
        <a:ln w="22225" cap="rnd" cmpd="sng" algn="ctr">
          <a:solidFill>
            <a:schemeClr val="accent1">
              <a:shade val="80000"/>
              <a:hueOff val="111548"/>
              <a:satOff val="-2264"/>
              <a:lumOff val="76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altLang="ja" sz="1100" kern="1200">
              <a:latin typeface="Meiryo UI" panose="020B0604030504040204" pitchFamily="50" charset="-128"/>
              <a:ea typeface="Meiryo UI" panose="020B0604030504040204" pitchFamily="50" charset="-128"/>
            </a:rPr>
            <a:t>1979</a:t>
          </a:r>
          <a:endParaRPr lang="ja" sz="1100" kern="1200" dirty="0">
            <a:latin typeface="Meiryo UI" panose="020B0604030504040204" pitchFamily="50" charset="-128"/>
            <a:ea typeface="Meiryo UI" panose="020B0604030504040204" pitchFamily="50" charset="-128"/>
          </a:endParaRPr>
        </a:p>
      </dsp:txBody>
      <dsp:txXfrm>
        <a:off x="2596993" y="1635204"/>
        <a:ext cx="1945321" cy="363378"/>
      </dsp:txXfrm>
    </dsp:sp>
    <dsp:sp modelId="{DF65791B-462E-4589-B98D-F60587330CA8}">
      <dsp:nvSpPr>
        <dsp:cNvPr id="0" name=""/>
        <dsp:cNvSpPr/>
      </dsp:nvSpPr>
      <dsp:spPr>
        <a:xfrm>
          <a:off x="1948552" y="2361961"/>
          <a:ext cx="324220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rtlCol="0" anchor="t" anchorCtr="1">
          <a:noAutofit/>
        </a:bodyPr>
        <a:lstStyle/>
        <a:p>
          <a:pPr marL="0" lvl="0" indent="0" algn="ctr" defTabSz="622300" rtl="0">
            <a:lnSpc>
              <a:spcPct val="90000"/>
            </a:lnSpc>
            <a:spcBef>
              <a:spcPct val="0"/>
            </a:spcBef>
            <a:spcAft>
              <a:spcPct val="35000"/>
            </a:spcAft>
            <a:buNone/>
          </a:pPr>
          <a:r>
            <a:rPr kumimoji="1" lang="ja-JP" altLang="en-US" sz="1400" kern="1200">
              <a:latin typeface="Meiryo UI" panose="020B0604030504040204" pitchFamily="50" charset="-128"/>
              <a:ea typeface="Meiryo UI" panose="020B0604030504040204" pitchFamily="50" charset="-128"/>
            </a:rPr>
            <a:t>福島邦彦、畳み込みニューラル</a:t>
          </a:r>
          <a:endParaRPr lang="ja" sz="1400" kern="1200" dirty="0">
            <a:latin typeface="Meiryo UI" panose="020B0604030504040204" pitchFamily="50" charset="-128"/>
            <a:ea typeface="Meiryo UI" panose="020B0604030504040204" pitchFamily="50" charset="-128"/>
          </a:endParaRPr>
        </a:p>
        <a:p>
          <a:pPr marL="0" lvl="0" indent="0" algn="ctr" defTabSz="622300" rtl="0">
            <a:lnSpc>
              <a:spcPct val="90000"/>
            </a:lnSpc>
            <a:spcBef>
              <a:spcPct val="0"/>
            </a:spcBef>
            <a:spcAft>
              <a:spcPct val="35000"/>
            </a:spcAft>
            <a:buNone/>
          </a:pPr>
          <a:r>
            <a:rPr kumimoji="1" lang="ja-JP" altLang="en-US" sz="1400" kern="1200">
              <a:latin typeface="Meiryo UI" panose="020B0604030504040204" pitchFamily="50" charset="-128"/>
              <a:ea typeface="Meiryo UI" panose="020B0604030504040204" pitchFamily="50" charset="-128"/>
            </a:rPr>
            <a:t>ネットワークの原型ネオコグニトロンを提唱した</a:t>
          </a:r>
        </a:p>
      </dsp:txBody>
      <dsp:txXfrm>
        <a:off x="1948552" y="2361961"/>
        <a:ext cx="3242202" cy="1271825"/>
      </dsp:txXfrm>
    </dsp:sp>
    <dsp:sp modelId="{DBA410EB-5F61-4F46-92D9-C5B0AA59EE15}">
      <dsp:nvSpPr>
        <dsp:cNvPr id="0" name=""/>
        <dsp:cNvSpPr/>
      </dsp:nvSpPr>
      <dsp:spPr>
        <a:xfrm>
          <a:off x="3569653"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3533315" y="2289285"/>
          <a:ext cx="72675" cy="72675"/>
        </a:xfrm>
        <a:prstGeom prst="ellipse">
          <a:avLst/>
        </a:prstGeom>
        <a:solidFill>
          <a:schemeClr val="accent1">
            <a:shade val="80000"/>
            <a:hueOff val="111548"/>
            <a:satOff val="-2264"/>
            <a:lumOff val="766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a:off x="4542314" y="1635204"/>
          <a:ext cx="1945321"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1">
          <a:noAutofit/>
        </a:bodyPr>
        <a:lstStyle/>
        <a:p>
          <a:pPr marL="0" lvl="0" indent="0" algn="ctr" defTabSz="488950" rtl="0">
            <a:lnSpc>
              <a:spcPct val="90000"/>
            </a:lnSpc>
            <a:spcBef>
              <a:spcPct val="0"/>
            </a:spcBef>
            <a:spcAft>
              <a:spcPct val="35000"/>
            </a:spcAft>
            <a:buNone/>
          </a:pPr>
          <a:r>
            <a:rPr lang="en-US" altLang="ja" sz="1100" kern="1200">
              <a:latin typeface="Meiryo UI" panose="020B0604030504040204" pitchFamily="50" charset="-128"/>
              <a:ea typeface="Meiryo UI" panose="020B0604030504040204" pitchFamily="50" charset="-128"/>
            </a:rPr>
            <a:t>1998</a:t>
          </a:r>
          <a:endParaRPr lang="ja" sz="1100" kern="1200" dirty="0">
            <a:latin typeface="Meiryo UI" panose="020B0604030504040204" pitchFamily="50" charset="-128"/>
            <a:ea typeface="Meiryo UI" panose="020B0604030504040204" pitchFamily="50" charset="-128"/>
          </a:endParaRPr>
        </a:p>
      </dsp:txBody>
      <dsp:txXfrm>
        <a:off x="4542314" y="1635204"/>
        <a:ext cx="1945321" cy="363378"/>
      </dsp:txXfrm>
    </dsp:sp>
    <dsp:sp modelId="{B4723E2A-4FF1-452A-BD25-8EC364F15A6F}">
      <dsp:nvSpPr>
        <dsp:cNvPr id="0" name=""/>
        <dsp:cNvSpPr/>
      </dsp:nvSpPr>
      <dsp:spPr>
        <a:xfrm>
          <a:off x="3893873" y="0"/>
          <a:ext cx="3242202"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rtlCol="0" anchor="b" anchorCtr="1">
          <a:noAutofit/>
        </a:bodyPr>
        <a:lstStyle/>
        <a:p>
          <a:pPr marL="0" lvl="0" indent="0" algn="ctr" defTabSz="622300" rtl="0">
            <a:lnSpc>
              <a:spcPct val="150000"/>
            </a:lnSpc>
            <a:spcBef>
              <a:spcPct val="0"/>
            </a:spcBef>
            <a:spcAft>
              <a:spcPct val="35000"/>
            </a:spcAft>
            <a:buNone/>
          </a:pPr>
          <a:r>
            <a:rPr kumimoji="1" lang="en-US" altLang="ja-JP" sz="1400" kern="1200">
              <a:latin typeface="Meiryo UI" panose="020B0604030504040204" pitchFamily="50" charset="-128"/>
              <a:ea typeface="Meiryo UI" panose="020B0604030504040204" pitchFamily="50" charset="-128"/>
            </a:rPr>
            <a:t>Yann Lecun </a:t>
          </a:r>
          <a:r>
            <a:rPr kumimoji="1" lang="ja-JP" altLang="en-US" sz="1400" kern="1200">
              <a:latin typeface="Meiryo UI" panose="020B0604030504040204" pitchFamily="50" charset="-128"/>
              <a:ea typeface="Meiryo UI" panose="020B0604030504040204" pitchFamily="50" charset="-128"/>
            </a:rPr>
            <a:t>逆伝播アルゴリズムを畳み込みニューラルネットワークに運用し、</a:t>
          </a:r>
          <a:r>
            <a:rPr kumimoji="1" lang="en-US" altLang="ja-JP" sz="1400" kern="1200">
              <a:latin typeface="Meiryo UI" panose="020B0604030504040204" pitchFamily="50" charset="-128"/>
              <a:ea typeface="Meiryo UI" panose="020B0604030504040204" pitchFamily="50" charset="-128"/>
            </a:rPr>
            <a:t>LeNet </a:t>
          </a:r>
          <a:r>
            <a:rPr kumimoji="1" lang="ja-JP" altLang="en-US" sz="1400" kern="1200">
              <a:latin typeface="Meiryo UI" panose="020B0604030504040204" pitchFamily="50" charset="-128"/>
              <a:ea typeface="Meiryo UI" panose="020B0604030504040204" pitchFamily="50" charset="-128"/>
            </a:rPr>
            <a:t>モデルを提出した</a:t>
          </a:r>
          <a:endParaRPr lang="ja" sz="1400" kern="1200" dirty="0">
            <a:latin typeface="Meiryo UI" panose="020B0604030504040204" pitchFamily="50" charset="-128"/>
            <a:ea typeface="Meiryo UI" panose="020B0604030504040204" pitchFamily="50" charset="-128"/>
          </a:endParaRPr>
        </a:p>
      </dsp:txBody>
      <dsp:txXfrm>
        <a:off x="3893873" y="0"/>
        <a:ext cx="3242202" cy="1271825"/>
      </dsp:txXfrm>
    </dsp:sp>
    <dsp:sp modelId="{440E9361-37D2-4157-AF38-7B49AD23708B}">
      <dsp:nvSpPr>
        <dsp:cNvPr id="0" name=""/>
        <dsp:cNvSpPr/>
      </dsp:nvSpPr>
      <dsp:spPr>
        <a:xfrm>
          <a:off x="5514974"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5478637" y="127182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EDF3A7-7FA9-4E02-924F-2A57F27B3D59}">
      <dsp:nvSpPr>
        <dsp:cNvPr id="0" name=""/>
        <dsp:cNvSpPr/>
      </dsp:nvSpPr>
      <dsp:spPr>
        <a:xfrm>
          <a:off x="6487635" y="1635204"/>
          <a:ext cx="1945321" cy="363378"/>
        </a:xfrm>
        <a:prstGeom prst="rect">
          <a:avLst/>
        </a:prstGeom>
        <a:solidFill>
          <a:schemeClr val="accent1">
            <a:shade val="80000"/>
            <a:hueOff val="334644"/>
            <a:satOff val="-6793"/>
            <a:lumOff val="23008"/>
            <a:alphaOff val="0"/>
          </a:schemeClr>
        </a:solidFill>
        <a:ln w="22225" cap="rnd" cmpd="sng" algn="ctr">
          <a:solidFill>
            <a:schemeClr val="accent1">
              <a:shade val="80000"/>
              <a:hueOff val="334644"/>
              <a:satOff val="-6793"/>
              <a:lumOff val="2300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kumimoji="1" lang="en-US" altLang="ja-JP" sz="1100" kern="1200"/>
            <a:t>2012</a:t>
          </a:r>
          <a:endParaRPr kumimoji="1" lang="ja-JP" altLang="en-US" sz="1100" kern="1200"/>
        </a:p>
      </dsp:txBody>
      <dsp:txXfrm>
        <a:off x="6487635" y="1635204"/>
        <a:ext cx="1945321" cy="363378"/>
      </dsp:txXfrm>
    </dsp:sp>
    <dsp:sp modelId="{79297754-5DA6-4F9C-AC3E-A8D25389A024}">
      <dsp:nvSpPr>
        <dsp:cNvPr id="0" name=""/>
        <dsp:cNvSpPr/>
      </dsp:nvSpPr>
      <dsp:spPr>
        <a:xfrm>
          <a:off x="5839195" y="2361961"/>
          <a:ext cx="3242202" cy="1271825"/>
        </a:xfrm>
        <a:prstGeom prst="rect">
          <a:avLst/>
        </a:prstGeom>
        <a:noFill/>
        <a:ln>
          <a:noFill/>
        </a:ln>
        <a:effectLst/>
      </dsp:spPr>
      <dsp:style>
        <a:lnRef idx="0">
          <a:scrgbClr r="0" g="0" b="0"/>
        </a:lnRef>
        <a:fillRef idx="0">
          <a:scrgbClr r="0" g="0" b="0"/>
        </a:fillRef>
        <a:effectRef idx="0">
          <a:scrgbClr r="0" g="0" b="0"/>
        </a:effectRef>
        <a:fontRef idx="minor"/>
      </dsp:style>
    </dsp:sp>
    <dsp:sp modelId="{52C51FDF-AAA8-4F2B-A347-BAC550878C40}">
      <dsp:nvSpPr>
        <dsp:cNvPr id="0" name=""/>
        <dsp:cNvSpPr/>
      </dsp:nvSpPr>
      <dsp:spPr>
        <a:xfrm>
          <a:off x="7460296" y="1998582"/>
          <a:ext cx="0" cy="290702"/>
        </a:xfrm>
        <a:prstGeom prst="line">
          <a:avLst/>
        </a:prstGeom>
        <a:noFill/>
        <a:ln w="12700" cap="rnd" cmpd="sng" algn="ctr">
          <a:solidFill>
            <a:schemeClr val="accent1">
              <a:shade val="90000"/>
              <a:hueOff val="334659"/>
              <a:satOff val="-6451"/>
              <a:lumOff val="21093"/>
              <a:alphaOff val="0"/>
            </a:schemeClr>
          </a:solidFill>
          <a:prstDash val="dash"/>
        </a:ln>
        <a:effectLst/>
      </dsp:spPr>
      <dsp:style>
        <a:lnRef idx="1">
          <a:scrgbClr r="0" g="0" b="0"/>
        </a:lnRef>
        <a:fillRef idx="0">
          <a:scrgbClr r="0" g="0" b="0"/>
        </a:fillRef>
        <a:effectRef idx="0">
          <a:scrgbClr r="0" g="0" b="0"/>
        </a:effectRef>
        <a:fontRef idx="minor"/>
      </dsp:style>
    </dsp:sp>
    <dsp:sp modelId="{D88490B6-1C3F-49BC-A620-88FED3DC1B42}">
      <dsp:nvSpPr>
        <dsp:cNvPr id="0" name=""/>
        <dsp:cNvSpPr/>
      </dsp:nvSpPr>
      <dsp:spPr>
        <a:xfrm>
          <a:off x="7423958" y="2289285"/>
          <a:ext cx="72675" cy="72675"/>
        </a:xfrm>
        <a:prstGeom prst="ellipse">
          <a:avLst/>
        </a:prstGeom>
        <a:solidFill>
          <a:schemeClr val="accent1">
            <a:shade val="80000"/>
            <a:hueOff val="334644"/>
            <a:satOff val="-6793"/>
            <a:lumOff val="2300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2F154D-2C5B-45C0-8AE5-9D08CCEF8D11}">
      <dsp:nvSpPr>
        <dsp:cNvPr id="0" name=""/>
        <dsp:cNvSpPr/>
      </dsp:nvSpPr>
      <dsp:spPr>
        <a:xfrm rot="5400000">
          <a:off x="9223928" y="844232"/>
          <a:ext cx="363378" cy="1945321"/>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marL="0" lvl="0" indent="0" algn="ctr" defTabSz="488950">
            <a:lnSpc>
              <a:spcPct val="90000"/>
            </a:lnSpc>
            <a:spcBef>
              <a:spcPct val="0"/>
            </a:spcBef>
            <a:spcAft>
              <a:spcPct val="35000"/>
            </a:spcAft>
            <a:buNone/>
          </a:pPr>
          <a:r>
            <a:rPr kumimoji="1" lang="en-US" altLang="ja-JP" sz="1100" kern="1200"/>
            <a:t>2016</a:t>
          </a:r>
          <a:endParaRPr kumimoji="1" lang="ja-JP" altLang="en-US" sz="1100" kern="1200"/>
        </a:p>
      </dsp:txBody>
      <dsp:txXfrm rot="-5400000">
        <a:off x="8432957" y="1652943"/>
        <a:ext cx="1927582" cy="327900"/>
      </dsp:txXfrm>
    </dsp:sp>
    <dsp:sp modelId="{B80A6A32-8532-4693-BB6A-FEFA68AEBB6B}">
      <dsp:nvSpPr>
        <dsp:cNvPr id="0" name=""/>
        <dsp:cNvSpPr/>
      </dsp:nvSpPr>
      <dsp:spPr>
        <a:xfrm>
          <a:off x="7784516" y="0"/>
          <a:ext cx="3242202" cy="1271825"/>
        </a:xfrm>
        <a:prstGeom prst="rect">
          <a:avLst/>
        </a:prstGeom>
        <a:noFill/>
        <a:ln>
          <a:noFill/>
        </a:ln>
        <a:effectLst/>
      </dsp:spPr>
      <dsp:style>
        <a:lnRef idx="0">
          <a:scrgbClr r="0" g="0" b="0"/>
        </a:lnRef>
        <a:fillRef idx="0">
          <a:scrgbClr r="0" g="0" b="0"/>
        </a:fillRef>
        <a:effectRef idx="0">
          <a:scrgbClr r="0" g="0" b="0"/>
        </a:effectRef>
        <a:fontRef idx="minor"/>
      </dsp:style>
    </dsp:sp>
    <dsp:sp modelId="{8A846113-AA2D-4286-AF35-60B6439D69B3}">
      <dsp:nvSpPr>
        <dsp:cNvPr id="0" name=""/>
        <dsp:cNvSpPr/>
      </dsp:nvSpPr>
      <dsp:spPr>
        <a:xfrm>
          <a:off x="9405617" y="1344501"/>
          <a:ext cx="0" cy="290702"/>
        </a:xfrm>
        <a:prstGeom prst="line">
          <a:avLst/>
        </a:prstGeom>
        <a:noFill/>
        <a:ln w="12700" cap="rnd" cmpd="sng" algn="ctr">
          <a:solidFill>
            <a:schemeClr val="accent1">
              <a:shade val="90000"/>
              <a:hueOff val="446212"/>
              <a:satOff val="-8602"/>
              <a:lumOff val="28124"/>
              <a:alphaOff val="0"/>
            </a:schemeClr>
          </a:solidFill>
          <a:prstDash val="dash"/>
        </a:ln>
        <a:effectLst/>
      </dsp:spPr>
      <dsp:style>
        <a:lnRef idx="1">
          <a:scrgbClr r="0" g="0" b="0"/>
        </a:lnRef>
        <a:fillRef idx="0">
          <a:scrgbClr r="0" g="0" b="0"/>
        </a:fillRef>
        <a:effectRef idx="0">
          <a:scrgbClr r="0" g="0" b="0"/>
        </a:effectRef>
        <a:fontRef idx="minor"/>
      </dsp:style>
    </dsp:sp>
    <dsp:sp modelId="{4FB4E270-5F88-4501-A40E-88A57BD09189}">
      <dsp:nvSpPr>
        <dsp:cNvPr id="0" name=""/>
        <dsp:cNvSpPr/>
      </dsp:nvSpPr>
      <dsp:spPr>
        <a:xfrm>
          <a:off x="9369279"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C644A8E-4737-47EC-8F63-A04FC3F60BBC}" type="datetime1">
              <a:rPr lang="ja-JP" altLang="en-US" smtClean="0"/>
              <a:t>2020/8/17</a:t>
            </a:fld>
            <a:endParaRPr lang="en-US" dirty="0"/>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975D426-A9DD-4244-A2CE-1FB6623742C7}" type="slidenum">
              <a:rPr lang="en-US" smtClean="0"/>
              <a:t>‹#›</a:t>
            </a:fld>
            <a:endParaRPr lang="en-US"/>
          </a:p>
        </p:txBody>
      </p:sp>
    </p:spTree>
    <p:extLst>
      <p:ext uri="{BB962C8B-B14F-4D97-AF65-F5344CB8AC3E}">
        <p14:creationId xmlns:p14="http://schemas.microsoft.com/office/powerpoint/2010/main" val="88248445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7D2CD12-2EA1-4D01-B4E3-887F9CBA179F}" type="datetime1">
              <a:rPr lang="ja-JP" altLang="en-US" smtClean="0"/>
              <a:t>2020/8/17</a:t>
            </a:fld>
            <a:endParaRPr 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a:t>マスター テキストの書式設定</a:t>
            </a:r>
            <a:endParaRPr lang="en-US"/>
          </a:p>
          <a:p>
            <a:pPr lvl="1" rtl="0"/>
            <a:r>
              <a:rPr lang="ja"/>
              <a:t>第 2 レベル</a:t>
            </a:r>
          </a:p>
          <a:p>
            <a:pPr lvl="2" rtl="0"/>
            <a:r>
              <a:rPr lang="ja"/>
              <a:t>第 3 レベル</a:t>
            </a:r>
          </a:p>
          <a:p>
            <a:pPr lvl="3" rtl="0"/>
            <a:r>
              <a:rPr lang="ja"/>
              <a:t>第 4 レベル</a:t>
            </a:r>
          </a:p>
          <a:p>
            <a:pPr lvl="4" rtl="0"/>
            <a:r>
              <a:rPr lang="ja"/>
              <a:t>第 5 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1B41D33-19C8-4450-B3C5-BE83E9C8F0BC}" type="slidenum">
              <a:rPr lang="en-US" smtClean="0"/>
              <a:t>‹#›</a:t>
            </a:fld>
            <a:endParaRPr lang="en-US"/>
          </a:p>
        </p:txBody>
      </p:sp>
    </p:spTree>
    <p:extLst>
      <p:ext uri="{BB962C8B-B14F-4D97-AF65-F5344CB8AC3E}">
        <p14:creationId xmlns:p14="http://schemas.microsoft.com/office/powerpoint/2010/main" val="357145525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長方形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p:cNvSpPr>
            <a:spLocks noGrp="1"/>
          </p:cNvSpPr>
          <p:nvPr>
            <p:ph type="ctrTitle"/>
          </p:nvPr>
        </p:nvSpPr>
        <p:spPr>
          <a:xfrm>
            <a:off x="581191" y="1020431"/>
            <a:ext cx="10993549" cy="1475013"/>
          </a:xfrm>
          <a:effectLst/>
        </p:spPr>
        <p:txBody>
          <a:bodyPr rtlCol="0" anchor="b">
            <a:normAutofit/>
          </a:bodyPr>
          <a:lstStyle>
            <a:lvl1pPr>
              <a:defRPr sz="3600">
                <a:solidFill>
                  <a:schemeClr val="tx1">
                    <a:lumMod val="75000"/>
                    <a:lumOff val="25000"/>
                  </a:schemeClr>
                </a:solidFill>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581194" y="2495445"/>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ja-JP" altLang="en-US"/>
              <a:t>マスター サブタイトルの書式設定</a:t>
            </a:r>
            <a:endParaRPr lang="en-US" dirty="0"/>
          </a:p>
        </p:txBody>
      </p:sp>
      <p:sp>
        <p:nvSpPr>
          <p:cNvPr id="8" name="日付プレースホルダー 7">
            <a:extLst>
              <a:ext uri="{FF2B5EF4-FFF2-40B4-BE49-F238E27FC236}">
                <a16:creationId xmlns:a16="http://schemas.microsoft.com/office/drawing/2014/main" id="{7FA0ACE7-29A8-47D3-A7D9-257B711D8023}"/>
              </a:ext>
            </a:extLst>
          </p:cNvPr>
          <p:cNvSpPr>
            <a:spLocks noGrp="1"/>
          </p:cNvSpPr>
          <p:nvPr>
            <p:ph type="dt" sz="half" idx="10"/>
          </p:nvPr>
        </p:nvSpPr>
        <p:spPr/>
        <p:txBody>
          <a:bodyPr rtlCol="0"/>
          <a:lstStyle/>
          <a:p>
            <a:pPr rtl="0"/>
            <a:fld id="{83DCDF92-A159-46CD-AE7F-AE913F8A0C03}" type="datetime1">
              <a:rPr lang="ja-JP" altLang="en-US" smtClean="0"/>
              <a:t>2020/8/17</a:t>
            </a:fld>
            <a:endParaRPr lang="en-US" dirty="0"/>
          </a:p>
        </p:txBody>
      </p:sp>
      <p:sp>
        <p:nvSpPr>
          <p:cNvPr id="9" name="フッター プレースホルダー 8">
            <a:extLst>
              <a:ext uri="{FF2B5EF4-FFF2-40B4-BE49-F238E27FC236}">
                <a16:creationId xmlns:a16="http://schemas.microsoft.com/office/drawing/2014/main" id="{DEC604B9-52E9-4810-8359-47206518D038}"/>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9" name="タイトル 1"/>
          <p:cNvSpPr>
            <a:spLocks noGrp="1"/>
          </p:cNvSpPr>
          <p:nvPr>
            <p:ph type="title"/>
          </p:nvPr>
        </p:nvSpPr>
        <p:spPr>
          <a:xfrm>
            <a:off x="581192" y="702156"/>
            <a:ext cx="11029616" cy="1013800"/>
          </a:xfrm>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rtlCol="0" anchor="t"/>
          <a:lstStyle>
            <a:lvl1pPr algn="l">
              <a:defRPr/>
            </a:lvl1pPr>
            <a:lvl2pPr algn="l">
              <a:defRPr/>
            </a:lvl2pPr>
            <a:lvl3pPr algn="l">
              <a:defRPr/>
            </a:lvl3pPr>
            <a:lvl4pPr algn="l">
              <a:defRPr/>
            </a:lvl4pPr>
            <a:lvl5pPr algn="l">
              <a:defRPr/>
            </a:lvl5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日付プレースホルダー 3"/>
          <p:cNvSpPr>
            <a:spLocks noGrp="1"/>
          </p:cNvSpPr>
          <p:nvPr>
            <p:ph type="dt" sz="half" idx="10"/>
          </p:nvPr>
        </p:nvSpPr>
        <p:spPr/>
        <p:txBody>
          <a:bodyPr rtlCol="0"/>
          <a:lstStyle/>
          <a:p>
            <a:pPr rtl="0"/>
            <a:fld id="{63A43473-F0CF-4097-9FA0-5C73431C12E8}" type="datetime1">
              <a:rPr lang="ja-JP" altLang="en-US" smtClean="0"/>
              <a:t>2020/8/17</a:t>
            </a:fld>
            <a:endParaRPr lang="en-US" dirty="0"/>
          </a:p>
        </p:txBody>
      </p:sp>
      <p:sp>
        <p:nvSpPr>
          <p:cNvPr id="5" name="フッター プレースホルダー 4"/>
          <p:cNvSpPr>
            <a:spLocks noGrp="1"/>
          </p:cNvSpPr>
          <p:nvPr>
            <p:ph type="ftr" sz="quarter" idx="11"/>
          </p:nvPr>
        </p:nvSpPr>
        <p:spPr/>
        <p:txBody>
          <a:bodyPr rtlCol="0"/>
          <a:lstStyle/>
          <a:p>
            <a:pPr rtl="0"/>
            <a:endParaRPr lang="en-US" dirty="0"/>
          </a:p>
        </p:txBody>
      </p:sp>
      <p:sp>
        <p:nvSpPr>
          <p:cNvPr id="6" name="スライド番号プレースホルダー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テキスト">
    <p:spTree>
      <p:nvGrpSpPr>
        <p:cNvPr id="1" name=""/>
        <p:cNvGrpSpPr/>
        <p:nvPr/>
      </p:nvGrpSpPr>
      <p:grpSpPr>
        <a:xfrm>
          <a:off x="0" y="0"/>
          <a:ext cx="0" cy="0"/>
          <a:chOff x="0" y="0"/>
          <a:chExt cx="0" cy="0"/>
        </a:xfrm>
      </p:grpSpPr>
      <p:sp>
        <p:nvSpPr>
          <p:cNvPr id="7" name="長方形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縦書きタイトル 1"/>
          <p:cNvSpPr>
            <a:spLocks noGrp="1"/>
          </p:cNvSpPr>
          <p:nvPr>
            <p:ph type="title" orient="vert"/>
          </p:nvPr>
        </p:nvSpPr>
        <p:spPr>
          <a:xfrm>
            <a:off x="8204200" y="863600"/>
            <a:ext cx="3124200" cy="4807326"/>
          </a:xfrm>
        </p:spPr>
        <p:txBody>
          <a:bodyPr vert="eaVert" rtlCol="0" anchor="ctr"/>
          <a:lstStyle>
            <a:lvl1pPr>
              <a:defRPr>
                <a:solidFill>
                  <a:srgbClr val="FFFFFF"/>
                </a:solidFill>
              </a:defRPr>
            </a:lvl1pPr>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774923" y="863600"/>
            <a:ext cx="7161625" cy="4807326"/>
          </a:xfrm>
        </p:spPr>
        <p:txBody>
          <a:bodyPr vert="eaVert" rtlCol="0" anchor="t"/>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8" name="長方形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長方形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長方形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日付プレースホルダー 10">
            <a:extLst>
              <a:ext uri="{FF2B5EF4-FFF2-40B4-BE49-F238E27FC236}">
                <a16:creationId xmlns:a16="http://schemas.microsoft.com/office/drawing/2014/main" id="{5C74A470-3BD3-4F33-80E5-67E6E87FCBE7}"/>
              </a:ext>
            </a:extLst>
          </p:cNvPr>
          <p:cNvSpPr>
            <a:spLocks noGrp="1"/>
          </p:cNvSpPr>
          <p:nvPr>
            <p:ph type="dt" sz="half" idx="10"/>
          </p:nvPr>
        </p:nvSpPr>
        <p:spPr/>
        <p:txBody>
          <a:bodyPr rtlCol="0"/>
          <a:lstStyle/>
          <a:p>
            <a:pPr rtl="0"/>
            <a:fld id="{2D9E36F4-56C9-497D-985A-4547EE80C7E5}" type="datetime1">
              <a:rPr lang="ja-JP" altLang="en-US" smtClean="0"/>
              <a:t>2020/8/17</a:t>
            </a:fld>
            <a:endParaRPr lang="en-US" dirty="0"/>
          </a:p>
        </p:txBody>
      </p:sp>
      <p:sp>
        <p:nvSpPr>
          <p:cNvPr id="12" name="フッター プレースホルダー 11">
            <a:extLst>
              <a:ext uri="{FF2B5EF4-FFF2-40B4-BE49-F238E27FC236}">
                <a16:creationId xmlns:a16="http://schemas.microsoft.com/office/drawing/2014/main" id="{9A3A30BA-DB50-4D7D-BCDE-17D20FB354DF}"/>
              </a:ext>
            </a:extLst>
          </p:cNvPr>
          <p:cNvSpPr>
            <a:spLocks noGrp="1"/>
          </p:cNvSpPr>
          <p:nvPr>
            <p:ph type="ftr" sz="quarter" idx="11"/>
          </p:nvPr>
        </p:nvSpPr>
        <p:spPr/>
        <p:txBody>
          <a:bodyPr rtlCol="0"/>
          <a:lstStyle/>
          <a:p>
            <a:pPr rtl="0"/>
            <a:endParaRPr lang="en-US" dirty="0"/>
          </a:p>
        </p:txBody>
      </p:sp>
      <p:sp>
        <p:nvSpPr>
          <p:cNvPr id="13" name="スライド番号プレースホルダー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81192" y="702156"/>
            <a:ext cx="11029616" cy="1188720"/>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581192" y="2340864"/>
            <a:ext cx="11029615" cy="3634486"/>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8" name="日付プレースホルダー 7">
            <a:extLst>
              <a:ext uri="{FF2B5EF4-FFF2-40B4-BE49-F238E27FC236}">
                <a16:creationId xmlns:a16="http://schemas.microsoft.com/office/drawing/2014/main" id="{770E6237-3456-439F-802D-3BA93FC7E3E5}"/>
              </a:ext>
            </a:extLst>
          </p:cNvPr>
          <p:cNvSpPr>
            <a:spLocks noGrp="1"/>
          </p:cNvSpPr>
          <p:nvPr>
            <p:ph type="dt" sz="half" idx="10"/>
          </p:nvPr>
        </p:nvSpPr>
        <p:spPr/>
        <p:txBody>
          <a:bodyPr rtlCol="0"/>
          <a:lstStyle/>
          <a:p>
            <a:pPr rtl="0"/>
            <a:fld id="{3FE9C3F6-23B1-4AC7-8654-56B71A245609}" type="datetime1">
              <a:rPr lang="ja-JP" altLang="en-US" smtClean="0"/>
              <a:t>2020/8/17</a:t>
            </a:fld>
            <a:endParaRPr lang="en-US" dirty="0"/>
          </a:p>
        </p:txBody>
      </p:sp>
      <p:sp>
        <p:nvSpPr>
          <p:cNvPr id="9" name="フッター プレースホルダー 8">
            <a:extLst>
              <a:ext uri="{FF2B5EF4-FFF2-40B4-BE49-F238E27FC236}">
                <a16:creationId xmlns:a16="http://schemas.microsoft.com/office/drawing/2014/main" id="{1356D3B5-6063-4A89-B88F-9D3043916FF8}"/>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8" name="長方形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p:cNvSpPr>
            <a:spLocks noGrp="1"/>
          </p:cNvSpPr>
          <p:nvPr>
            <p:ph type="title"/>
          </p:nvPr>
        </p:nvSpPr>
        <p:spPr>
          <a:xfrm>
            <a:off x="581193" y="2393950"/>
            <a:ext cx="11029615" cy="2147467"/>
          </a:xfrm>
        </p:spPr>
        <p:txBody>
          <a:bodyPr rtlCol="0" anchor="b">
            <a:normAutofit/>
          </a:bodyPr>
          <a:lstStyle>
            <a:lvl1pPr algn="l">
              <a:defRPr sz="3600" b="0" cap="all">
                <a:solidFill>
                  <a:schemeClr val="tx1">
                    <a:lumMod val="75000"/>
                    <a:lumOff val="25000"/>
                  </a:schemeClr>
                </a:solidFill>
              </a:defRPr>
            </a:lvl1pPr>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581192" y="4541417"/>
            <a:ext cx="11029615" cy="600556"/>
          </a:xfrm>
        </p:spPr>
        <p:txBody>
          <a:bodyPr rtlCol="0"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ja-JP" altLang="en-US"/>
              <a:t>マスター テキストの書式設定</a:t>
            </a:r>
          </a:p>
        </p:txBody>
      </p:sp>
      <p:sp>
        <p:nvSpPr>
          <p:cNvPr id="7" name="日付プレースホルダー 6">
            <a:extLst>
              <a:ext uri="{FF2B5EF4-FFF2-40B4-BE49-F238E27FC236}">
                <a16:creationId xmlns:a16="http://schemas.microsoft.com/office/drawing/2014/main" id="{61582016-5696-4A93-887F-BBB3B9002FE5}"/>
              </a:ext>
            </a:extLst>
          </p:cNvPr>
          <p:cNvSpPr>
            <a:spLocks noGrp="1"/>
          </p:cNvSpPr>
          <p:nvPr>
            <p:ph type="dt" sz="half" idx="10"/>
          </p:nvPr>
        </p:nvSpPr>
        <p:spPr/>
        <p:txBody>
          <a:bodyPr rtlCol="0"/>
          <a:lstStyle/>
          <a:p>
            <a:pPr rtl="0"/>
            <a:fld id="{48EED29A-E673-4AAF-8414-A0538097D4FB}" type="datetime1">
              <a:rPr lang="ja-JP" altLang="en-US" smtClean="0"/>
              <a:t>2020/8/17</a:t>
            </a:fld>
            <a:endParaRPr lang="en-US" dirty="0"/>
          </a:p>
        </p:txBody>
      </p:sp>
      <p:sp>
        <p:nvSpPr>
          <p:cNvPr id="9" name="フッター プレースホルダー 8">
            <a:extLst>
              <a:ext uri="{FF2B5EF4-FFF2-40B4-BE49-F238E27FC236}">
                <a16:creationId xmlns:a16="http://schemas.microsoft.com/office/drawing/2014/main" id="{857CFCD5-1192-4E18-8A8F-29E153B44DA4}"/>
              </a:ext>
            </a:extLst>
          </p:cNvPr>
          <p:cNvSpPr>
            <a:spLocks noGrp="1"/>
          </p:cNvSpPr>
          <p:nvPr>
            <p:ph type="ftr" sz="quarter" idx="11"/>
          </p:nvPr>
        </p:nvSpPr>
        <p:spPr/>
        <p:txBody>
          <a:bodyPr rtlCol="0"/>
          <a:lstStyle/>
          <a:p>
            <a:pPr rtl="0"/>
            <a:endParaRPr lang="en-US" dirty="0"/>
          </a:p>
        </p:txBody>
      </p:sp>
      <p:sp>
        <p:nvSpPr>
          <p:cNvPr id="10" name="スライド番号プレースホルダー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81193" y="729658"/>
            <a:ext cx="11029616" cy="988332"/>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581193" y="2228003"/>
            <a:ext cx="5194767" cy="3633047"/>
          </a:xfrm>
        </p:spPr>
        <p:txBody>
          <a:bodyPr rtlCol="0">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6416039" y="2228003"/>
            <a:ext cx="5194769" cy="3633047"/>
          </a:xfrm>
        </p:spPr>
        <p:txBody>
          <a:bodyPr rtlCol="0">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日付プレースホルダー 4"/>
          <p:cNvSpPr>
            <a:spLocks noGrp="1"/>
          </p:cNvSpPr>
          <p:nvPr>
            <p:ph type="dt" sz="half" idx="10"/>
          </p:nvPr>
        </p:nvSpPr>
        <p:spPr/>
        <p:txBody>
          <a:bodyPr rtlCol="0"/>
          <a:lstStyle/>
          <a:p>
            <a:pPr rtl="0"/>
            <a:fld id="{D2AF9471-7E3C-43CD-B2AE-E0996B6FCF28}" type="datetime1">
              <a:rPr lang="ja-JP" altLang="en-US" smtClean="0"/>
              <a:t>2020/8/17</a:t>
            </a:fld>
            <a:endParaRPr lang="en-US" dirty="0"/>
          </a:p>
        </p:txBody>
      </p:sp>
      <p:sp>
        <p:nvSpPr>
          <p:cNvPr id="6" name="フッター プレースホルダー 5"/>
          <p:cNvSpPr>
            <a:spLocks noGrp="1"/>
          </p:cNvSpPr>
          <p:nvPr>
            <p:ph type="ftr" sz="quarter" idx="11"/>
          </p:nvPr>
        </p:nvSpPr>
        <p:spPr/>
        <p:txBody>
          <a:bodyPr rtlCol="0"/>
          <a:lstStyle/>
          <a:p>
            <a:pPr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12" name="タイトル 1"/>
          <p:cNvSpPr>
            <a:spLocks noGrp="1"/>
          </p:cNvSpPr>
          <p:nvPr>
            <p:ph type="title"/>
          </p:nvPr>
        </p:nvSpPr>
        <p:spPr>
          <a:xfrm>
            <a:off x="581193" y="729658"/>
            <a:ext cx="11029616" cy="988332"/>
          </a:xfrm>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581191" y="2250891"/>
            <a:ext cx="5194769" cy="557784"/>
          </a:xfrm>
        </p:spPr>
        <p:txBody>
          <a:bodyPr rtlCol="0"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581194" y="2926052"/>
            <a:ext cx="5194766" cy="2934999"/>
          </a:xfrm>
        </p:spPr>
        <p:txBody>
          <a:bodyPr rtlCol="0" anchor="t">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5" name="テキスト プレースホルダー 4"/>
          <p:cNvSpPr>
            <a:spLocks noGrp="1"/>
          </p:cNvSpPr>
          <p:nvPr>
            <p:ph type="body" sz="quarter" idx="3"/>
          </p:nvPr>
        </p:nvSpPr>
        <p:spPr>
          <a:xfrm>
            <a:off x="6416039" y="2250892"/>
            <a:ext cx="5194770" cy="553373"/>
          </a:xfrm>
        </p:spPr>
        <p:txBody>
          <a:bodyPr rtlCol="0"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ja-JP" altLang="en-US"/>
              <a:t>マスター テキストの書式設定</a:t>
            </a:r>
          </a:p>
        </p:txBody>
      </p:sp>
      <p:sp>
        <p:nvSpPr>
          <p:cNvPr id="6" name="コンテンツ プレースホルダー 5"/>
          <p:cNvSpPr>
            <a:spLocks noGrp="1"/>
          </p:cNvSpPr>
          <p:nvPr>
            <p:ph sz="quarter" idx="4"/>
          </p:nvPr>
        </p:nvSpPr>
        <p:spPr>
          <a:xfrm>
            <a:off x="6416037" y="2926052"/>
            <a:ext cx="5194771" cy="2934999"/>
          </a:xfrm>
        </p:spPr>
        <p:txBody>
          <a:bodyPr rtlCol="0" anchor="t">
            <a:normAutofit/>
          </a:body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7" name="日付プレースホルダー 6"/>
          <p:cNvSpPr>
            <a:spLocks noGrp="1"/>
          </p:cNvSpPr>
          <p:nvPr>
            <p:ph type="dt" sz="half" idx="10"/>
          </p:nvPr>
        </p:nvSpPr>
        <p:spPr/>
        <p:txBody>
          <a:bodyPr rtlCol="0"/>
          <a:lstStyle/>
          <a:p>
            <a:pPr rtl="0"/>
            <a:fld id="{42EAD7D0-3BCF-438D-AF45-776548880E3E}" type="datetime1">
              <a:rPr lang="ja-JP" altLang="en-US" smtClean="0"/>
              <a:t>2020/8/17</a:t>
            </a:fld>
            <a:endParaRPr lang="en-US" dirty="0"/>
          </a:p>
        </p:txBody>
      </p:sp>
      <p:sp>
        <p:nvSpPr>
          <p:cNvPr id="8" name="フッター プレースホルダー 7"/>
          <p:cNvSpPr>
            <a:spLocks noGrp="1"/>
          </p:cNvSpPr>
          <p:nvPr>
            <p:ph type="ftr" sz="quarter" idx="11"/>
          </p:nvPr>
        </p:nvSpPr>
        <p:spPr/>
        <p:txBody>
          <a:bodyPr rtlCol="0"/>
          <a:lstStyle/>
          <a:p>
            <a:pPr rtl="0"/>
            <a:endParaRPr lang="en-US" dirty="0"/>
          </a:p>
        </p:txBody>
      </p:sp>
      <p:sp>
        <p:nvSpPr>
          <p:cNvPr id="9" name="スライド番号プレースホルダー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8" name="タイトル 1"/>
          <p:cNvSpPr>
            <a:spLocks noGrp="1"/>
          </p:cNvSpPr>
          <p:nvPr>
            <p:ph type="title"/>
          </p:nvPr>
        </p:nvSpPr>
        <p:spPr>
          <a:xfrm>
            <a:off x="575894" y="729658"/>
            <a:ext cx="11029616" cy="988332"/>
          </a:xfrm>
        </p:spPr>
        <p:txBody>
          <a:bodyPr rtlCol="0"/>
          <a:lstStyle/>
          <a:p>
            <a:pPr rtl="0"/>
            <a:r>
              <a:rPr lang="ja-JP" altLang="en-US"/>
              <a:t>マスター タイトルの書式設定</a:t>
            </a:r>
            <a:endParaRPr lang="en-US" dirty="0"/>
          </a:p>
        </p:txBody>
      </p:sp>
      <p:sp>
        <p:nvSpPr>
          <p:cNvPr id="3" name="日付プレースホルダー 2"/>
          <p:cNvSpPr>
            <a:spLocks noGrp="1"/>
          </p:cNvSpPr>
          <p:nvPr>
            <p:ph type="dt" sz="half" idx="10"/>
          </p:nvPr>
        </p:nvSpPr>
        <p:spPr/>
        <p:txBody>
          <a:bodyPr rtlCol="0"/>
          <a:lstStyle/>
          <a:p>
            <a:pPr rtl="0"/>
            <a:fld id="{095BB670-9BB6-41E9-8402-5ADF041FD5DA}" type="datetime1">
              <a:rPr lang="ja-JP" altLang="en-US" smtClean="0"/>
              <a:t>2020/8/17</a:t>
            </a:fld>
            <a:endParaRPr lang="en-US" dirty="0"/>
          </a:p>
        </p:txBody>
      </p:sp>
      <p:sp>
        <p:nvSpPr>
          <p:cNvPr id="4" name="フッター プレースホルダー 3"/>
          <p:cNvSpPr>
            <a:spLocks noGrp="1"/>
          </p:cNvSpPr>
          <p:nvPr>
            <p:ph type="ftr" sz="quarter" idx="11"/>
          </p:nvPr>
        </p:nvSpPr>
        <p:spPr/>
        <p:txBody>
          <a:bodyPr rtlCol="0"/>
          <a:lstStyle/>
          <a:p>
            <a:pPr rtl="0"/>
            <a:endParaRPr lang="en-US" dirty="0"/>
          </a:p>
        </p:txBody>
      </p:sp>
      <p:sp>
        <p:nvSpPr>
          <p:cNvPr id="5" name="スライド番号プレースホルダー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B64CBAF2-9AF4-4C61-80A6-A4165AC07DD4}" type="datetime1">
              <a:rPr lang="ja-JP" altLang="en-US" smtClean="0"/>
              <a:t>2020/8/17</a:t>
            </a:fld>
            <a:endParaRPr lang="en-US" dirty="0"/>
          </a:p>
        </p:txBody>
      </p:sp>
      <p:sp>
        <p:nvSpPr>
          <p:cNvPr id="3" name="フッター プレースホルダー 2"/>
          <p:cNvSpPr>
            <a:spLocks noGrp="1"/>
          </p:cNvSpPr>
          <p:nvPr>
            <p:ph type="ftr" sz="quarter" idx="11"/>
          </p:nvPr>
        </p:nvSpPr>
        <p:spPr/>
        <p:txBody>
          <a:bodyPr rtlCol="0"/>
          <a:lstStyle/>
          <a:p>
            <a:pPr rtl="0"/>
            <a:endParaRPr lang="en-US" dirty="0"/>
          </a:p>
        </p:txBody>
      </p:sp>
      <p:sp>
        <p:nvSpPr>
          <p:cNvPr id="4" name="スライド番号プレースホルダー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9" name="長方形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タイトル 1"/>
          <p:cNvSpPr>
            <a:spLocks noGrp="1"/>
          </p:cNvSpPr>
          <p:nvPr>
            <p:ph type="title"/>
          </p:nvPr>
        </p:nvSpPr>
        <p:spPr>
          <a:xfrm>
            <a:off x="767857" y="933450"/>
            <a:ext cx="3031852" cy="1722419"/>
          </a:xfrm>
        </p:spPr>
        <p:txBody>
          <a:bodyPr rtlCol="0" anchor="b">
            <a:normAutofit/>
          </a:bodyPr>
          <a:lstStyle>
            <a:lvl1pPr algn="l">
              <a:defRPr sz="2400" b="0">
                <a:solidFill>
                  <a:srgbClr val="FFFFFF"/>
                </a:solidFill>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767857" y="2836654"/>
            <a:ext cx="3031852" cy="3001392"/>
          </a:xfrm>
        </p:spPr>
        <p:txBody>
          <a:bodyPr rtlCol="0"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8" name="日付プレースホルダー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rtlCol="0"/>
          <a:lstStyle/>
          <a:p>
            <a:pPr rtl="0"/>
            <a:fld id="{15E8BA45-A90A-4071-A13D-6AC57A8D06A3}" type="datetime1">
              <a:rPr lang="ja-JP" altLang="en-US" smtClean="0"/>
              <a:t>2020/8/17</a:t>
            </a:fld>
            <a:endParaRPr lang="en-US" dirty="0"/>
          </a:p>
        </p:txBody>
      </p:sp>
      <p:sp>
        <p:nvSpPr>
          <p:cNvPr id="10" name="フッター プレースホルダー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rtlCol="0"/>
          <a:lstStyle/>
          <a:p>
            <a:pPr rtl="0"/>
            <a:endParaRPr lang="en-US" dirty="0"/>
          </a:p>
        </p:txBody>
      </p:sp>
      <p:sp>
        <p:nvSpPr>
          <p:cNvPr id="11" name="スライド番号プレースホルダー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rtlCol="0"/>
          <a:lstStyle/>
          <a:p>
            <a:pPr rtl="0"/>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1193" y="4693389"/>
            <a:ext cx="11029616" cy="566738"/>
          </a:xfrm>
        </p:spPr>
        <p:txBody>
          <a:bodyPr rtlCol="0" anchor="b">
            <a:normAutofit/>
          </a:bodyPr>
          <a:lstStyle>
            <a:lvl1pPr algn="l">
              <a:defRPr sz="2400" b="0">
                <a:solidFill>
                  <a:schemeClr val="tx1">
                    <a:lumMod val="75000"/>
                    <a:lumOff val="25000"/>
                  </a:schemeClr>
                </a:solidFill>
              </a:defRPr>
            </a:lvl1pPr>
          </a:lstStyle>
          <a:p>
            <a:pPr rtl="0"/>
            <a:r>
              <a:rPr lang="ja-JP" altLang="en-US"/>
              <a:t>マスター タイトルの書式設定</a:t>
            </a:r>
            <a:endParaRPr lang="en-US" dirty="0"/>
          </a:p>
        </p:txBody>
      </p:sp>
      <p:sp>
        <p:nvSpPr>
          <p:cNvPr id="3" name="図プレースホルダー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ja-JP" altLang="en-US"/>
              <a:t>アイコンをクリックして図を追加</a:t>
            </a:r>
            <a:endParaRPr lang="en-US" dirty="0"/>
          </a:p>
        </p:txBody>
      </p:sp>
      <p:sp>
        <p:nvSpPr>
          <p:cNvPr id="4" name="テキスト プレースホルダー 3"/>
          <p:cNvSpPr>
            <a:spLocks noGrp="1"/>
          </p:cNvSpPr>
          <p:nvPr>
            <p:ph type="body" sz="half" idx="2"/>
          </p:nvPr>
        </p:nvSpPr>
        <p:spPr>
          <a:xfrm>
            <a:off x="581192" y="5260127"/>
            <a:ext cx="11029617" cy="998148"/>
          </a:xfrm>
        </p:spPr>
        <p:txBody>
          <a:bodyPr rtlCol="0"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ja-JP" altLang="en-US"/>
              <a:t>マスター テキストの書式設定</a:t>
            </a:r>
          </a:p>
        </p:txBody>
      </p:sp>
      <p:sp>
        <p:nvSpPr>
          <p:cNvPr id="5" name="日付プレースホルダー 4"/>
          <p:cNvSpPr>
            <a:spLocks noGrp="1"/>
          </p:cNvSpPr>
          <p:nvPr>
            <p:ph type="dt" sz="half" idx="10"/>
          </p:nvPr>
        </p:nvSpPr>
        <p:spPr/>
        <p:txBody>
          <a:bodyPr rtlCol="0"/>
          <a:lstStyle/>
          <a:p>
            <a:pPr rtl="0"/>
            <a:fld id="{AC67FAA8-A50A-40C1-B5A1-A17F7AE628E9}" type="datetime1">
              <a:rPr lang="ja-JP" altLang="en-US" smtClean="0"/>
              <a:t>2020/8/17</a:t>
            </a:fld>
            <a:endParaRPr lang="en-US" dirty="0"/>
          </a:p>
        </p:txBody>
      </p:sp>
      <p:sp>
        <p:nvSpPr>
          <p:cNvPr id="6" name="フッター プレースホルダー 5"/>
          <p:cNvSpPr>
            <a:spLocks noGrp="1"/>
          </p:cNvSpPr>
          <p:nvPr>
            <p:ph type="ftr" sz="quarter" idx="11"/>
          </p:nvPr>
        </p:nvSpPr>
        <p:spPr/>
        <p:txBody>
          <a:bodyPr rtlCol="0"/>
          <a:lstStyle/>
          <a:p>
            <a:pPr algn="l"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ja" dirty="0"/>
              <a:t>マスター タイトルの書式設定</a:t>
            </a:r>
            <a:endParaRPr lang="en-US" dirty="0"/>
          </a:p>
        </p:txBody>
      </p:sp>
      <p:sp>
        <p:nvSpPr>
          <p:cNvPr id="3" name="テキスト プレースホルダー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rtl="0"/>
            <a:r>
              <a:rPr lang="ja" dirty="0"/>
              <a:t>マスター テキストの書式設定</a:t>
            </a:r>
          </a:p>
          <a:p>
            <a:pPr lvl="1" rtl="0"/>
            <a:r>
              <a:rPr lang="ja" dirty="0"/>
              <a:t>第 2 レベル</a:t>
            </a:r>
          </a:p>
          <a:p>
            <a:pPr lvl="2" rtl="0"/>
            <a:r>
              <a:rPr lang="ja" dirty="0"/>
              <a:t>第 3 レベル</a:t>
            </a:r>
          </a:p>
          <a:p>
            <a:pPr lvl="3" rtl="0"/>
            <a:r>
              <a:rPr lang="ja" dirty="0"/>
              <a:t>第 4 レベル</a:t>
            </a:r>
          </a:p>
          <a:p>
            <a:pPr lvl="4" rtl="0"/>
            <a:r>
              <a:rPr lang="ja" dirty="0"/>
              <a:t>第 5 レベル</a:t>
            </a:r>
            <a:endParaRPr lang="en-US" dirty="0"/>
          </a:p>
        </p:txBody>
      </p:sp>
      <p:sp>
        <p:nvSpPr>
          <p:cNvPr id="4" name="日付プレースホルダー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eiryo UI" panose="020B0604030504040204" pitchFamily="50" charset="-128"/>
                <a:ea typeface="Meiryo UI" panose="020B0604030504040204" pitchFamily="50" charset="-128"/>
              </a:defRPr>
            </a:lvl1pPr>
          </a:lstStyle>
          <a:p>
            <a:fld id="{8288BDA2-415F-4853-9C1B-2BDC206538FD}" type="datetime1">
              <a:rPr lang="ja-JP" altLang="en-US" noProof="0" smtClean="0"/>
              <a:t>2020/8/17</a:t>
            </a:fld>
            <a:endParaRPr lang="ja-JP" altLang="en-US" noProof="0" dirty="0"/>
          </a:p>
        </p:txBody>
      </p:sp>
      <p:sp>
        <p:nvSpPr>
          <p:cNvPr id="5" name="フッター プレースホルダー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pPr/>
              <a:t>‹#›</a:t>
            </a:fld>
            <a:endParaRPr lang="ja-JP" altLang="en-US" noProof="0" dirty="0"/>
          </a:p>
        </p:txBody>
      </p:sp>
      <p:sp>
        <p:nvSpPr>
          <p:cNvPr id="9" name="長方形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長方形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長方形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p:txStyles>
    <p:titleStyle>
      <a:lvl1pPr algn="l" defTabSz="457200" rtl="0" eaLnBrk="1" latinLnBrk="0" hangingPunct="1">
        <a:lnSpc>
          <a:spcPct val="100000"/>
        </a:lnSpc>
        <a:spcBef>
          <a:spcPct val="0"/>
        </a:spcBef>
        <a:buNone/>
        <a:defRPr kumimoji="1" sz="2800" b="1" kern="1200" cap="all">
          <a:solidFill>
            <a:schemeClr val="tx1">
              <a:lumMod val="75000"/>
              <a:lumOff val="25000"/>
            </a:schemeClr>
          </a:solidFill>
          <a:latin typeface="Meiryo UI" panose="020B0604030504040204" pitchFamily="50" charset="-128"/>
          <a:ea typeface="Meiryo UI" panose="020B0604030504040204" pitchFamily="50"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robots.ox.ac.uk/~vgg/data/pe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長方形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タイトル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rtlCol="0">
            <a:normAutofit/>
          </a:bodyPr>
          <a:lstStyle/>
          <a:p>
            <a:r>
              <a:rPr lang="ja-JP" altLang="en-US"/>
              <a:t>畳み込みニューラルネットワーク</a:t>
            </a:r>
            <a:endParaRPr lang="ja" dirty="0"/>
          </a:p>
        </p:txBody>
      </p:sp>
      <p:sp>
        <p:nvSpPr>
          <p:cNvPr id="3" name="サブタイトル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rtlCol="0">
            <a:normAutofit/>
          </a:bodyPr>
          <a:lstStyle/>
          <a:p>
            <a:pPr rtl="0"/>
            <a:r>
              <a:rPr lang="ja-JP" altLang="en-US"/>
              <a:t>早稲田大学大学院文学研究科豊田研究室　宋宛丘</a:t>
            </a:r>
            <a:endParaRPr lang="ja" dirty="0"/>
          </a:p>
        </p:txBody>
      </p:sp>
      <p:sp>
        <p:nvSpPr>
          <p:cNvPr id="20" name="長方形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長方形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長方形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画像 5" descr="ロゴのクローズ アップ&#10;&#10;自動生成された説明">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49F28-D333-4650-9A18-495CFBD73922}"/>
              </a:ext>
            </a:extLst>
          </p:cNvPr>
          <p:cNvSpPr>
            <a:spLocks noGrp="1"/>
          </p:cNvSpPr>
          <p:nvPr>
            <p:ph type="title"/>
          </p:nvPr>
        </p:nvSpPr>
        <p:spPr>
          <a:xfrm>
            <a:off x="581192" y="702156"/>
            <a:ext cx="11029616" cy="672988"/>
          </a:xfrm>
        </p:spPr>
        <p:txBody>
          <a:bodyPr/>
          <a:lstStyle/>
          <a:p>
            <a:r>
              <a:rPr lang="ja-JP" altLang="en-US"/>
              <a:t>原理と数値例　ストライド</a:t>
            </a:r>
            <a:endParaRPr kumimoji="1" lang="ja-JP" altLang="en-US"/>
          </a:p>
        </p:txBody>
      </p:sp>
      <p:sp>
        <p:nvSpPr>
          <p:cNvPr id="3" name="コンテンツ プレースホルダー 2">
            <a:extLst>
              <a:ext uri="{FF2B5EF4-FFF2-40B4-BE49-F238E27FC236}">
                <a16:creationId xmlns:a16="http://schemas.microsoft.com/office/drawing/2014/main" id="{AD0AEF98-844B-432C-BE69-0F76496F39BC}"/>
              </a:ext>
            </a:extLst>
          </p:cNvPr>
          <p:cNvSpPr>
            <a:spLocks noGrp="1"/>
          </p:cNvSpPr>
          <p:nvPr>
            <p:ph idx="1"/>
          </p:nvPr>
        </p:nvSpPr>
        <p:spPr>
          <a:xfrm>
            <a:off x="5224131" y="3934046"/>
            <a:ext cx="6301562" cy="2339163"/>
          </a:xfrm>
        </p:spPr>
        <p:txBody>
          <a:bodyPr/>
          <a:lstStyle/>
          <a:p>
            <a:r>
              <a:rPr lang="ja-JP" altLang="en-US"/>
              <a:t>ゼロパディングと同じく出力画像のサイズを調整する方法です。</a:t>
            </a:r>
            <a:endParaRPr lang="en-US" altLang="ja-JP"/>
          </a:p>
          <a:p>
            <a:r>
              <a:rPr lang="ja-JP" altLang="en-US"/>
              <a:t>ストライドは畳み込みの適用間隔です。畳み込み演算する際のフィルターの移動量を変化させることで、出力画像のサイズを変化させます。</a:t>
            </a:r>
            <a:endParaRPr lang="en-US" altLang="ja-JP"/>
          </a:p>
          <a:p>
            <a:r>
              <a:rPr lang="ja-JP" altLang="en-US"/>
              <a:t>図６の畳み込み演算では、移動量 </a:t>
            </a:r>
            <a:r>
              <a:rPr lang="en-US" altLang="ja-JP"/>
              <a:t>1</a:t>
            </a:r>
            <a:r>
              <a:rPr lang="ja-JP" altLang="en-US"/>
              <a:t>（ストライド </a:t>
            </a:r>
            <a:r>
              <a:rPr lang="en-US" altLang="ja-JP"/>
              <a:t>1</a:t>
            </a:r>
            <a:r>
              <a:rPr lang="ja-JP" altLang="en-US"/>
              <a:t>）でしたが、それを </a:t>
            </a:r>
            <a:r>
              <a:rPr lang="en-US" altLang="ja-JP"/>
              <a:t>2 </a:t>
            </a:r>
            <a:r>
              <a:rPr lang="ja-JP" altLang="en-US"/>
              <a:t>にすると力画像（図 </a:t>
            </a:r>
            <a:r>
              <a:rPr lang="en-US" altLang="ja-JP"/>
              <a:t>7</a:t>
            </a:r>
            <a:r>
              <a:rPr lang="ja-JP" altLang="en-US"/>
              <a:t>）のサイズも小さくなります。</a:t>
            </a:r>
            <a:endParaRPr kumimoji="1" lang="ja-JP" altLang="en-US"/>
          </a:p>
        </p:txBody>
      </p:sp>
      <p:sp>
        <p:nvSpPr>
          <p:cNvPr id="4" name="日付プレースホルダー 3">
            <a:extLst>
              <a:ext uri="{FF2B5EF4-FFF2-40B4-BE49-F238E27FC236}">
                <a16:creationId xmlns:a16="http://schemas.microsoft.com/office/drawing/2014/main" id="{7E8AF81A-E632-4B9E-A826-0E77165A0A49}"/>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6" name="図 5">
            <a:extLst>
              <a:ext uri="{FF2B5EF4-FFF2-40B4-BE49-F238E27FC236}">
                <a16:creationId xmlns:a16="http://schemas.microsoft.com/office/drawing/2014/main" id="{F45D381F-5820-4A6B-89C4-6BEE314968A0}"/>
              </a:ext>
            </a:extLst>
          </p:cNvPr>
          <p:cNvPicPr>
            <a:picLocks noChangeAspect="1"/>
          </p:cNvPicPr>
          <p:nvPr/>
        </p:nvPicPr>
        <p:blipFill>
          <a:blip r:embed="rId2"/>
          <a:stretch>
            <a:fillRect/>
          </a:stretch>
        </p:blipFill>
        <p:spPr>
          <a:xfrm>
            <a:off x="5495039" y="1008907"/>
            <a:ext cx="5759746" cy="3029106"/>
          </a:xfrm>
          <a:prstGeom prst="rect">
            <a:avLst/>
          </a:prstGeom>
        </p:spPr>
      </p:pic>
      <p:pic>
        <p:nvPicPr>
          <p:cNvPr id="7" name="図 6">
            <a:extLst>
              <a:ext uri="{FF2B5EF4-FFF2-40B4-BE49-F238E27FC236}">
                <a16:creationId xmlns:a16="http://schemas.microsoft.com/office/drawing/2014/main" id="{51E19097-03C2-415A-91AD-3FDD12EF3119}"/>
              </a:ext>
            </a:extLst>
          </p:cNvPr>
          <p:cNvPicPr>
            <a:picLocks noChangeAspect="1"/>
          </p:cNvPicPr>
          <p:nvPr/>
        </p:nvPicPr>
        <p:blipFill>
          <a:blip r:embed="rId3"/>
          <a:stretch>
            <a:fillRect/>
          </a:stretch>
        </p:blipFill>
        <p:spPr>
          <a:xfrm>
            <a:off x="769435" y="1784695"/>
            <a:ext cx="4083260" cy="3784795"/>
          </a:xfrm>
          <a:prstGeom prst="rect">
            <a:avLst/>
          </a:prstGeom>
        </p:spPr>
      </p:pic>
    </p:spTree>
    <p:extLst>
      <p:ext uri="{BB962C8B-B14F-4D97-AF65-F5344CB8AC3E}">
        <p14:creationId xmlns:p14="http://schemas.microsoft.com/office/powerpoint/2010/main" val="92571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49F28-D333-4650-9A18-495CFBD73922}"/>
              </a:ext>
            </a:extLst>
          </p:cNvPr>
          <p:cNvSpPr>
            <a:spLocks noGrp="1"/>
          </p:cNvSpPr>
          <p:nvPr>
            <p:ph type="title"/>
          </p:nvPr>
        </p:nvSpPr>
        <p:spPr>
          <a:xfrm>
            <a:off x="581192" y="702156"/>
            <a:ext cx="11029616" cy="672988"/>
          </a:xfrm>
        </p:spPr>
        <p:txBody>
          <a:bodyPr/>
          <a:lstStyle/>
          <a:p>
            <a:r>
              <a:rPr lang="ja-JP" altLang="en-US"/>
              <a:t>原理と数値例　全結合層</a:t>
            </a:r>
            <a:endParaRPr kumimoji="1" lang="ja-JP" altLang="en-US"/>
          </a:p>
        </p:txBody>
      </p:sp>
      <p:sp>
        <p:nvSpPr>
          <p:cNvPr id="3" name="コンテンツ プレースホルダー 2">
            <a:extLst>
              <a:ext uri="{FF2B5EF4-FFF2-40B4-BE49-F238E27FC236}">
                <a16:creationId xmlns:a16="http://schemas.microsoft.com/office/drawing/2014/main" id="{AD0AEF98-844B-432C-BE69-0F76496F39BC}"/>
              </a:ext>
            </a:extLst>
          </p:cNvPr>
          <p:cNvSpPr>
            <a:spLocks noGrp="1"/>
          </p:cNvSpPr>
          <p:nvPr>
            <p:ph idx="1"/>
          </p:nvPr>
        </p:nvSpPr>
        <p:spPr>
          <a:xfrm>
            <a:off x="687572" y="1695045"/>
            <a:ext cx="10058400" cy="3904770"/>
          </a:xfrm>
        </p:spPr>
        <p:txBody>
          <a:bodyPr/>
          <a:lstStyle/>
          <a:p>
            <a:r>
              <a:rPr lang="ja-JP" altLang="en-US"/>
              <a:t>画像分類能力のある畳み込みニューラルネットワークを完成させるには、畳み込み層とプーリング層を経たテンソルを平坦化して </a:t>
            </a:r>
            <a:r>
              <a:rPr lang="en-US" altLang="ja-JP"/>
              <a:t>1 </a:t>
            </a:r>
            <a:r>
              <a:rPr lang="ja-JP" altLang="en-US"/>
              <a:t>次元配列のベクトルに直す必要があります。</a:t>
            </a:r>
            <a:endParaRPr lang="en-US" altLang="ja-JP"/>
          </a:p>
          <a:p>
            <a:r>
              <a:rPr lang="ja-JP" altLang="en-US"/>
              <a:t>出力の前に全結合層が置かれることが一般です。</a:t>
            </a:r>
            <a:endParaRPr lang="en-US" altLang="ja-JP"/>
          </a:p>
          <a:p>
            <a:r>
              <a:rPr lang="ja-JP" altLang="en-US"/>
              <a:t>ここでの全結合層（</a:t>
            </a:r>
            <a:r>
              <a:rPr lang="en-US" altLang="ja-JP"/>
              <a:t>Fully Connected </a:t>
            </a:r>
            <a:r>
              <a:rPr lang="ja-JP" altLang="en-US"/>
              <a:t>層） は、前章のニューラルネットワークと同様のものです。</a:t>
            </a:r>
            <a:endParaRPr lang="en-US" altLang="ja-JP"/>
          </a:p>
          <a:p>
            <a:r>
              <a:rPr lang="ja-JP" altLang="en-US"/>
              <a:t>多クラス分類問題を扱っている場合、 活性化関数を </a:t>
            </a:r>
            <a:r>
              <a:rPr lang="en-US" altLang="ja-JP"/>
              <a:t>softmax </a:t>
            </a:r>
            <a:r>
              <a:rPr lang="ja-JP" altLang="en-US"/>
              <a:t>と設定し、出力層として設定する全結合層のノード数は、分類したいクラス数と一致させる必要があります。</a:t>
            </a:r>
            <a:endParaRPr lang="en-US" altLang="ja-JP"/>
          </a:p>
          <a:p>
            <a:r>
              <a:rPr lang="ja-JP" altLang="en-US"/>
              <a:t>動物の画像を分類したい場合は、</a:t>
            </a:r>
            <a:r>
              <a:rPr lang="en-US" altLang="ja-JP"/>
              <a:t>5 </a:t>
            </a:r>
            <a:r>
              <a:rPr lang="ja-JP" altLang="en-US"/>
              <a:t>種類の動物があ ったら、</a:t>
            </a:r>
            <a:r>
              <a:rPr lang="en-US" altLang="ja-JP"/>
              <a:t>5 </a:t>
            </a:r>
            <a:r>
              <a:rPr lang="ja-JP" altLang="en-US"/>
              <a:t>クラス分類問題となりますので、ここでは </a:t>
            </a:r>
            <a:r>
              <a:rPr lang="en-US" altLang="ja-JP"/>
              <a:t>5 </a:t>
            </a:r>
            <a:r>
              <a:rPr lang="ja-JP" altLang="en-US"/>
              <a:t>を設定する必要があります。</a:t>
            </a:r>
            <a:endParaRPr lang="en-US" altLang="ja-JP"/>
          </a:p>
          <a:p>
            <a:r>
              <a:rPr lang="ja-JP" altLang="en-US"/>
              <a:t>この部分で最終的な識別を行います。</a:t>
            </a:r>
            <a:endParaRPr kumimoji="1" lang="ja-JP" altLang="en-US"/>
          </a:p>
        </p:txBody>
      </p:sp>
      <p:sp>
        <p:nvSpPr>
          <p:cNvPr id="4" name="日付プレースホルダー 3">
            <a:extLst>
              <a:ext uri="{FF2B5EF4-FFF2-40B4-BE49-F238E27FC236}">
                <a16:creationId xmlns:a16="http://schemas.microsoft.com/office/drawing/2014/main" id="{7E8AF81A-E632-4B9E-A826-0E77165A0A49}"/>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spTree>
    <p:extLst>
      <p:ext uri="{BB962C8B-B14F-4D97-AF65-F5344CB8AC3E}">
        <p14:creationId xmlns:p14="http://schemas.microsoft.com/office/powerpoint/2010/main" val="172442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en-US" altLang="ja-JP"/>
              <a:t>Keras </a:t>
            </a:r>
            <a:r>
              <a:rPr lang="ja-JP" altLang="en-US"/>
              <a:t>による畳み込みニューラルネットワーク</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555832" y="1904791"/>
            <a:ext cx="4510123" cy="4519123"/>
          </a:xfrm>
        </p:spPr>
        <p:txBody>
          <a:bodyPr>
            <a:normAutofit/>
          </a:bodyPr>
          <a:lstStyle/>
          <a:p>
            <a:r>
              <a:rPr lang="ja-JP" altLang="en-US"/>
              <a:t>＃ </a:t>
            </a:r>
            <a:r>
              <a:rPr lang="en-US" altLang="ja-JP"/>
              <a:t>01</a:t>
            </a:r>
            <a:r>
              <a:rPr lang="ja-JP" altLang="en-US"/>
              <a:t>：</a:t>
            </a:r>
            <a:r>
              <a:rPr lang="en-US" altLang="ja-JP"/>
              <a:t>Keras </a:t>
            </a:r>
            <a:r>
              <a:rPr lang="ja-JP" altLang="en-US"/>
              <a:t>パッケージを呼び出します </a:t>
            </a:r>
            <a:endParaRPr lang="en-US" altLang="ja-JP"/>
          </a:p>
          <a:p>
            <a:r>
              <a:rPr lang="ja-JP" altLang="en-US"/>
              <a:t>＃ </a:t>
            </a:r>
            <a:r>
              <a:rPr lang="en-US" altLang="ja-JP"/>
              <a:t>02</a:t>
            </a:r>
            <a:r>
              <a:rPr lang="ja-JP" altLang="en-US"/>
              <a:t>：</a:t>
            </a:r>
            <a:r>
              <a:rPr lang="en-US" altLang="ja-JP"/>
              <a:t>CNN </a:t>
            </a:r>
            <a:r>
              <a:rPr lang="ja-JP" altLang="en-US"/>
              <a:t>は </a:t>
            </a:r>
            <a:r>
              <a:rPr lang="en-US" altLang="ja-JP"/>
              <a:t>(image_height, image_width, image_channels) </a:t>
            </a:r>
            <a:r>
              <a:rPr lang="ja-JP" altLang="en-US"/>
              <a:t>という形状のテンソルを入力とします。</a:t>
            </a:r>
            <a:endParaRPr lang="en-US" altLang="ja-JP"/>
          </a:p>
          <a:p>
            <a:r>
              <a:rPr lang="ja-JP" altLang="en-US"/>
              <a:t>ここの例は、イメージの形式である </a:t>
            </a:r>
            <a:r>
              <a:rPr lang="en-US" altLang="ja-JP"/>
              <a:t>(28, 28, 1) </a:t>
            </a:r>
            <a:r>
              <a:rPr lang="ja-JP" altLang="en-US"/>
              <a:t>の入力を処理しま す。</a:t>
            </a:r>
            <a:endParaRPr lang="en-US" altLang="ja-JP"/>
          </a:p>
          <a:p>
            <a:r>
              <a:rPr lang="ja-JP" altLang="en-US"/>
              <a:t>第 </a:t>
            </a:r>
            <a:r>
              <a:rPr lang="en-US" altLang="ja-JP"/>
              <a:t>1 </a:t>
            </a:r>
            <a:r>
              <a:rPr lang="ja-JP" altLang="en-US"/>
              <a:t>の畳み込み層に </a:t>
            </a:r>
            <a:r>
              <a:rPr lang="en-US" altLang="ja-JP"/>
              <a:t>input_shape = c(28, 28, 1) </a:t>
            </a:r>
            <a:r>
              <a:rPr lang="ja-JP" altLang="en-US"/>
              <a:t>という引数を渡して実現します。</a:t>
            </a:r>
            <a:endParaRPr lang="en-US" altLang="ja-JP"/>
          </a:p>
          <a:p>
            <a:r>
              <a:rPr lang="ja-JP" altLang="en-US"/>
              <a:t> </a:t>
            </a:r>
            <a:r>
              <a:rPr lang="en-US" altLang="ja-JP"/>
              <a:t>32 </a:t>
            </a:r>
            <a:r>
              <a:rPr lang="ja-JP" altLang="en-US"/>
              <a:t>個の </a:t>
            </a:r>
            <a:r>
              <a:rPr lang="en-US" altLang="ja-JP"/>
              <a:t>3 × 3 </a:t>
            </a:r>
            <a:r>
              <a:rPr lang="ja-JP" altLang="en-US"/>
              <a:t>のフィルターをかけます。活性化関数は </a:t>
            </a:r>
            <a:r>
              <a:rPr lang="en-US" altLang="ja-JP"/>
              <a:t>relu </a:t>
            </a:r>
            <a:r>
              <a:rPr lang="ja-JP" altLang="en-US"/>
              <a:t>です。</a:t>
            </a:r>
            <a:endParaRPr lang="en-US" altLang="ja-JP"/>
          </a:p>
          <a:p>
            <a:r>
              <a:rPr lang="ja-JP" altLang="en-US"/>
              <a:t> ＃ </a:t>
            </a:r>
            <a:r>
              <a:rPr lang="en-US" altLang="ja-JP"/>
              <a:t>03</a:t>
            </a:r>
            <a:r>
              <a:rPr lang="ja-JP" altLang="en-US"/>
              <a:t>：最大プーリング層です。サイズは </a:t>
            </a:r>
            <a:r>
              <a:rPr lang="en-US" altLang="ja-JP"/>
              <a:t>2 × 2 </a:t>
            </a:r>
            <a:r>
              <a:rPr lang="ja-JP" altLang="en-US"/>
              <a:t>です。 </a:t>
            </a:r>
            <a:endParaRPr kumimoji="1" lang="ja-JP" altLang="en-US"/>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5" name="図 4">
            <a:extLst>
              <a:ext uri="{FF2B5EF4-FFF2-40B4-BE49-F238E27FC236}">
                <a16:creationId xmlns:a16="http://schemas.microsoft.com/office/drawing/2014/main" id="{2EC4C20C-C4DE-4A90-AD67-BFD3CC68FF9B}"/>
              </a:ext>
            </a:extLst>
          </p:cNvPr>
          <p:cNvPicPr>
            <a:picLocks noChangeAspect="1"/>
          </p:cNvPicPr>
          <p:nvPr/>
        </p:nvPicPr>
        <p:blipFill>
          <a:blip r:embed="rId2"/>
          <a:stretch>
            <a:fillRect/>
          </a:stretch>
        </p:blipFill>
        <p:spPr>
          <a:xfrm>
            <a:off x="207747" y="2179799"/>
            <a:ext cx="7398204" cy="3414146"/>
          </a:xfrm>
          <a:prstGeom prst="rect">
            <a:avLst/>
          </a:prstGeom>
        </p:spPr>
      </p:pic>
    </p:spTree>
    <p:extLst>
      <p:ext uri="{BB962C8B-B14F-4D97-AF65-F5344CB8AC3E}">
        <p14:creationId xmlns:p14="http://schemas.microsoft.com/office/powerpoint/2010/main" val="2800409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en-US" altLang="ja-JP"/>
              <a:t>Keras </a:t>
            </a:r>
            <a:r>
              <a:rPr lang="ja-JP" altLang="en-US"/>
              <a:t>による畳み込みニューラルネットワーク</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555832" y="1904791"/>
            <a:ext cx="4510123" cy="4519123"/>
          </a:xfrm>
        </p:spPr>
        <p:txBody>
          <a:bodyPr>
            <a:normAutofit/>
          </a:bodyPr>
          <a:lstStyle/>
          <a:p>
            <a:r>
              <a:rPr lang="ja-JP" altLang="en-US"/>
              <a:t>＃ </a:t>
            </a:r>
            <a:r>
              <a:rPr lang="en-US" altLang="ja-JP"/>
              <a:t>04</a:t>
            </a:r>
            <a:r>
              <a:rPr lang="ja-JP" altLang="en-US"/>
              <a:t>：すべての </a:t>
            </a:r>
            <a:r>
              <a:rPr lang="en-US" altLang="ja-JP"/>
              <a:t>layer_conv_2d</a:t>
            </a:r>
            <a:r>
              <a:rPr lang="ja-JP" altLang="en-US"/>
              <a:t>、</a:t>
            </a:r>
            <a:r>
              <a:rPr lang="en-US" altLang="ja-JP"/>
              <a:t>layer_max_pooling_2d </a:t>
            </a:r>
            <a:r>
              <a:rPr lang="ja-JP" altLang="en-US"/>
              <a:t>の出力は、</a:t>
            </a:r>
            <a:r>
              <a:rPr lang="en-US" altLang="ja-JP"/>
              <a:t>(None, height, width, channels) </a:t>
            </a:r>
            <a:r>
              <a:rPr lang="ja-JP" altLang="en-US"/>
              <a:t>という形状になっています。</a:t>
            </a:r>
            <a:endParaRPr lang="en-US" altLang="ja-JP"/>
          </a:p>
          <a:p>
            <a:r>
              <a:rPr lang="ja-JP" altLang="en-US"/>
              <a:t>ネットワークの深層に入っていくと、出力の幅と高さも小さくなっていきます。</a:t>
            </a:r>
            <a:endParaRPr lang="en-US" altLang="ja-JP"/>
          </a:p>
          <a:p>
            <a:r>
              <a:rPr lang="ja-JP" altLang="en-US"/>
              <a:t>出力のチャネル数は、</a:t>
            </a:r>
            <a:r>
              <a:rPr lang="en-US" altLang="ja-JP"/>
              <a:t>layer_conv_2d </a:t>
            </a:r>
            <a:r>
              <a:rPr lang="ja-JP" altLang="en-US"/>
              <a:t>の第 </a:t>
            </a:r>
            <a:r>
              <a:rPr lang="en-US" altLang="ja-JP"/>
              <a:t>1 </a:t>
            </a:r>
            <a:r>
              <a:rPr lang="ja-JP" altLang="en-US"/>
              <a:t>引 数の </a:t>
            </a:r>
            <a:r>
              <a:rPr lang="en-US" altLang="ja-JP"/>
              <a:t>filters=32, filters=64 </a:t>
            </a:r>
            <a:r>
              <a:rPr lang="ja-JP" altLang="en-US"/>
              <a:t>みたいな </a:t>
            </a:r>
            <a:r>
              <a:rPr lang="en-US" altLang="ja-JP"/>
              <a:t>filters </a:t>
            </a:r>
            <a:r>
              <a:rPr lang="ja-JP" altLang="en-US"/>
              <a:t>の数（</a:t>
            </a:r>
            <a:r>
              <a:rPr lang="en-US" altLang="ja-JP"/>
              <a:t>32 </a:t>
            </a:r>
            <a:r>
              <a:rPr lang="ja-JP" altLang="en-US"/>
              <a:t>または </a:t>
            </a:r>
            <a:r>
              <a:rPr lang="en-US" altLang="ja-JP"/>
              <a:t>64</a:t>
            </a:r>
            <a:r>
              <a:rPr lang="ja-JP" altLang="en-US"/>
              <a:t>）によって決まります。 </a:t>
            </a:r>
            <a:endParaRPr lang="en-US" altLang="ja-JP"/>
          </a:p>
          <a:p>
            <a:r>
              <a:rPr lang="ja-JP" altLang="en-US"/>
              <a:t>＃ </a:t>
            </a:r>
            <a:r>
              <a:rPr lang="en-US" altLang="ja-JP"/>
              <a:t>05</a:t>
            </a:r>
            <a:r>
              <a:rPr lang="ja-JP" altLang="en-US"/>
              <a:t>：最後の出力テンソル（</a:t>
            </a:r>
            <a:r>
              <a:rPr lang="en-US" altLang="ja-JP"/>
              <a:t>(None, 3, 3, 64) </a:t>
            </a:r>
            <a:r>
              <a:rPr lang="ja-JP" altLang="en-US"/>
              <a:t>という形状のもの）。</a:t>
            </a:r>
            <a:endParaRPr kumimoji="1" lang="ja-JP" altLang="en-US"/>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6" name="図 5">
            <a:extLst>
              <a:ext uri="{FF2B5EF4-FFF2-40B4-BE49-F238E27FC236}">
                <a16:creationId xmlns:a16="http://schemas.microsoft.com/office/drawing/2014/main" id="{870185E4-B741-4D57-8A14-4A1CB1160AEF}"/>
              </a:ext>
            </a:extLst>
          </p:cNvPr>
          <p:cNvPicPr>
            <a:picLocks noChangeAspect="1"/>
          </p:cNvPicPr>
          <p:nvPr/>
        </p:nvPicPr>
        <p:blipFill>
          <a:blip r:embed="rId2"/>
          <a:stretch>
            <a:fillRect/>
          </a:stretch>
        </p:blipFill>
        <p:spPr>
          <a:xfrm>
            <a:off x="0" y="1725672"/>
            <a:ext cx="7533196" cy="5132328"/>
          </a:xfrm>
          <a:prstGeom prst="rect">
            <a:avLst/>
          </a:prstGeom>
        </p:spPr>
      </p:pic>
    </p:spTree>
    <p:extLst>
      <p:ext uri="{BB962C8B-B14F-4D97-AF65-F5344CB8AC3E}">
        <p14:creationId xmlns:p14="http://schemas.microsoft.com/office/powerpoint/2010/main" val="3393662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en-US" altLang="ja-JP"/>
              <a:t>Keras </a:t>
            </a:r>
            <a:r>
              <a:rPr lang="ja-JP" altLang="en-US"/>
              <a:t>による畳み込みニューラルネットワーク</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555832" y="1506030"/>
            <a:ext cx="4510123" cy="4519123"/>
          </a:xfrm>
        </p:spPr>
        <p:txBody>
          <a:bodyPr>
            <a:normAutofit/>
          </a:bodyPr>
          <a:lstStyle/>
          <a:p>
            <a:r>
              <a:rPr lang="ja-JP" altLang="en-US"/>
              <a:t>＃ </a:t>
            </a:r>
            <a:r>
              <a:rPr lang="en-US" altLang="ja-JP"/>
              <a:t>06</a:t>
            </a:r>
            <a:r>
              <a:rPr lang="ja-JP" altLang="en-US"/>
              <a:t>：先ほど構築したモデルにネットワークを追加します。 </a:t>
            </a:r>
            <a:endParaRPr lang="en-US" altLang="ja-JP"/>
          </a:p>
          <a:p>
            <a:r>
              <a:rPr lang="ja-JP" altLang="en-US"/>
              <a:t>＃ </a:t>
            </a:r>
            <a:r>
              <a:rPr lang="en-US" altLang="ja-JP"/>
              <a:t>07</a:t>
            </a:r>
            <a:r>
              <a:rPr lang="ja-JP" altLang="en-US"/>
              <a:t>：</a:t>
            </a:r>
            <a:r>
              <a:rPr lang="en-US" altLang="ja-JP"/>
              <a:t>3D </a:t>
            </a:r>
            <a:r>
              <a:rPr lang="ja-JP" altLang="en-US"/>
              <a:t>の出力テンソルを </a:t>
            </a:r>
            <a:r>
              <a:rPr lang="en-US" altLang="ja-JP"/>
              <a:t>1D </a:t>
            </a:r>
            <a:r>
              <a:rPr lang="ja-JP" altLang="en-US"/>
              <a:t>に平坦化します。 </a:t>
            </a:r>
            <a:endParaRPr lang="en-US" altLang="ja-JP"/>
          </a:p>
          <a:p>
            <a:r>
              <a:rPr lang="ja-JP" altLang="en-US"/>
              <a:t>＃ </a:t>
            </a:r>
            <a:r>
              <a:rPr lang="en-US" altLang="ja-JP"/>
              <a:t>08</a:t>
            </a:r>
            <a:r>
              <a:rPr lang="ja-JP" altLang="en-US"/>
              <a:t>：全結合ネットワーク（全結合層のスタック）を最後の出力テンソル </a:t>
            </a:r>
            <a:r>
              <a:rPr lang="en-US" altLang="ja-JP"/>
              <a:t>conv2d_2 </a:t>
            </a:r>
            <a:r>
              <a:rPr lang="ja-JP" altLang="en-US"/>
              <a:t>（</a:t>
            </a:r>
            <a:r>
              <a:rPr lang="en-US" altLang="ja-JP"/>
              <a:t>(3, 3, 64) </a:t>
            </a:r>
            <a:r>
              <a:rPr lang="ja-JP" altLang="en-US"/>
              <a:t>という形状のもの）を接続します。ここで活性化関数を </a:t>
            </a:r>
            <a:r>
              <a:rPr lang="en-US" altLang="ja-JP"/>
              <a:t>relu </a:t>
            </a:r>
            <a:r>
              <a:rPr lang="ja-JP" altLang="en-US"/>
              <a:t>にします。 </a:t>
            </a:r>
            <a:endParaRPr lang="en-US" altLang="ja-JP"/>
          </a:p>
          <a:p>
            <a:r>
              <a:rPr lang="ja-JP" altLang="en-US"/>
              <a:t>＃ </a:t>
            </a:r>
            <a:r>
              <a:rPr lang="en-US" altLang="ja-JP"/>
              <a:t>09</a:t>
            </a:r>
            <a:r>
              <a:rPr lang="ja-JP" altLang="en-US"/>
              <a:t>：最後の分類器です。このコード例では、</a:t>
            </a:r>
            <a:r>
              <a:rPr lang="en-US" altLang="ja-JP"/>
              <a:t>10 </a:t>
            </a:r>
            <a:r>
              <a:rPr lang="ja-JP" altLang="en-US"/>
              <a:t>クラス分類問題と設定したので、ここでの </a:t>
            </a:r>
            <a:r>
              <a:rPr lang="en-US" altLang="ja-JP"/>
              <a:t>units </a:t>
            </a:r>
            <a:r>
              <a:rPr lang="ja-JP" altLang="en-US"/>
              <a:t>は </a:t>
            </a:r>
            <a:r>
              <a:rPr lang="en-US" altLang="ja-JP"/>
              <a:t>10 </a:t>
            </a:r>
            <a:r>
              <a:rPr lang="ja-JP" altLang="en-US"/>
              <a:t>に設定する必要があります。 </a:t>
            </a:r>
            <a:endParaRPr kumimoji="1" lang="ja-JP" altLang="en-US"/>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5" name="図 4">
            <a:extLst>
              <a:ext uri="{FF2B5EF4-FFF2-40B4-BE49-F238E27FC236}">
                <a16:creationId xmlns:a16="http://schemas.microsoft.com/office/drawing/2014/main" id="{B2C228BA-3942-4671-BC37-60C868CC76D4}"/>
              </a:ext>
            </a:extLst>
          </p:cNvPr>
          <p:cNvPicPr>
            <a:picLocks noChangeAspect="1"/>
          </p:cNvPicPr>
          <p:nvPr/>
        </p:nvPicPr>
        <p:blipFill>
          <a:blip r:embed="rId2"/>
          <a:stretch>
            <a:fillRect/>
          </a:stretch>
        </p:blipFill>
        <p:spPr>
          <a:xfrm>
            <a:off x="0" y="1775303"/>
            <a:ext cx="7605951" cy="1615715"/>
          </a:xfrm>
          <a:prstGeom prst="rect">
            <a:avLst/>
          </a:prstGeom>
        </p:spPr>
      </p:pic>
      <p:pic>
        <p:nvPicPr>
          <p:cNvPr id="7" name="図 6">
            <a:extLst>
              <a:ext uri="{FF2B5EF4-FFF2-40B4-BE49-F238E27FC236}">
                <a16:creationId xmlns:a16="http://schemas.microsoft.com/office/drawing/2014/main" id="{A93E0087-CB2D-45A0-9E48-4CB49CAC3477}"/>
              </a:ext>
            </a:extLst>
          </p:cNvPr>
          <p:cNvPicPr>
            <a:picLocks noChangeAspect="1"/>
          </p:cNvPicPr>
          <p:nvPr/>
        </p:nvPicPr>
        <p:blipFill>
          <a:blip r:embed="rId3"/>
          <a:stretch>
            <a:fillRect/>
          </a:stretch>
        </p:blipFill>
        <p:spPr>
          <a:xfrm>
            <a:off x="243960" y="3614337"/>
            <a:ext cx="7067913" cy="2711589"/>
          </a:xfrm>
          <a:prstGeom prst="rect">
            <a:avLst/>
          </a:prstGeom>
        </p:spPr>
      </p:pic>
    </p:spTree>
    <p:extLst>
      <p:ext uri="{BB962C8B-B14F-4D97-AF65-F5344CB8AC3E}">
        <p14:creationId xmlns:p14="http://schemas.microsoft.com/office/powerpoint/2010/main" val="386166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en-US" altLang="ja-JP"/>
              <a:t>Keras </a:t>
            </a:r>
            <a:r>
              <a:rPr lang="ja-JP" altLang="en-US"/>
              <a:t>による畳み込みニューラルネットワーク</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466455" y="1169438"/>
            <a:ext cx="4510123" cy="4986405"/>
          </a:xfrm>
        </p:spPr>
        <p:txBody>
          <a:bodyPr>
            <a:normAutofit/>
          </a:bodyPr>
          <a:lstStyle/>
          <a:p>
            <a:r>
              <a:rPr lang="ja-JP" altLang="en-US"/>
              <a:t>＃ </a:t>
            </a:r>
            <a:r>
              <a:rPr lang="en-US" altLang="ja-JP"/>
              <a:t>10</a:t>
            </a:r>
            <a:r>
              <a:rPr lang="ja-JP" altLang="en-US"/>
              <a:t>：モデルが使う最適化器を </a:t>
            </a:r>
            <a:r>
              <a:rPr lang="en-US" altLang="ja-JP"/>
              <a:t>rmsprop </a:t>
            </a:r>
            <a:r>
              <a:rPr lang="ja-JP" altLang="en-US"/>
              <a:t>に指定します。 </a:t>
            </a:r>
            <a:endParaRPr lang="en-US" altLang="ja-JP"/>
          </a:p>
          <a:p>
            <a:r>
              <a:rPr lang="ja-JP" altLang="en-US"/>
              <a:t>＃ </a:t>
            </a:r>
            <a:r>
              <a:rPr lang="en-US" altLang="ja-JP"/>
              <a:t>11</a:t>
            </a:r>
            <a:r>
              <a:rPr lang="ja-JP" altLang="en-US"/>
              <a:t>：多クラス分類問題なので損失関数を </a:t>
            </a:r>
            <a:r>
              <a:rPr lang="en-US" altLang="ja-JP"/>
              <a:t>categorical crossentropy </a:t>
            </a:r>
            <a:r>
              <a:rPr lang="ja-JP" altLang="en-US"/>
              <a:t>に指定します。 </a:t>
            </a:r>
            <a:endParaRPr lang="en-US" altLang="ja-JP"/>
          </a:p>
          <a:p>
            <a:r>
              <a:rPr lang="ja-JP" altLang="en-US"/>
              <a:t>＃ </a:t>
            </a:r>
            <a:r>
              <a:rPr lang="en-US" altLang="ja-JP"/>
              <a:t>12</a:t>
            </a:r>
            <a:r>
              <a:rPr lang="ja-JP" altLang="en-US"/>
              <a:t>：訓練中にモニタリングしたい指標を正確率 </a:t>
            </a:r>
            <a:r>
              <a:rPr lang="en-US" altLang="ja-JP"/>
              <a:t>accuracy </a:t>
            </a:r>
            <a:r>
              <a:rPr lang="ja-JP" altLang="en-US"/>
              <a:t>に指定します。 </a:t>
            </a:r>
            <a:endParaRPr lang="en-US" altLang="ja-JP"/>
          </a:p>
          <a:p>
            <a:r>
              <a:rPr lang="ja-JP" altLang="en-US"/>
              <a:t>＃ </a:t>
            </a:r>
            <a:r>
              <a:rPr lang="en-US" altLang="ja-JP"/>
              <a:t>13</a:t>
            </a:r>
            <a:r>
              <a:rPr lang="ja-JP" altLang="en-US"/>
              <a:t>：</a:t>
            </a:r>
            <a:r>
              <a:rPr lang="en-US" altLang="ja-JP"/>
              <a:t>fit() </a:t>
            </a:r>
            <a:r>
              <a:rPr lang="ja-JP" altLang="en-US"/>
              <a:t>メソッドでモデルに入力データとそれに対応するターゲットデータの配列を渡し、学習プロセスが実行されます。</a:t>
            </a:r>
            <a:endParaRPr lang="en-US" altLang="ja-JP"/>
          </a:p>
          <a:p>
            <a:r>
              <a:rPr lang="ja-JP" altLang="en-US"/>
              <a:t>＃ </a:t>
            </a:r>
            <a:r>
              <a:rPr lang="en-US" altLang="ja-JP"/>
              <a:t>14</a:t>
            </a:r>
            <a:r>
              <a:rPr lang="ja-JP" altLang="en-US"/>
              <a:t>：モデルにテストデータとテストデータのラベルの配列を渡し、指定した損失関数と指標によってモデルを評価します。 </a:t>
            </a:r>
            <a:endParaRPr lang="en-US" altLang="ja-JP"/>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6" name="図 5">
            <a:extLst>
              <a:ext uri="{FF2B5EF4-FFF2-40B4-BE49-F238E27FC236}">
                <a16:creationId xmlns:a16="http://schemas.microsoft.com/office/drawing/2014/main" id="{62A38208-343D-4500-A357-F31897C025EB}"/>
              </a:ext>
            </a:extLst>
          </p:cNvPr>
          <p:cNvPicPr>
            <a:picLocks noChangeAspect="1"/>
          </p:cNvPicPr>
          <p:nvPr/>
        </p:nvPicPr>
        <p:blipFill>
          <a:blip r:embed="rId2"/>
          <a:stretch>
            <a:fillRect/>
          </a:stretch>
        </p:blipFill>
        <p:spPr>
          <a:xfrm>
            <a:off x="61395" y="1773568"/>
            <a:ext cx="7405060" cy="4018208"/>
          </a:xfrm>
          <a:prstGeom prst="rect">
            <a:avLst/>
          </a:prstGeom>
        </p:spPr>
      </p:pic>
    </p:spTree>
    <p:extLst>
      <p:ext uri="{BB962C8B-B14F-4D97-AF65-F5344CB8AC3E}">
        <p14:creationId xmlns:p14="http://schemas.microsoft.com/office/powerpoint/2010/main" val="416773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en-US" altLang="ja-JP"/>
              <a:t>Keras </a:t>
            </a:r>
            <a:r>
              <a:rPr lang="ja-JP" altLang="en-US"/>
              <a:t>による畳み込みニューラルネットワーク</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466455" y="1169438"/>
            <a:ext cx="4510123" cy="4986405"/>
          </a:xfrm>
        </p:spPr>
        <p:txBody>
          <a:bodyPr>
            <a:normAutofit/>
          </a:bodyPr>
          <a:lstStyle/>
          <a:p>
            <a:r>
              <a:rPr lang="ja-JP" altLang="en-US"/>
              <a:t>＃ </a:t>
            </a:r>
            <a:r>
              <a:rPr lang="en-US" altLang="ja-JP"/>
              <a:t>15</a:t>
            </a:r>
            <a:r>
              <a:rPr lang="ja-JP" altLang="en-US"/>
              <a:t>：テストデータの損失関数と正確率を出力します。</a:t>
            </a:r>
            <a:endParaRPr kumimoji="1" lang="ja-JP" altLang="en-US"/>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8" name="図 7">
            <a:extLst>
              <a:ext uri="{FF2B5EF4-FFF2-40B4-BE49-F238E27FC236}">
                <a16:creationId xmlns:a16="http://schemas.microsoft.com/office/drawing/2014/main" id="{2F4471AF-C731-455A-B9C0-B79173A1B06E}"/>
              </a:ext>
            </a:extLst>
          </p:cNvPr>
          <p:cNvPicPr>
            <a:picLocks noChangeAspect="1"/>
          </p:cNvPicPr>
          <p:nvPr/>
        </p:nvPicPr>
        <p:blipFill>
          <a:blip r:embed="rId2"/>
          <a:stretch>
            <a:fillRect/>
          </a:stretch>
        </p:blipFill>
        <p:spPr>
          <a:xfrm>
            <a:off x="102656" y="2404772"/>
            <a:ext cx="7363799" cy="2048456"/>
          </a:xfrm>
          <a:prstGeom prst="rect">
            <a:avLst/>
          </a:prstGeom>
        </p:spPr>
      </p:pic>
    </p:spTree>
    <p:extLst>
      <p:ext uri="{BB962C8B-B14F-4D97-AF65-F5344CB8AC3E}">
        <p14:creationId xmlns:p14="http://schemas.microsoft.com/office/powerpoint/2010/main" val="141875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58D35-F4C3-4E6A-BDC7-4DF0031A5969}"/>
              </a:ext>
            </a:extLst>
          </p:cNvPr>
          <p:cNvSpPr>
            <a:spLocks noGrp="1"/>
          </p:cNvSpPr>
          <p:nvPr>
            <p:ph type="title"/>
          </p:nvPr>
        </p:nvSpPr>
        <p:spPr>
          <a:xfrm>
            <a:off x="581192" y="702156"/>
            <a:ext cx="11029616" cy="638506"/>
          </a:xfrm>
        </p:spPr>
        <p:txBody>
          <a:bodyPr/>
          <a:lstStyle/>
          <a:p>
            <a:r>
              <a:rPr lang="ja-JP" altLang="en-US"/>
              <a:t>畳み込みニューラルネットワークの応用例</a:t>
            </a:r>
            <a:endParaRPr kumimoji="1" lang="ja-JP" altLang="en-US"/>
          </a:p>
        </p:txBody>
      </p:sp>
      <p:sp>
        <p:nvSpPr>
          <p:cNvPr id="3" name="コンテンツ プレースホルダー 2">
            <a:extLst>
              <a:ext uri="{FF2B5EF4-FFF2-40B4-BE49-F238E27FC236}">
                <a16:creationId xmlns:a16="http://schemas.microsoft.com/office/drawing/2014/main" id="{20526265-EFDD-479D-A88F-7CD303D9DA8F}"/>
              </a:ext>
            </a:extLst>
          </p:cNvPr>
          <p:cNvSpPr>
            <a:spLocks noGrp="1"/>
          </p:cNvSpPr>
          <p:nvPr>
            <p:ph idx="1"/>
          </p:nvPr>
        </p:nvSpPr>
        <p:spPr>
          <a:xfrm>
            <a:off x="581192" y="1512542"/>
            <a:ext cx="11029615" cy="2324219"/>
          </a:xfrm>
        </p:spPr>
        <p:txBody>
          <a:bodyPr/>
          <a:lstStyle/>
          <a:p>
            <a:r>
              <a:rPr lang="en-US" altLang="ja-JP"/>
              <a:t>University of Oxford </a:t>
            </a:r>
            <a:r>
              <a:rPr lang="ja-JP" altLang="en-US"/>
              <a:t>が提供した公開データセット </a:t>
            </a:r>
            <a:r>
              <a:rPr lang="en-US" altLang="ja-JP"/>
              <a:t>The Oxford-IIIT Pet Dataset </a:t>
            </a:r>
            <a:r>
              <a:rPr lang="ja-JP" altLang="en-US"/>
              <a:t>の一部を利用します。</a:t>
            </a:r>
            <a:endParaRPr lang="en-US" altLang="ja-JP"/>
          </a:p>
          <a:p>
            <a:r>
              <a:rPr lang="en-US" altLang="ja-JP">
                <a:hlinkClick r:id="rId2"/>
              </a:rPr>
              <a:t>https://www.robots.ox.ac.uk/~vgg/data/pets/</a:t>
            </a:r>
            <a:endParaRPr lang="en-US" altLang="ja-JP"/>
          </a:p>
          <a:p>
            <a:r>
              <a:rPr lang="ja-JP" altLang="en-US"/>
              <a:t>今回使用したデータセットには、犬と猫の写真が総計 </a:t>
            </a:r>
            <a:r>
              <a:rPr lang="en-US" altLang="ja-JP"/>
              <a:t>2,400 </a:t>
            </a:r>
            <a:r>
              <a:rPr lang="ja-JP" altLang="en-US"/>
              <a:t>枚が含まれていて、各クラス </a:t>
            </a:r>
            <a:r>
              <a:rPr lang="en-US" altLang="ja-JP"/>
              <a:t>1,200 </a:t>
            </a:r>
            <a:r>
              <a:rPr lang="ja-JP" altLang="en-US"/>
              <a:t>枚ずつあります。</a:t>
            </a:r>
            <a:endParaRPr lang="en-US" altLang="ja-JP"/>
          </a:p>
          <a:p>
            <a:r>
              <a:rPr lang="ja-JP" altLang="en-US"/>
              <a:t>データセットのサイズは </a:t>
            </a:r>
            <a:r>
              <a:rPr lang="en-US" altLang="ja-JP"/>
              <a:t>234 MB </a:t>
            </a:r>
            <a:r>
              <a:rPr lang="ja-JP" altLang="en-US"/>
              <a:t>になります。</a:t>
            </a:r>
            <a:endParaRPr lang="en-US" altLang="ja-JP"/>
          </a:p>
          <a:p>
            <a:r>
              <a:rPr lang="ja-JP" altLang="en-US"/>
              <a:t>データをダウンロードし、各クラス </a:t>
            </a:r>
            <a:r>
              <a:rPr lang="en-US" altLang="ja-JP"/>
              <a:t>600 </a:t>
            </a:r>
            <a:r>
              <a:rPr lang="ja-JP" altLang="en-US"/>
              <a:t>サンプルずつの訓練セット、各クラス </a:t>
            </a:r>
            <a:r>
              <a:rPr lang="en-US" altLang="ja-JP"/>
              <a:t>300 </a:t>
            </a:r>
            <a:r>
              <a:rPr lang="ja-JP" altLang="en-US"/>
              <a:t>サンプルずつの評価セット、各クラス </a:t>
            </a:r>
            <a:r>
              <a:rPr lang="en-US" altLang="ja-JP"/>
              <a:t>300 </a:t>
            </a:r>
            <a:r>
              <a:rPr lang="ja-JP" altLang="en-US"/>
              <a:t>サンプルずつのテストセットの </a:t>
            </a:r>
            <a:r>
              <a:rPr lang="en-US" altLang="ja-JP"/>
              <a:t>3 </a:t>
            </a:r>
            <a:r>
              <a:rPr lang="ja-JP" altLang="en-US"/>
              <a:t>つのサブセットによって構成されています。</a:t>
            </a:r>
            <a:endParaRPr kumimoji="1" lang="ja-JP" altLang="en-US"/>
          </a:p>
        </p:txBody>
      </p:sp>
      <p:sp>
        <p:nvSpPr>
          <p:cNvPr id="4" name="日付プレースホルダー 3">
            <a:extLst>
              <a:ext uri="{FF2B5EF4-FFF2-40B4-BE49-F238E27FC236}">
                <a16:creationId xmlns:a16="http://schemas.microsoft.com/office/drawing/2014/main" id="{A4CA6192-8221-4825-AA29-ED3699E4A581}"/>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5" name="図 4">
            <a:extLst>
              <a:ext uri="{FF2B5EF4-FFF2-40B4-BE49-F238E27FC236}">
                <a16:creationId xmlns:a16="http://schemas.microsoft.com/office/drawing/2014/main" id="{871133F2-57F6-4338-9666-15059D7CF6D4}"/>
              </a:ext>
            </a:extLst>
          </p:cNvPr>
          <p:cNvPicPr>
            <a:picLocks noChangeAspect="1"/>
          </p:cNvPicPr>
          <p:nvPr/>
        </p:nvPicPr>
        <p:blipFill>
          <a:blip r:embed="rId3"/>
          <a:stretch>
            <a:fillRect/>
          </a:stretch>
        </p:blipFill>
        <p:spPr>
          <a:xfrm>
            <a:off x="2152446" y="3831625"/>
            <a:ext cx="7887105" cy="2324219"/>
          </a:xfrm>
          <a:prstGeom prst="rect">
            <a:avLst/>
          </a:prstGeom>
        </p:spPr>
      </p:pic>
      <p:sp>
        <p:nvSpPr>
          <p:cNvPr id="6" name="正方形/長方形 5">
            <a:extLst>
              <a:ext uri="{FF2B5EF4-FFF2-40B4-BE49-F238E27FC236}">
                <a16:creationId xmlns:a16="http://schemas.microsoft.com/office/drawing/2014/main" id="{58D45CD1-69AF-41B1-B26F-EC7A155E701E}"/>
              </a:ext>
            </a:extLst>
          </p:cNvPr>
          <p:cNvSpPr/>
          <p:nvPr/>
        </p:nvSpPr>
        <p:spPr>
          <a:xfrm>
            <a:off x="229173" y="6158395"/>
            <a:ext cx="6096000" cy="646331"/>
          </a:xfrm>
          <a:prstGeom prst="rect">
            <a:avLst/>
          </a:prstGeom>
        </p:spPr>
        <p:txBody>
          <a:bodyPr>
            <a:spAutoFit/>
          </a:bodyPr>
          <a:lstStyle/>
          <a:p>
            <a:r>
              <a:rPr lang="en-US" altLang="ja-JP"/>
              <a:t>https://drive.google.com/drive/folders/1RvcLpu0bFGcXBgtNjHW2tXlh7CgFDVkj?usp=sharing</a:t>
            </a:r>
            <a:endParaRPr lang="ja-JP" altLang="en-US"/>
          </a:p>
        </p:txBody>
      </p:sp>
    </p:spTree>
    <p:extLst>
      <p:ext uri="{BB962C8B-B14F-4D97-AF65-F5344CB8AC3E}">
        <p14:creationId xmlns:p14="http://schemas.microsoft.com/office/powerpoint/2010/main" val="234073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D58D35-F4C3-4E6A-BDC7-4DF0031A5969}"/>
              </a:ext>
            </a:extLst>
          </p:cNvPr>
          <p:cNvSpPr>
            <a:spLocks noGrp="1"/>
          </p:cNvSpPr>
          <p:nvPr>
            <p:ph type="title"/>
          </p:nvPr>
        </p:nvSpPr>
        <p:spPr>
          <a:xfrm>
            <a:off x="581192" y="702156"/>
            <a:ext cx="11029616" cy="631630"/>
          </a:xfrm>
        </p:spPr>
        <p:txBody>
          <a:bodyPr/>
          <a:lstStyle/>
          <a:p>
            <a:r>
              <a:rPr lang="ja-JP" altLang="en-US"/>
              <a:t>畳み込みニューラルネットワークの応用例</a:t>
            </a:r>
            <a:endParaRPr kumimoji="1" lang="ja-JP" altLang="en-US"/>
          </a:p>
        </p:txBody>
      </p:sp>
      <p:sp>
        <p:nvSpPr>
          <p:cNvPr id="4" name="日付プレースホルダー 3">
            <a:extLst>
              <a:ext uri="{FF2B5EF4-FFF2-40B4-BE49-F238E27FC236}">
                <a16:creationId xmlns:a16="http://schemas.microsoft.com/office/drawing/2014/main" id="{A4CA6192-8221-4825-AA29-ED3699E4A581}"/>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6" name="図 5">
            <a:extLst>
              <a:ext uri="{FF2B5EF4-FFF2-40B4-BE49-F238E27FC236}">
                <a16:creationId xmlns:a16="http://schemas.microsoft.com/office/drawing/2014/main" id="{9E929FE0-AF84-49F2-852D-D332994AC346}"/>
              </a:ext>
            </a:extLst>
          </p:cNvPr>
          <p:cNvPicPr>
            <a:picLocks noChangeAspect="1"/>
          </p:cNvPicPr>
          <p:nvPr/>
        </p:nvPicPr>
        <p:blipFill>
          <a:blip r:embed="rId2"/>
          <a:stretch>
            <a:fillRect/>
          </a:stretch>
        </p:blipFill>
        <p:spPr>
          <a:xfrm>
            <a:off x="2155622" y="1440362"/>
            <a:ext cx="7880755" cy="2063856"/>
          </a:xfrm>
          <a:prstGeom prst="rect">
            <a:avLst/>
          </a:prstGeom>
        </p:spPr>
      </p:pic>
      <p:pic>
        <p:nvPicPr>
          <p:cNvPr id="7" name="図 6">
            <a:extLst>
              <a:ext uri="{FF2B5EF4-FFF2-40B4-BE49-F238E27FC236}">
                <a16:creationId xmlns:a16="http://schemas.microsoft.com/office/drawing/2014/main" id="{DA6D7AF4-1CFA-4379-9341-F338C6BF92EF}"/>
              </a:ext>
            </a:extLst>
          </p:cNvPr>
          <p:cNvPicPr>
            <a:picLocks noChangeAspect="1"/>
          </p:cNvPicPr>
          <p:nvPr/>
        </p:nvPicPr>
        <p:blipFill>
          <a:blip r:embed="rId3"/>
          <a:stretch>
            <a:fillRect/>
          </a:stretch>
        </p:blipFill>
        <p:spPr>
          <a:xfrm>
            <a:off x="3732849" y="3735084"/>
            <a:ext cx="4726300" cy="2779157"/>
          </a:xfrm>
          <a:prstGeom prst="rect">
            <a:avLst/>
          </a:prstGeom>
        </p:spPr>
      </p:pic>
    </p:spTree>
    <p:extLst>
      <p:ext uri="{BB962C8B-B14F-4D97-AF65-F5344CB8AC3E}">
        <p14:creationId xmlns:p14="http://schemas.microsoft.com/office/powerpoint/2010/main" val="3843731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ja-JP" altLang="en-US"/>
              <a:t>畳み込みニューラルネットワークの応用例</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466455" y="1169438"/>
            <a:ext cx="4510123" cy="4986405"/>
          </a:xfrm>
        </p:spPr>
        <p:txBody>
          <a:bodyPr>
            <a:normAutofit/>
          </a:bodyPr>
          <a:lstStyle/>
          <a:p>
            <a:r>
              <a:rPr lang="ja-JP" altLang="en-US"/>
              <a:t>＃ </a:t>
            </a:r>
            <a:r>
              <a:rPr lang="en-US" altLang="ja-JP"/>
              <a:t>18</a:t>
            </a:r>
            <a:r>
              <a:rPr lang="ja-JP" altLang="en-US"/>
              <a:t>：</a:t>
            </a:r>
            <a:r>
              <a:rPr lang="en-US" altLang="ja-JP"/>
              <a:t>2 </a:t>
            </a:r>
            <a:r>
              <a:rPr lang="ja-JP" altLang="en-US"/>
              <a:t>クラス分類問題に取り組んでいるので、ネットワークの最後の層はユニットが </a:t>
            </a:r>
            <a:r>
              <a:rPr lang="en-US" altLang="ja-JP"/>
              <a:t>1 </a:t>
            </a:r>
            <a:r>
              <a:rPr lang="ja-JP" altLang="en-US"/>
              <a:t>つ（</a:t>
            </a:r>
            <a:r>
              <a:rPr lang="en-US" altLang="ja-JP"/>
              <a:t>layer_dense </a:t>
            </a:r>
            <a:r>
              <a:rPr lang="ja-JP" altLang="en-US"/>
              <a:t>が </a:t>
            </a:r>
            <a:r>
              <a:rPr lang="en-US" altLang="ja-JP"/>
              <a:t>1</a:t>
            </a:r>
            <a:r>
              <a:rPr lang="ja-JP" altLang="en-US"/>
              <a:t>）で、活性化関数が </a:t>
            </a:r>
            <a:r>
              <a:rPr lang="en-US" altLang="ja-JP"/>
              <a:t>sigmoid </a:t>
            </a:r>
            <a:r>
              <a:rPr lang="ja-JP" altLang="en-US"/>
              <a:t>になります。</a:t>
            </a:r>
            <a:endParaRPr lang="en-US" altLang="ja-JP"/>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7" name="図 6">
            <a:extLst>
              <a:ext uri="{FF2B5EF4-FFF2-40B4-BE49-F238E27FC236}">
                <a16:creationId xmlns:a16="http://schemas.microsoft.com/office/drawing/2014/main" id="{CA9C8850-84AA-4401-9B19-3E4D4D2F46DA}"/>
              </a:ext>
            </a:extLst>
          </p:cNvPr>
          <p:cNvPicPr>
            <a:picLocks noChangeAspect="1"/>
          </p:cNvPicPr>
          <p:nvPr/>
        </p:nvPicPr>
        <p:blipFill>
          <a:blip r:embed="rId2"/>
          <a:stretch>
            <a:fillRect/>
          </a:stretch>
        </p:blipFill>
        <p:spPr>
          <a:xfrm>
            <a:off x="241860" y="1274106"/>
            <a:ext cx="6858825" cy="5514933"/>
          </a:xfrm>
          <a:prstGeom prst="rect">
            <a:avLst/>
          </a:prstGeom>
        </p:spPr>
      </p:pic>
    </p:spTree>
    <p:extLst>
      <p:ext uri="{BB962C8B-B14F-4D97-AF65-F5344CB8AC3E}">
        <p14:creationId xmlns:p14="http://schemas.microsoft.com/office/powerpoint/2010/main" val="94137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562972-3449-42D1-8185-B4BEFD52AB44}"/>
              </a:ext>
            </a:extLst>
          </p:cNvPr>
          <p:cNvSpPr>
            <a:spLocks noGrp="1"/>
          </p:cNvSpPr>
          <p:nvPr>
            <p:ph type="title"/>
          </p:nvPr>
        </p:nvSpPr>
        <p:spPr/>
        <p:txBody>
          <a:bodyPr rtlCol="0"/>
          <a:lstStyle/>
          <a:p>
            <a:r>
              <a:rPr lang="ja-JP" altLang="en-US"/>
              <a:t>歴史とニーズ</a:t>
            </a:r>
            <a:endParaRPr lang="ja" dirty="0"/>
          </a:p>
        </p:txBody>
      </p:sp>
      <p:graphicFrame>
        <p:nvGraphicFramePr>
          <p:cNvPr id="4" name="コンテンツ プレースホルダー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1636783983"/>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グループ化 4">
            <a:extLst>
              <a:ext uri="{FF2B5EF4-FFF2-40B4-BE49-F238E27FC236}">
                <a16:creationId xmlns:a16="http://schemas.microsoft.com/office/drawing/2014/main" id="{63B6D08F-29E4-46A6-9F98-7B706D1B8203}"/>
              </a:ext>
            </a:extLst>
          </p:cNvPr>
          <p:cNvGrpSpPr/>
          <p:nvPr/>
        </p:nvGrpSpPr>
        <p:grpSpPr>
          <a:xfrm>
            <a:off x="6358700" y="4470633"/>
            <a:ext cx="3242202" cy="1271825"/>
            <a:chOff x="3893873" y="0"/>
            <a:chExt cx="3242202" cy="1271825"/>
          </a:xfrm>
        </p:grpSpPr>
        <p:sp>
          <p:nvSpPr>
            <p:cNvPr id="6" name="正方形/長方形 5">
              <a:extLst>
                <a:ext uri="{FF2B5EF4-FFF2-40B4-BE49-F238E27FC236}">
                  <a16:creationId xmlns:a16="http://schemas.microsoft.com/office/drawing/2014/main" id="{829801E0-45BE-4E65-8E4A-FF779CAC75CD}"/>
                </a:ext>
              </a:extLst>
            </p:cNvPr>
            <p:cNvSpPr/>
            <p:nvPr/>
          </p:nvSpPr>
          <p:spPr>
            <a:xfrm>
              <a:off x="3893873" y="0"/>
              <a:ext cx="3242202" cy="127182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7" name="テキスト ボックス 6">
              <a:extLst>
                <a:ext uri="{FF2B5EF4-FFF2-40B4-BE49-F238E27FC236}">
                  <a16:creationId xmlns:a16="http://schemas.microsoft.com/office/drawing/2014/main" id="{E889739F-CC0A-4DAA-8F2B-5489A4DCC667}"/>
                </a:ext>
              </a:extLst>
            </p:cNvPr>
            <p:cNvSpPr txBox="1"/>
            <p:nvPr/>
          </p:nvSpPr>
          <p:spPr>
            <a:xfrm>
              <a:off x="3893873" y="0"/>
              <a:ext cx="3242202" cy="12718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06680" numCol="1" spcCol="1270" rtlCol="0" anchor="b" anchorCtr="1">
              <a:noAutofit/>
            </a:bodyPr>
            <a:lstStyle/>
            <a:p>
              <a:pPr lvl="0" algn="ctr" defTabSz="622300">
                <a:lnSpc>
                  <a:spcPct val="150000"/>
                </a:lnSpc>
                <a:spcBef>
                  <a:spcPct val="0"/>
                </a:spcBef>
                <a:spcAft>
                  <a:spcPct val="35000"/>
                </a:spcAft>
              </a:pPr>
              <a:r>
                <a:rPr kumimoji="1" lang="en-US" altLang="ja-JP" sz="1400">
                  <a:latin typeface="Meiryo UI" panose="020B0604030504040204" pitchFamily="50" charset="-128"/>
                  <a:ea typeface="Meiryo UI" panose="020B0604030504040204" pitchFamily="50" charset="-128"/>
                </a:rPr>
                <a:t>CNN</a:t>
              </a:r>
              <a:r>
                <a:rPr kumimoji="1" lang="ja-JP" altLang="en-US" sz="1400">
                  <a:latin typeface="Meiryo UI" panose="020B0604030504040204" pitchFamily="50" charset="-128"/>
                  <a:ea typeface="Meiryo UI" panose="020B0604030504040204" pitchFamily="50" charset="-128"/>
                </a:rPr>
                <a:t>に</a:t>
              </a:r>
              <a:r>
                <a:rPr kumimoji="1" lang="en-US" altLang="ja-JP" sz="1400">
                  <a:latin typeface="Meiryo UI" panose="020B0604030504040204" pitchFamily="50" charset="-128"/>
                  <a:ea typeface="Meiryo UI" panose="020B0604030504040204" pitchFamily="50" charset="-128"/>
                </a:rPr>
                <a:t>dropout </a:t>
              </a:r>
              <a:r>
                <a:rPr kumimoji="1" lang="ja-JP" altLang="en-US" sz="1400">
                  <a:latin typeface="Meiryo UI" panose="020B0604030504040204" pitchFamily="50" charset="-128"/>
                  <a:ea typeface="Meiryo UI" panose="020B0604030504040204" pitchFamily="50" charset="-128"/>
                </a:rPr>
                <a:t>方法を導入し、</a:t>
              </a:r>
              <a:r>
                <a:rPr kumimoji="1" lang="en-US" altLang="ja-JP" sz="1400">
                  <a:latin typeface="Meiryo UI" panose="020B0604030504040204" pitchFamily="50" charset="-128"/>
                  <a:ea typeface="Meiryo UI" panose="020B0604030504040204" pitchFamily="50" charset="-128"/>
                </a:rPr>
                <a:t>Alexnet </a:t>
              </a:r>
              <a:r>
                <a:rPr kumimoji="1" lang="ja-JP" altLang="en-US" sz="1400">
                  <a:latin typeface="Meiryo UI" panose="020B0604030504040204" pitchFamily="50" charset="-128"/>
                  <a:ea typeface="Meiryo UI" panose="020B0604030504040204" pitchFamily="50" charset="-128"/>
                </a:rPr>
                <a:t>というモデルを構築し、画像認識コンペティションで大きな成果を上げて優勝した</a:t>
              </a:r>
              <a:endParaRPr lang="ja" sz="1400" kern="1200" dirty="0">
                <a:latin typeface="Meiryo UI" panose="020B0604030504040204" pitchFamily="50" charset="-128"/>
                <a:ea typeface="Meiryo UI" panose="020B0604030504040204" pitchFamily="50" charset="-128"/>
              </a:endParaRPr>
            </a:p>
          </p:txBody>
        </p:sp>
      </p:grpSp>
      <p:sp>
        <p:nvSpPr>
          <p:cNvPr id="8" name="テキスト ボックス 7">
            <a:extLst>
              <a:ext uri="{FF2B5EF4-FFF2-40B4-BE49-F238E27FC236}">
                <a16:creationId xmlns:a16="http://schemas.microsoft.com/office/drawing/2014/main" id="{F9B0903B-7E4C-49DF-BDDF-1223168CD7AC}"/>
              </a:ext>
            </a:extLst>
          </p:cNvPr>
          <p:cNvSpPr txBox="1"/>
          <p:nvPr/>
        </p:nvSpPr>
        <p:spPr>
          <a:xfrm>
            <a:off x="8368606" y="2224029"/>
            <a:ext cx="3242202" cy="12718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106680" numCol="1" spcCol="1270" rtlCol="0" anchor="b" anchorCtr="1">
            <a:noAutofit/>
          </a:bodyPr>
          <a:lstStyle/>
          <a:p>
            <a:pPr lvl="0" algn="ctr" defTabSz="622300">
              <a:lnSpc>
                <a:spcPct val="150000"/>
              </a:lnSpc>
              <a:spcBef>
                <a:spcPct val="0"/>
              </a:spcBef>
              <a:spcAft>
                <a:spcPct val="35000"/>
              </a:spcAft>
            </a:pPr>
            <a:r>
              <a:rPr kumimoji="1" lang="en-US" altLang="ja-JP" sz="1400">
                <a:latin typeface="Meiryo UI" panose="020B0604030504040204" pitchFamily="50" charset="-128"/>
                <a:ea typeface="Meiryo UI" panose="020B0604030504040204" pitchFamily="50" charset="-128"/>
              </a:rPr>
              <a:t>GoogLeNet</a:t>
            </a:r>
            <a:r>
              <a:rPr kumimoji="1" lang="ja-JP" altLang="en-US" sz="1400">
                <a:latin typeface="Meiryo UI" panose="020B0604030504040204" pitchFamily="50" charset="-128"/>
                <a:ea typeface="Meiryo UI" panose="020B0604030504040204" pitchFamily="50" charset="-128"/>
              </a:rPr>
              <a:t>、</a:t>
            </a:r>
            <a:r>
              <a:rPr kumimoji="1" lang="en-US" altLang="ja-JP" sz="1400">
                <a:latin typeface="Meiryo UI" panose="020B0604030504040204" pitchFamily="50" charset="-128"/>
                <a:ea typeface="Meiryo UI" panose="020B0604030504040204" pitchFamily="50" charset="-128"/>
              </a:rPr>
              <a:t>VCG</a:t>
            </a:r>
            <a:r>
              <a:rPr kumimoji="1" lang="ja-JP" altLang="en-US" sz="1400">
                <a:latin typeface="Meiryo UI" panose="020B0604030504040204" pitchFamily="50" charset="-128"/>
                <a:ea typeface="Meiryo UI" panose="020B0604030504040204" pitchFamily="50" charset="-128"/>
              </a:rPr>
              <a:t>、</a:t>
            </a:r>
            <a:r>
              <a:rPr kumimoji="1" lang="en-US" altLang="ja-JP" sz="1400">
                <a:latin typeface="Meiryo UI" panose="020B0604030504040204" pitchFamily="50" charset="-128"/>
                <a:ea typeface="Meiryo UI" panose="020B0604030504040204" pitchFamily="50" charset="-128"/>
              </a:rPr>
              <a:t>Residual Net</a:t>
            </a:r>
            <a:r>
              <a:rPr kumimoji="1" lang="ja-JP" altLang="en-US" sz="1400">
                <a:latin typeface="Meiryo UI" panose="020B0604030504040204" pitchFamily="50" charset="-128"/>
                <a:ea typeface="Meiryo UI" panose="020B0604030504040204" pitchFamily="50" charset="-128"/>
              </a:rPr>
              <a:t>を経て、</a:t>
            </a:r>
            <a:r>
              <a:rPr kumimoji="1" lang="en-US" altLang="ja-JP" sz="1400">
                <a:latin typeface="Meiryo UI" panose="020B0604030504040204" pitchFamily="50" charset="-128"/>
                <a:ea typeface="Meiryo UI" panose="020B0604030504040204" pitchFamily="50" charset="-128"/>
              </a:rPr>
              <a:t>CNN</a:t>
            </a:r>
            <a:r>
              <a:rPr kumimoji="1" lang="ja-JP" altLang="en-US" sz="1400">
                <a:latin typeface="Meiryo UI" panose="020B0604030504040204" pitchFamily="50" charset="-128"/>
                <a:ea typeface="Meiryo UI" panose="020B0604030504040204" pitchFamily="50" charset="-128"/>
              </a:rPr>
              <a:t>を利用した</a:t>
            </a:r>
            <a:r>
              <a:rPr kumimoji="1" lang="en-US" altLang="ja-JP" sz="1400">
                <a:latin typeface="Meiryo UI" panose="020B0604030504040204" pitchFamily="50" charset="-128"/>
                <a:ea typeface="Meiryo UI" panose="020B0604030504040204" pitchFamily="50" charset="-128"/>
              </a:rPr>
              <a:t>AlphaGO</a:t>
            </a:r>
            <a:r>
              <a:rPr kumimoji="1" lang="ja-JP" altLang="en-US" sz="1400">
                <a:latin typeface="Meiryo UI" panose="020B0604030504040204" pitchFamily="50" charset="-128"/>
                <a:ea typeface="Meiryo UI" panose="020B0604030504040204" pitchFamily="50" charset="-128"/>
              </a:rPr>
              <a:t>は世界チャンピオンを凌ぐほど進歩しました。</a:t>
            </a:r>
            <a:endParaRPr lang="ja" sz="1400" kern="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ja-JP" altLang="en-US"/>
              <a:t>畳み込みニューラルネットワークの応用例</a:t>
            </a:r>
            <a:endParaRPr kumimoji="1" lang="ja-JP" altLang="en-US"/>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6" name="図 5">
            <a:extLst>
              <a:ext uri="{FF2B5EF4-FFF2-40B4-BE49-F238E27FC236}">
                <a16:creationId xmlns:a16="http://schemas.microsoft.com/office/drawing/2014/main" id="{5D516AEE-F7BC-48FB-8E0A-AA81FD812DF6}"/>
              </a:ext>
            </a:extLst>
          </p:cNvPr>
          <p:cNvPicPr>
            <a:picLocks noChangeAspect="1"/>
          </p:cNvPicPr>
          <p:nvPr/>
        </p:nvPicPr>
        <p:blipFill>
          <a:blip r:embed="rId2"/>
          <a:stretch>
            <a:fillRect/>
          </a:stretch>
        </p:blipFill>
        <p:spPr>
          <a:xfrm>
            <a:off x="3162961" y="1355311"/>
            <a:ext cx="5865389" cy="5502689"/>
          </a:xfrm>
          <a:prstGeom prst="rect">
            <a:avLst/>
          </a:prstGeom>
        </p:spPr>
      </p:pic>
    </p:spTree>
    <p:extLst>
      <p:ext uri="{BB962C8B-B14F-4D97-AF65-F5344CB8AC3E}">
        <p14:creationId xmlns:p14="http://schemas.microsoft.com/office/powerpoint/2010/main" val="3620439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ja-JP" altLang="en-US"/>
              <a:t>畳み込みニューラルネットワークの応用例</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466455" y="1169438"/>
            <a:ext cx="4510123" cy="4986405"/>
          </a:xfrm>
        </p:spPr>
        <p:txBody>
          <a:bodyPr>
            <a:normAutofit/>
          </a:bodyPr>
          <a:lstStyle/>
          <a:p>
            <a:r>
              <a:rPr lang="ja-JP" altLang="en-US"/>
              <a:t>＃ </a:t>
            </a:r>
            <a:r>
              <a:rPr lang="en-US" altLang="ja-JP"/>
              <a:t>19</a:t>
            </a:r>
            <a:r>
              <a:rPr lang="ja-JP" altLang="en-US"/>
              <a:t>：コンパイルステップでは、</a:t>
            </a:r>
            <a:r>
              <a:rPr lang="en-US" altLang="ja-JP"/>
              <a:t>RMSprop </a:t>
            </a:r>
            <a:r>
              <a:rPr lang="ja-JP" altLang="en-US"/>
              <a:t>最適化器を使います。</a:t>
            </a:r>
            <a:endParaRPr lang="en-US" altLang="ja-JP"/>
          </a:p>
          <a:p>
            <a:r>
              <a:rPr lang="en-US" altLang="ja-JP"/>
              <a:t>2 </a:t>
            </a:r>
            <a:r>
              <a:rPr lang="ja-JP" altLang="en-US"/>
              <a:t>クラス分類問題なので、損失関数としては </a:t>
            </a:r>
            <a:r>
              <a:rPr lang="en-US" altLang="ja-JP"/>
              <a:t>2 </a:t>
            </a:r>
            <a:r>
              <a:rPr lang="ja-JP" altLang="en-US"/>
              <a:t>クラス交差エントロピーを使います。</a:t>
            </a:r>
            <a:endParaRPr lang="en-US" altLang="ja-JP"/>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5" name="図 4">
            <a:extLst>
              <a:ext uri="{FF2B5EF4-FFF2-40B4-BE49-F238E27FC236}">
                <a16:creationId xmlns:a16="http://schemas.microsoft.com/office/drawing/2014/main" id="{A08CA800-38B5-4F21-B0DE-CAD0224A1051}"/>
              </a:ext>
            </a:extLst>
          </p:cNvPr>
          <p:cNvPicPr>
            <a:picLocks noChangeAspect="1"/>
          </p:cNvPicPr>
          <p:nvPr/>
        </p:nvPicPr>
        <p:blipFill>
          <a:blip r:embed="rId2"/>
          <a:stretch>
            <a:fillRect/>
          </a:stretch>
        </p:blipFill>
        <p:spPr>
          <a:xfrm>
            <a:off x="75628" y="2343094"/>
            <a:ext cx="7294574" cy="1803865"/>
          </a:xfrm>
          <a:prstGeom prst="rect">
            <a:avLst/>
          </a:prstGeom>
        </p:spPr>
      </p:pic>
    </p:spTree>
    <p:extLst>
      <p:ext uri="{BB962C8B-B14F-4D97-AF65-F5344CB8AC3E}">
        <p14:creationId xmlns:p14="http://schemas.microsoft.com/office/powerpoint/2010/main" val="2952727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ja-JP" altLang="en-US"/>
              <a:t>畳み込みニューラルネットワークの応用例</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033318" y="1371898"/>
            <a:ext cx="4957012" cy="4986405"/>
          </a:xfrm>
        </p:spPr>
        <p:txBody>
          <a:bodyPr>
            <a:normAutofit/>
          </a:bodyPr>
          <a:lstStyle/>
          <a:p>
            <a:r>
              <a:rPr lang="ja-JP" altLang="en-US"/>
              <a:t>＃ </a:t>
            </a:r>
            <a:r>
              <a:rPr lang="en-US" altLang="ja-JP"/>
              <a:t>20</a:t>
            </a:r>
            <a:r>
              <a:rPr lang="ja-JP" altLang="en-US"/>
              <a:t>：</a:t>
            </a:r>
            <a:r>
              <a:rPr lang="en-US" altLang="ja-JP"/>
              <a:t>image_data_generator() </a:t>
            </a:r>
            <a:r>
              <a:rPr lang="ja-JP" altLang="en-US"/>
              <a:t>関数は、ディスク上のファイルを前処理済みテンソ ルのバッチに自動的に変換してくれます。すべてのイメージのデータを </a:t>
            </a:r>
            <a:r>
              <a:rPr lang="en-US" altLang="ja-JP"/>
              <a:t>1/255 </a:t>
            </a:r>
            <a:r>
              <a:rPr lang="ja-JP" altLang="en-US"/>
              <a:t>にスケーリング変更します。 </a:t>
            </a:r>
            <a:endParaRPr lang="en-US" altLang="ja-JP"/>
          </a:p>
          <a:p>
            <a:r>
              <a:rPr lang="ja-JP" altLang="en-US"/>
              <a:t>＃ </a:t>
            </a:r>
            <a:r>
              <a:rPr lang="en-US" altLang="ja-JP"/>
              <a:t>21</a:t>
            </a:r>
            <a:r>
              <a:rPr lang="ja-JP" altLang="en-US"/>
              <a:t>：ターゲットディレクトリを指定します。  </a:t>
            </a:r>
            <a:endParaRPr lang="en-US" altLang="ja-JP"/>
          </a:p>
          <a:p>
            <a:r>
              <a:rPr lang="ja-JP" altLang="en-US"/>
              <a:t>＃ </a:t>
            </a:r>
            <a:r>
              <a:rPr lang="en-US" altLang="ja-JP"/>
              <a:t>22</a:t>
            </a:r>
            <a:r>
              <a:rPr lang="ja-JP" altLang="en-US"/>
              <a:t>：作成した訓練データ生成器を指定します。  </a:t>
            </a:r>
            <a:endParaRPr lang="en-US" altLang="ja-JP"/>
          </a:p>
          <a:p>
            <a:r>
              <a:rPr lang="ja-JP" altLang="en-US"/>
              <a:t>＃ </a:t>
            </a:r>
            <a:r>
              <a:rPr lang="en-US" altLang="ja-JP"/>
              <a:t>23</a:t>
            </a:r>
            <a:r>
              <a:rPr lang="ja-JP" altLang="en-US"/>
              <a:t>：すべての画像の </a:t>
            </a:r>
            <a:r>
              <a:rPr lang="en-US" altLang="ja-JP"/>
              <a:t>150×150 </a:t>
            </a:r>
            <a:r>
              <a:rPr lang="ja-JP" altLang="en-US"/>
              <a:t>へのサイズ変更します。  </a:t>
            </a:r>
            <a:endParaRPr lang="en-US" altLang="ja-JP"/>
          </a:p>
          <a:p>
            <a:r>
              <a:rPr lang="ja-JP" altLang="en-US"/>
              <a:t>＃ </a:t>
            </a:r>
            <a:r>
              <a:rPr lang="en-US" altLang="ja-JP"/>
              <a:t>24</a:t>
            </a:r>
            <a:r>
              <a:rPr lang="ja-JP" altLang="en-US"/>
              <a:t>：バッチサイズを </a:t>
            </a:r>
            <a:r>
              <a:rPr lang="en-US" altLang="ja-JP"/>
              <a:t>20 </a:t>
            </a:r>
            <a:r>
              <a:rPr lang="ja-JP" altLang="en-US"/>
              <a:t>と指定し、個々のバッチには </a:t>
            </a:r>
            <a:r>
              <a:rPr lang="en-US" altLang="ja-JP"/>
              <a:t>20 </a:t>
            </a:r>
            <a:r>
              <a:rPr lang="ja-JP" altLang="en-US"/>
              <a:t>個のサンプルが含まれます。</a:t>
            </a:r>
            <a:endParaRPr lang="en-US" altLang="ja-JP"/>
          </a:p>
          <a:p>
            <a:r>
              <a:rPr lang="ja-JP" altLang="en-US"/>
              <a:t>＃ </a:t>
            </a:r>
            <a:r>
              <a:rPr lang="en-US" altLang="ja-JP"/>
              <a:t>25</a:t>
            </a:r>
            <a:r>
              <a:rPr lang="ja-JP" altLang="en-US"/>
              <a:t>：</a:t>
            </a:r>
            <a:r>
              <a:rPr lang="en-US" altLang="ja-JP"/>
              <a:t>binary_crossentropy </a:t>
            </a:r>
            <a:r>
              <a:rPr lang="ja-JP" altLang="en-US"/>
              <a:t>損失関数を使っているので、ラベルは </a:t>
            </a:r>
            <a:r>
              <a:rPr lang="en-US" altLang="ja-JP"/>
              <a:t>binary</a:t>
            </a:r>
            <a:r>
              <a:rPr lang="ja-JP" altLang="en-US"/>
              <a:t>（</a:t>
            </a:r>
            <a:r>
              <a:rPr lang="en-US" altLang="ja-JP"/>
              <a:t>1D </a:t>
            </a:r>
            <a:r>
              <a:rPr lang="ja-JP" altLang="en-US"/>
              <a:t>の </a:t>
            </a:r>
            <a:r>
              <a:rPr lang="en-US" altLang="ja-JP"/>
              <a:t>2 </a:t>
            </a:r>
            <a:r>
              <a:rPr lang="ja-JP" altLang="en-US"/>
              <a:t>値 ラベル）です。 </a:t>
            </a:r>
            <a:endParaRPr lang="en-US" altLang="ja-JP"/>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6" name="図 5">
            <a:extLst>
              <a:ext uri="{FF2B5EF4-FFF2-40B4-BE49-F238E27FC236}">
                <a16:creationId xmlns:a16="http://schemas.microsoft.com/office/drawing/2014/main" id="{48E17CD9-8FF2-40FF-9DD6-EC20A03613AC}"/>
              </a:ext>
            </a:extLst>
          </p:cNvPr>
          <p:cNvPicPr>
            <a:picLocks noChangeAspect="1"/>
          </p:cNvPicPr>
          <p:nvPr/>
        </p:nvPicPr>
        <p:blipFill>
          <a:blip r:embed="rId2"/>
          <a:stretch>
            <a:fillRect/>
          </a:stretch>
        </p:blipFill>
        <p:spPr>
          <a:xfrm>
            <a:off x="456054" y="1478165"/>
            <a:ext cx="6344949" cy="5310874"/>
          </a:xfrm>
          <a:prstGeom prst="rect">
            <a:avLst/>
          </a:prstGeom>
        </p:spPr>
      </p:pic>
    </p:spTree>
    <p:extLst>
      <p:ext uri="{BB962C8B-B14F-4D97-AF65-F5344CB8AC3E}">
        <p14:creationId xmlns:p14="http://schemas.microsoft.com/office/powerpoint/2010/main" val="2915228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ja-JP" altLang="en-US"/>
              <a:t>畳み込みニューラルネットワークの応用例</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7033318" y="1371898"/>
            <a:ext cx="4957012" cy="4986405"/>
          </a:xfrm>
        </p:spPr>
        <p:txBody>
          <a:bodyPr>
            <a:normAutofit/>
          </a:bodyPr>
          <a:lstStyle/>
          <a:p>
            <a:r>
              <a:rPr lang="ja-JP" altLang="en-US"/>
              <a:t>＃ </a:t>
            </a:r>
            <a:r>
              <a:rPr lang="en-US" altLang="ja-JP"/>
              <a:t>26</a:t>
            </a:r>
            <a:r>
              <a:rPr lang="ja-JP" altLang="en-US"/>
              <a:t>：これらの生成器の出力を調べてみましょう。 </a:t>
            </a:r>
            <a:endParaRPr lang="en-US" altLang="ja-JP"/>
          </a:p>
          <a:p>
            <a:r>
              <a:rPr lang="ja-JP" altLang="en-US"/>
              <a:t>＃ </a:t>
            </a:r>
            <a:r>
              <a:rPr lang="en-US" altLang="ja-JP"/>
              <a:t>27</a:t>
            </a:r>
            <a:r>
              <a:rPr lang="ja-JP" altLang="en-US"/>
              <a:t>：出力は、</a:t>
            </a:r>
            <a:r>
              <a:rPr lang="en-US" altLang="ja-JP"/>
              <a:t>150×150 </a:t>
            </a:r>
            <a:r>
              <a:rPr lang="ja-JP" altLang="en-US"/>
              <a:t>の </a:t>
            </a:r>
            <a:r>
              <a:rPr lang="en-US" altLang="ja-JP"/>
              <a:t>RGB </a:t>
            </a:r>
            <a:r>
              <a:rPr lang="ja-JP" altLang="en-US"/>
              <a:t>のイメージ（形状は </a:t>
            </a:r>
            <a:r>
              <a:rPr lang="en-US" altLang="ja-JP"/>
              <a:t>(20, 150, 150, 3)</a:t>
            </a:r>
            <a:r>
              <a:rPr lang="ja-JP" altLang="en-US"/>
              <a:t>）と </a:t>
            </a:r>
            <a:r>
              <a:rPr lang="en-US" altLang="ja-JP"/>
              <a:t>2 </a:t>
            </a:r>
            <a:r>
              <a:rPr lang="ja-JP" altLang="en-US"/>
              <a:t>値ラベ ル（形状 </a:t>
            </a:r>
            <a:r>
              <a:rPr lang="en-US" altLang="ja-JP"/>
              <a:t>(20)</a:t>
            </a:r>
            <a:r>
              <a:rPr lang="ja-JP" altLang="en-US"/>
              <a:t>）のバッチです。 </a:t>
            </a:r>
            <a:endParaRPr lang="en-US" altLang="ja-JP"/>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5" name="図 4">
            <a:extLst>
              <a:ext uri="{FF2B5EF4-FFF2-40B4-BE49-F238E27FC236}">
                <a16:creationId xmlns:a16="http://schemas.microsoft.com/office/drawing/2014/main" id="{56E78D66-F912-48B7-A685-3C58A1CEDE7F}"/>
              </a:ext>
            </a:extLst>
          </p:cNvPr>
          <p:cNvPicPr>
            <a:picLocks noChangeAspect="1"/>
          </p:cNvPicPr>
          <p:nvPr/>
        </p:nvPicPr>
        <p:blipFill>
          <a:blip r:embed="rId2"/>
          <a:stretch>
            <a:fillRect/>
          </a:stretch>
        </p:blipFill>
        <p:spPr>
          <a:xfrm>
            <a:off x="146669" y="1495814"/>
            <a:ext cx="6886649" cy="610519"/>
          </a:xfrm>
          <a:prstGeom prst="rect">
            <a:avLst/>
          </a:prstGeom>
        </p:spPr>
      </p:pic>
      <p:pic>
        <p:nvPicPr>
          <p:cNvPr id="7" name="図 6">
            <a:extLst>
              <a:ext uri="{FF2B5EF4-FFF2-40B4-BE49-F238E27FC236}">
                <a16:creationId xmlns:a16="http://schemas.microsoft.com/office/drawing/2014/main" id="{B1732FE1-1C6B-447D-949F-D5CE7A625555}"/>
              </a:ext>
            </a:extLst>
          </p:cNvPr>
          <p:cNvPicPr>
            <a:picLocks noChangeAspect="1"/>
          </p:cNvPicPr>
          <p:nvPr/>
        </p:nvPicPr>
        <p:blipFill>
          <a:blip r:embed="rId3"/>
          <a:stretch>
            <a:fillRect/>
          </a:stretch>
        </p:blipFill>
        <p:spPr>
          <a:xfrm>
            <a:off x="107941" y="2295860"/>
            <a:ext cx="6964106" cy="1733370"/>
          </a:xfrm>
          <a:prstGeom prst="rect">
            <a:avLst/>
          </a:prstGeom>
        </p:spPr>
      </p:pic>
      <p:pic>
        <p:nvPicPr>
          <p:cNvPr id="8" name="図 7">
            <a:extLst>
              <a:ext uri="{FF2B5EF4-FFF2-40B4-BE49-F238E27FC236}">
                <a16:creationId xmlns:a16="http://schemas.microsoft.com/office/drawing/2014/main" id="{022711E9-B1B7-4B2A-AFF6-D95E416D101D}"/>
              </a:ext>
            </a:extLst>
          </p:cNvPr>
          <p:cNvPicPr>
            <a:picLocks noChangeAspect="1"/>
          </p:cNvPicPr>
          <p:nvPr/>
        </p:nvPicPr>
        <p:blipFill>
          <a:blip r:embed="rId4"/>
          <a:stretch>
            <a:fillRect/>
          </a:stretch>
        </p:blipFill>
        <p:spPr>
          <a:xfrm>
            <a:off x="130799" y="4152738"/>
            <a:ext cx="6941248" cy="2635840"/>
          </a:xfrm>
          <a:prstGeom prst="rect">
            <a:avLst/>
          </a:prstGeom>
        </p:spPr>
      </p:pic>
    </p:spTree>
    <p:extLst>
      <p:ext uri="{BB962C8B-B14F-4D97-AF65-F5344CB8AC3E}">
        <p14:creationId xmlns:p14="http://schemas.microsoft.com/office/powerpoint/2010/main" val="2240176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210816-0C66-4E90-8591-D8337A8AB166}"/>
              </a:ext>
            </a:extLst>
          </p:cNvPr>
          <p:cNvSpPr>
            <a:spLocks noGrp="1"/>
          </p:cNvSpPr>
          <p:nvPr>
            <p:ph type="title"/>
          </p:nvPr>
        </p:nvSpPr>
        <p:spPr>
          <a:xfrm>
            <a:off x="581192" y="702157"/>
            <a:ext cx="11029616" cy="604130"/>
          </a:xfrm>
        </p:spPr>
        <p:txBody>
          <a:bodyPr/>
          <a:lstStyle/>
          <a:p>
            <a:r>
              <a:rPr lang="ja-JP" altLang="en-US"/>
              <a:t>畳み込みニューラルネットワークの応用例</a:t>
            </a:r>
            <a:endParaRPr kumimoji="1" lang="ja-JP" altLang="en-US"/>
          </a:p>
        </p:txBody>
      </p:sp>
      <p:sp>
        <p:nvSpPr>
          <p:cNvPr id="3" name="コンテンツ プレースホルダー 2">
            <a:extLst>
              <a:ext uri="{FF2B5EF4-FFF2-40B4-BE49-F238E27FC236}">
                <a16:creationId xmlns:a16="http://schemas.microsoft.com/office/drawing/2014/main" id="{0A408DC5-9FA3-4A7B-97B2-C393669297F4}"/>
              </a:ext>
            </a:extLst>
          </p:cNvPr>
          <p:cNvSpPr>
            <a:spLocks noGrp="1"/>
          </p:cNvSpPr>
          <p:nvPr>
            <p:ph idx="1"/>
          </p:nvPr>
        </p:nvSpPr>
        <p:spPr>
          <a:xfrm>
            <a:off x="8270850" y="1371898"/>
            <a:ext cx="3719479" cy="4986405"/>
          </a:xfrm>
        </p:spPr>
        <p:txBody>
          <a:bodyPr>
            <a:normAutofit/>
          </a:bodyPr>
          <a:lstStyle/>
          <a:p>
            <a:r>
              <a:rPr lang="ja-JP" altLang="en-US"/>
              <a:t>訓練中は、訓練セットと評価セットに対するモデルの損失と正確度のグラフを描くように しましょう（図 </a:t>
            </a:r>
            <a:r>
              <a:rPr lang="en-US" altLang="ja-JP"/>
              <a:t>11</a:t>
            </a:r>
            <a:r>
              <a:rPr lang="ja-JP" altLang="en-US"/>
              <a:t>参照）。</a:t>
            </a:r>
            <a:endParaRPr lang="en-US" altLang="ja-JP"/>
          </a:p>
          <a:p>
            <a:r>
              <a:rPr lang="ja-JP" altLang="en-US"/>
              <a:t>結構結果が良いです。  </a:t>
            </a:r>
            <a:endParaRPr lang="en-US" altLang="ja-JP"/>
          </a:p>
          <a:p>
            <a:r>
              <a:rPr lang="ja-JP" altLang="en-US"/>
              <a:t>訓練セットの正確度が時間とともに線形に上昇して </a:t>
            </a:r>
            <a:r>
              <a:rPr lang="en-US" altLang="ja-JP"/>
              <a:t>90</a:t>
            </a:r>
            <a:r>
              <a:rPr lang="ja-JP" altLang="en-US"/>
              <a:t>％まで、評価セットの正確度にも </a:t>
            </a:r>
            <a:r>
              <a:rPr lang="en-US" altLang="ja-JP"/>
              <a:t>80</a:t>
            </a:r>
            <a:r>
              <a:rPr lang="ja-JP" altLang="en-US"/>
              <a:t>％まで達しました。 </a:t>
            </a:r>
            <a:endParaRPr lang="en-US" altLang="ja-JP"/>
          </a:p>
          <a:p>
            <a:r>
              <a:rPr lang="ja-JP" altLang="en-US"/>
              <a:t>訓練セットの損失が </a:t>
            </a:r>
            <a:r>
              <a:rPr lang="en-US" altLang="ja-JP"/>
              <a:t>0 </a:t>
            </a:r>
            <a:r>
              <a:rPr lang="ja-JP" altLang="en-US"/>
              <a:t>近くまで線形に減っていき、評価セットの損失は最後まで </a:t>
            </a:r>
            <a:r>
              <a:rPr lang="en-US" altLang="ja-JP"/>
              <a:t>0.5 </a:t>
            </a:r>
            <a:r>
              <a:rPr lang="ja-JP" altLang="en-US"/>
              <a:t>減っ ていきました。 </a:t>
            </a:r>
            <a:endParaRPr lang="en-US" altLang="ja-JP"/>
          </a:p>
        </p:txBody>
      </p:sp>
      <p:sp>
        <p:nvSpPr>
          <p:cNvPr id="4" name="日付プレースホルダー 3">
            <a:extLst>
              <a:ext uri="{FF2B5EF4-FFF2-40B4-BE49-F238E27FC236}">
                <a16:creationId xmlns:a16="http://schemas.microsoft.com/office/drawing/2014/main" id="{FB6EDDF5-4F60-4F2E-92B7-9215D7E0186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9" name="図 8">
            <a:extLst>
              <a:ext uri="{FF2B5EF4-FFF2-40B4-BE49-F238E27FC236}">
                <a16:creationId xmlns:a16="http://schemas.microsoft.com/office/drawing/2014/main" id="{D9A1607B-9358-4FE9-892A-C12A59E73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04" y="1546708"/>
            <a:ext cx="8096263" cy="5242331"/>
          </a:xfrm>
          <a:prstGeom prst="rect">
            <a:avLst/>
          </a:prstGeom>
        </p:spPr>
      </p:pic>
    </p:spTree>
    <p:extLst>
      <p:ext uri="{BB962C8B-B14F-4D97-AF65-F5344CB8AC3E}">
        <p14:creationId xmlns:p14="http://schemas.microsoft.com/office/powerpoint/2010/main" val="243298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22B732-7BF3-4241-BF99-42387CB526AF}"/>
              </a:ext>
            </a:extLst>
          </p:cNvPr>
          <p:cNvSpPr>
            <a:spLocks noGrp="1"/>
          </p:cNvSpPr>
          <p:nvPr>
            <p:ph type="title"/>
          </p:nvPr>
        </p:nvSpPr>
        <p:spPr>
          <a:xfrm>
            <a:off x="581192" y="702156"/>
            <a:ext cx="11029616" cy="2982946"/>
          </a:xfrm>
        </p:spPr>
        <p:txBody>
          <a:bodyPr/>
          <a:lstStyle/>
          <a:p>
            <a:r>
              <a:rPr kumimoji="1" lang="ja-JP" altLang="en-US"/>
              <a:t>ご清聴ありがとうございました。</a:t>
            </a:r>
          </a:p>
        </p:txBody>
      </p:sp>
      <p:sp>
        <p:nvSpPr>
          <p:cNvPr id="4" name="日付プレースホルダー 3">
            <a:extLst>
              <a:ext uri="{FF2B5EF4-FFF2-40B4-BE49-F238E27FC236}">
                <a16:creationId xmlns:a16="http://schemas.microsoft.com/office/drawing/2014/main" id="{461998ED-10BE-43D7-9D00-177FD716AAD1}"/>
              </a:ext>
            </a:extLst>
          </p:cNvPr>
          <p:cNvSpPr>
            <a:spLocks noGrp="1"/>
          </p:cNvSpPr>
          <p:nvPr>
            <p:ph type="dt" sz="half" idx="10"/>
          </p:nvPr>
        </p:nvSpPr>
        <p:spPr/>
        <p:txBody>
          <a:bodyPr/>
          <a:lstStyle/>
          <a:p>
            <a:pPr rtl="0"/>
            <a:fld id="{3FE9C3F6-23B1-4AC7-8654-56B71A245609}" type="datetime1">
              <a:rPr lang="ja-JP" altLang="en-US" smtClean="0"/>
              <a:t>2020/8/18</a:t>
            </a:fld>
            <a:endParaRPr lang="en-US" dirty="0"/>
          </a:p>
        </p:txBody>
      </p:sp>
    </p:spTree>
    <p:extLst>
      <p:ext uri="{BB962C8B-B14F-4D97-AF65-F5344CB8AC3E}">
        <p14:creationId xmlns:p14="http://schemas.microsoft.com/office/powerpoint/2010/main" val="3094936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CFFA10-B326-4D67-91BD-EE0B272B1765}"/>
              </a:ext>
            </a:extLst>
          </p:cNvPr>
          <p:cNvSpPr>
            <a:spLocks noGrp="1"/>
          </p:cNvSpPr>
          <p:nvPr>
            <p:ph type="title"/>
          </p:nvPr>
        </p:nvSpPr>
        <p:spPr/>
        <p:txBody>
          <a:bodyPr/>
          <a:lstStyle/>
          <a:p>
            <a:r>
              <a:rPr kumimoji="1" lang="ja-JP" altLang="en-US"/>
              <a:t>歴史とニーズ</a:t>
            </a:r>
          </a:p>
        </p:txBody>
      </p:sp>
      <p:sp>
        <p:nvSpPr>
          <p:cNvPr id="3" name="コンテンツ プレースホルダー 2">
            <a:extLst>
              <a:ext uri="{FF2B5EF4-FFF2-40B4-BE49-F238E27FC236}">
                <a16:creationId xmlns:a16="http://schemas.microsoft.com/office/drawing/2014/main" id="{5AA39453-BE98-49E6-A650-535402E5DBE8}"/>
              </a:ext>
            </a:extLst>
          </p:cNvPr>
          <p:cNvSpPr>
            <a:spLocks noGrp="1"/>
          </p:cNvSpPr>
          <p:nvPr>
            <p:ph idx="1"/>
          </p:nvPr>
        </p:nvSpPr>
        <p:spPr>
          <a:xfrm>
            <a:off x="581192" y="2340864"/>
            <a:ext cx="11029615" cy="1983486"/>
          </a:xfrm>
        </p:spPr>
        <p:txBody>
          <a:bodyPr/>
          <a:lstStyle/>
          <a:p>
            <a:r>
              <a:rPr lang="ja-JP" altLang="en-US"/>
              <a:t>画像認識分野には畳み込みニューラルネットワークが必要なのか、まずは全結合ニューラルネットワークを見てみましょう。</a:t>
            </a:r>
            <a:endParaRPr lang="en-US" altLang="ja-JP"/>
          </a:p>
          <a:p>
            <a:r>
              <a:rPr lang="ja-JP" altLang="en-US"/>
              <a:t>全結合ニューラルネットワークは、 あるパターンを学習したらまた新しい位置にそのパターンが現れた場合、それを改めて学習 します。</a:t>
            </a:r>
            <a:endParaRPr lang="en-US" altLang="ja-JP"/>
          </a:p>
          <a:p>
            <a:r>
              <a:rPr lang="ja-JP" altLang="en-US"/>
              <a:t>それに対し、</a:t>
            </a:r>
            <a:r>
              <a:rPr lang="en-US" altLang="ja-JP"/>
              <a:t>CNN </a:t>
            </a:r>
            <a:r>
              <a:rPr lang="ja-JP" altLang="en-US"/>
              <a:t>は「位置不変性」という特徴があり、あるパターンを学習したら、このパターンどこにあっても識別できます。</a:t>
            </a:r>
            <a:endParaRPr lang="en-US" altLang="ja-JP"/>
          </a:p>
          <a:p>
            <a:r>
              <a:rPr lang="ja-JP" altLang="en-US"/>
              <a:t>処理効率が高くなり、訓練サンプルが少なくても、汎化能力を持つ表現を学習できます。</a:t>
            </a:r>
            <a:endParaRPr kumimoji="1" lang="ja-JP" altLang="en-US"/>
          </a:p>
        </p:txBody>
      </p:sp>
      <p:sp>
        <p:nvSpPr>
          <p:cNvPr id="4" name="日付プレースホルダー 3">
            <a:extLst>
              <a:ext uri="{FF2B5EF4-FFF2-40B4-BE49-F238E27FC236}">
                <a16:creationId xmlns:a16="http://schemas.microsoft.com/office/drawing/2014/main" id="{CD5D153F-3113-4863-B095-B847EE18FFA8}"/>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1026" name="Picture 2" descr="Capsules Network walkthrough | (hiepph)">
            <a:extLst>
              <a:ext uri="{FF2B5EF4-FFF2-40B4-BE49-F238E27FC236}">
                <a16:creationId xmlns:a16="http://schemas.microsoft.com/office/drawing/2014/main" id="{1F087151-C8FF-457E-AE63-ADE583D03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763" y="4324350"/>
            <a:ext cx="5919787" cy="2311097"/>
          </a:xfrm>
          <a:prstGeom prst="rect">
            <a:avLst/>
          </a:prstGeom>
          <a:noFill/>
          <a:extLst>
            <a:ext uri="{909E8E84-426E-40DD-AFC4-6F175D3DCCD1}">
              <a14:hiddenFill xmlns:a14="http://schemas.microsoft.com/office/drawing/2010/main">
                <a:solidFill>
                  <a:srgbClr val="FFFFFF"/>
                </a:solidFill>
              </a14:hiddenFill>
            </a:ext>
          </a:extLst>
        </p:spPr>
      </p:pic>
      <p:sp>
        <p:nvSpPr>
          <p:cNvPr id="5" name="楕円 4">
            <a:extLst>
              <a:ext uri="{FF2B5EF4-FFF2-40B4-BE49-F238E27FC236}">
                <a16:creationId xmlns:a16="http://schemas.microsoft.com/office/drawing/2014/main" id="{8BE24EAF-D2F6-4F09-B191-27019EF89261}"/>
              </a:ext>
            </a:extLst>
          </p:cNvPr>
          <p:cNvSpPr/>
          <p:nvPr/>
        </p:nvSpPr>
        <p:spPr>
          <a:xfrm>
            <a:off x="9372600" y="4775200"/>
            <a:ext cx="1949450" cy="113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どの</a:t>
            </a:r>
            <a:r>
              <a:rPr kumimoji="1" lang="en-US" altLang="ja-JP" sz="1400"/>
              <a:t>side</a:t>
            </a:r>
            <a:r>
              <a:rPr kumimoji="1" lang="ja-JP" altLang="en-US" sz="1400"/>
              <a:t>にいてもこの猫の特徴を学習できます！</a:t>
            </a:r>
          </a:p>
        </p:txBody>
      </p:sp>
    </p:spTree>
    <p:extLst>
      <p:ext uri="{BB962C8B-B14F-4D97-AF65-F5344CB8AC3E}">
        <p14:creationId xmlns:p14="http://schemas.microsoft.com/office/powerpoint/2010/main" val="117838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49F28-D333-4650-9A18-495CFBD73922}"/>
              </a:ext>
            </a:extLst>
          </p:cNvPr>
          <p:cNvSpPr>
            <a:spLocks noGrp="1"/>
          </p:cNvSpPr>
          <p:nvPr>
            <p:ph type="title"/>
          </p:nvPr>
        </p:nvSpPr>
        <p:spPr/>
        <p:txBody>
          <a:bodyPr/>
          <a:lstStyle/>
          <a:p>
            <a:r>
              <a:rPr lang="ja-JP" altLang="en-US"/>
              <a:t>原理と数値例　入力層</a:t>
            </a:r>
            <a:endParaRPr kumimoji="1" lang="ja-JP" altLang="en-US"/>
          </a:p>
        </p:txBody>
      </p:sp>
      <p:sp>
        <p:nvSpPr>
          <p:cNvPr id="3" name="コンテンツ プレースホルダー 2">
            <a:extLst>
              <a:ext uri="{FF2B5EF4-FFF2-40B4-BE49-F238E27FC236}">
                <a16:creationId xmlns:a16="http://schemas.microsoft.com/office/drawing/2014/main" id="{AD0AEF98-844B-432C-BE69-0F76496F39BC}"/>
              </a:ext>
            </a:extLst>
          </p:cNvPr>
          <p:cNvSpPr>
            <a:spLocks noGrp="1"/>
          </p:cNvSpPr>
          <p:nvPr>
            <p:ph idx="1"/>
          </p:nvPr>
        </p:nvSpPr>
        <p:spPr/>
        <p:txBody>
          <a:bodyPr/>
          <a:lstStyle/>
          <a:p>
            <a:r>
              <a:rPr lang="ja-JP" altLang="en-US"/>
              <a:t>畳み込みニューラルネットワークの構造の基本は「入力層」「隠れ層」「出力層」の </a:t>
            </a:r>
            <a:r>
              <a:rPr lang="en-US" altLang="ja-JP"/>
              <a:t>3 </a:t>
            </a:r>
            <a:r>
              <a:rPr lang="ja-JP" altLang="en-US"/>
              <a:t>層 があります。 </a:t>
            </a:r>
            <a:endParaRPr lang="en-US" altLang="ja-JP"/>
          </a:p>
          <a:p>
            <a:r>
              <a:rPr lang="ja-JP" altLang="en-US"/>
              <a:t>入力層のユニットは、何の処理もせず、画素からの信号をそのままネットワークに取り入れ、そのまま出力します。</a:t>
            </a:r>
            <a:endParaRPr lang="en-US" altLang="ja-JP"/>
          </a:p>
          <a:p>
            <a:r>
              <a:rPr lang="ja-JP" altLang="en-US"/>
              <a:t>画像を入力層として入力されたとき、</a:t>
            </a:r>
            <a:r>
              <a:rPr lang="en-US" altLang="ja-JP"/>
              <a:t>3D </a:t>
            </a:r>
            <a:r>
              <a:rPr lang="ja-JP" altLang="en-US"/>
              <a:t>テンソルの形をとっています。</a:t>
            </a:r>
            <a:r>
              <a:rPr lang="en-US" altLang="ja-JP"/>
              <a:t>2D </a:t>
            </a:r>
            <a:r>
              <a:rPr lang="ja-JP" altLang="en-US"/>
              <a:t>テンソルは画像の高さと幅です。もう一つはチャネル軸と呼ば れます。</a:t>
            </a:r>
            <a:endParaRPr lang="en-US" altLang="ja-JP"/>
          </a:p>
          <a:p>
            <a:r>
              <a:rPr lang="ja-JP" altLang="en-US"/>
              <a:t>普通のカラー画像には </a:t>
            </a:r>
            <a:r>
              <a:rPr lang="en-US" altLang="ja-JP"/>
              <a:t>3 </a:t>
            </a:r>
            <a:r>
              <a:rPr lang="ja-JP" altLang="en-US"/>
              <a:t>つのカラーチャネル（赤、緑、青）があったため、チャネル数が </a:t>
            </a:r>
            <a:r>
              <a:rPr lang="en-US" altLang="ja-JP"/>
              <a:t>3 </a:t>
            </a:r>
            <a:r>
              <a:rPr lang="ja-JP" altLang="en-US"/>
              <a:t>つです。</a:t>
            </a:r>
            <a:endParaRPr lang="en-US" altLang="ja-JP"/>
          </a:p>
          <a:p>
            <a:r>
              <a:rPr lang="ja-JP" altLang="en-US"/>
              <a:t>モノクロ画像の場合では、グレースケールのためチャネル数は </a:t>
            </a:r>
            <a:r>
              <a:rPr lang="en-US" altLang="ja-JP"/>
              <a:t>1 </a:t>
            </a:r>
            <a:r>
              <a:rPr lang="ja-JP" altLang="en-US"/>
              <a:t>つし かない。モデルに入力するときは画像を </a:t>
            </a:r>
            <a:r>
              <a:rPr lang="en-US" altLang="ja-JP"/>
              <a:t>(image_height, image_width, 1 image_channels) </a:t>
            </a:r>
            <a:r>
              <a:rPr lang="ja-JP" altLang="en-US"/>
              <a:t>という形状のテンソルとして入力とします。</a:t>
            </a:r>
            <a:endParaRPr kumimoji="1" lang="ja-JP" altLang="en-US"/>
          </a:p>
        </p:txBody>
      </p:sp>
      <p:sp>
        <p:nvSpPr>
          <p:cNvPr id="4" name="日付プレースホルダー 3">
            <a:extLst>
              <a:ext uri="{FF2B5EF4-FFF2-40B4-BE49-F238E27FC236}">
                <a16:creationId xmlns:a16="http://schemas.microsoft.com/office/drawing/2014/main" id="{7E8AF81A-E632-4B9E-A826-0E77165A0A49}"/>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spTree>
    <p:extLst>
      <p:ext uri="{BB962C8B-B14F-4D97-AF65-F5344CB8AC3E}">
        <p14:creationId xmlns:p14="http://schemas.microsoft.com/office/powerpoint/2010/main" val="169935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37AF81-96DA-4E50-9AF5-9C1D2C9E71A6}"/>
              </a:ext>
            </a:extLst>
          </p:cNvPr>
          <p:cNvSpPr>
            <a:spLocks noGrp="1"/>
          </p:cNvSpPr>
          <p:nvPr>
            <p:ph type="title"/>
          </p:nvPr>
        </p:nvSpPr>
        <p:spPr>
          <a:xfrm>
            <a:off x="422107" y="742950"/>
            <a:ext cx="11109158" cy="525626"/>
          </a:xfrm>
        </p:spPr>
        <p:txBody>
          <a:bodyPr/>
          <a:lstStyle/>
          <a:p>
            <a:r>
              <a:rPr lang="ja-JP" altLang="en-US"/>
              <a:t>原理と数値例　隠れ層</a:t>
            </a:r>
            <a:endParaRPr kumimoji="1" lang="ja-JP" altLang="en-US"/>
          </a:p>
        </p:txBody>
      </p:sp>
      <p:sp>
        <p:nvSpPr>
          <p:cNvPr id="3" name="コンテンツ プレースホルダー 2">
            <a:extLst>
              <a:ext uri="{FF2B5EF4-FFF2-40B4-BE49-F238E27FC236}">
                <a16:creationId xmlns:a16="http://schemas.microsoft.com/office/drawing/2014/main" id="{ABAC7196-4BFA-4AA5-8D90-22E385B6CCC6}"/>
              </a:ext>
            </a:extLst>
          </p:cNvPr>
          <p:cNvSpPr>
            <a:spLocks noGrp="1"/>
          </p:cNvSpPr>
          <p:nvPr>
            <p:ph idx="1"/>
          </p:nvPr>
        </p:nvSpPr>
        <p:spPr>
          <a:xfrm>
            <a:off x="180171" y="1489964"/>
            <a:ext cx="6773079" cy="2637536"/>
          </a:xfrm>
        </p:spPr>
        <p:txBody>
          <a:bodyPr/>
          <a:lstStyle/>
          <a:p>
            <a:r>
              <a:rPr lang="ja-JP" altLang="en-US"/>
              <a:t>隠れ層については、</a:t>
            </a:r>
            <a:r>
              <a:rPr lang="en-US" altLang="ja-JP"/>
              <a:t>DNN </a:t>
            </a:r>
            <a:r>
              <a:rPr lang="ja-JP" altLang="en-US"/>
              <a:t>の全結合法（入力特徴量全体の大域的なパターンを学習する） とは違って、入力層のユニットを小分けし、ブロック化して局所的なパターンを学習します。 </a:t>
            </a:r>
            <a:endParaRPr lang="en-US" altLang="ja-JP"/>
          </a:p>
          <a:p>
            <a:r>
              <a:rPr lang="ja-JP" altLang="en-US"/>
              <a:t>すべての領域をブロック化して調べるには、隠れ層のユニットが少しずつ動き回る（左から右へ、上から下へ）ことが必要です。</a:t>
            </a:r>
            <a:endParaRPr lang="en-US" altLang="ja-JP"/>
          </a:p>
          <a:p>
            <a:r>
              <a:rPr lang="ja-JP" altLang="en-US"/>
              <a:t>もし入力層には </a:t>
            </a:r>
            <a:r>
              <a:rPr lang="en-US" altLang="ja-JP"/>
              <a:t>4×4 </a:t>
            </a:r>
            <a:r>
              <a:rPr lang="ja-JP" altLang="en-US"/>
              <a:t>＝ </a:t>
            </a:r>
            <a:r>
              <a:rPr lang="en-US" altLang="ja-JP"/>
              <a:t>16 </a:t>
            </a:r>
            <a:r>
              <a:rPr lang="ja-JP" altLang="en-US"/>
              <a:t>のユニットが、小分けしたブロックが </a:t>
            </a:r>
            <a:r>
              <a:rPr lang="en-US" altLang="ja-JP"/>
              <a:t>3×3 </a:t>
            </a:r>
            <a:r>
              <a:rPr lang="ja-JP" altLang="en-US"/>
              <a:t>＝ </a:t>
            </a:r>
            <a:r>
              <a:rPr lang="en-US" altLang="ja-JP"/>
              <a:t>9 </a:t>
            </a:r>
            <a:r>
              <a:rPr lang="ja-JP" altLang="en-US"/>
              <a:t>個のユニットがある場合、ブロック数が </a:t>
            </a:r>
            <a:r>
              <a:rPr lang="en-US" altLang="ja-JP"/>
              <a:t>4 </a:t>
            </a:r>
            <a:r>
              <a:rPr lang="ja-JP" altLang="en-US"/>
              <a:t>個あります</a:t>
            </a:r>
            <a:endParaRPr kumimoji="1" lang="ja-JP" altLang="en-US"/>
          </a:p>
        </p:txBody>
      </p:sp>
      <p:sp>
        <p:nvSpPr>
          <p:cNvPr id="4" name="日付プレースホルダー 3">
            <a:extLst>
              <a:ext uri="{FF2B5EF4-FFF2-40B4-BE49-F238E27FC236}">
                <a16:creationId xmlns:a16="http://schemas.microsoft.com/office/drawing/2014/main" id="{74DA3282-9AC6-47B2-9DF1-0F6EB83A6E17}"/>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5" name="図 4">
            <a:extLst>
              <a:ext uri="{FF2B5EF4-FFF2-40B4-BE49-F238E27FC236}">
                <a16:creationId xmlns:a16="http://schemas.microsoft.com/office/drawing/2014/main" id="{9DC52D84-23BA-4F4C-8DBC-4A15B35A897E}"/>
              </a:ext>
            </a:extLst>
          </p:cNvPr>
          <p:cNvPicPr>
            <a:picLocks noChangeAspect="1"/>
          </p:cNvPicPr>
          <p:nvPr/>
        </p:nvPicPr>
        <p:blipFill>
          <a:blip r:embed="rId2"/>
          <a:stretch>
            <a:fillRect/>
          </a:stretch>
        </p:blipFill>
        <p:spPr>
          <a:xfrm>
            <a:off x="6953249" y="1489964"/>
            <a:ext cx="4793921" cy="4089400"/>
          </a:xfrm>
          <a:prstGeom prst="rect">
            <a:avLst/>
          </a:prstGeom>
        </p:spPr>
      </p:pic>
      <p:sp>
        <p:nvSpPr>
          <p:cNvPr id="7" name="コンテンツ プレースホルダー 2">
            <a:extLst>
              <a:ext uri="{FF2B5EF4-FFF2-40B4-BE49-F238E27FC236}">
                <a16:creationId xmlns:a16="http://schemas.microsoft.com/office/drawing/2014/main" id="{88A5C0C5-B7F3-4E26-B1AE-53366FDEAD67}"/>
              </a:ext>
            </a:extLst>
          </p:cNvPr>
          <p:cNvSpPr txBox="1">
            <a:spLocks/>
          </p:cNvSpPr>
          <p:nvPr/>
        </p:nvSpPr>
        <p:spPr>
          <a:xfrm>
            <a:off x="180170" y="3968940"/>
            <a:ext cx="6773079" cy="2637536"/>
          </a:xfrm>
          <a:prstGeom prst="rect">
            <a:avLst/>
          </a:prstGeom>
        </p:spPr>
        <p:txBody>
          <a:bodyPr vert="horz" lIns="91440" tIns="45720" rIns="91440" bIns="45720" rtlCol="0" anchor="ctr">
            <a:normAutofit/>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kumimoji="1" sz="17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3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kumimoji="1" sz="11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r>
              <a:rPr lang="ja-JP" altLang="en-US"/>
              <a:t>この動いでいる隠れ層のユニットも </a:t>
            </a:r>
            <a:r>
              <a:rPr lang="en-US" altLang="ja-JP"/>
              <a:t>DNN </a:t>
            </a:r>
            <a:r>
              <a:rPr lang="ja-JP" altLang="en-US"/>
              <a:t>ニューラルネットワークと同じく、「重み」があります。</a:t>
            </a:r>
            <a:endParaRPr lang="en-US" altLang="ja-JP"/>
          </a:p>
          <a:p>
            <a:r>
              <a:rPr lang="ja-JP" altLang="en-US"/>
              <a:t>小分けしたブロックに対して、「重み」を課して処理すべきです。</a:t>
            </a:r>
            <a:endParaRPr lang="en-US" altLang="ja-JP"/>
          </a:p>
          <a:p>
            <a:r>
              <a:rPr lang="ja-JP" altLang="en-US"/>
              <a:t>「重み」を配列として並べて、配列の大きさ入力層の小分けされたブロックと同じく設置したら、 この「重み」のセットはフィルターと呼ばれます。</a:t>
            </a:r>
            <a:endParaRPr lang="en-US" altLang="ja-JP"/>
          </a:p>
          <a:p>
            <a:r>
              <a:rPr lang="ja-JP" altLang="en-US"/>
              <a:t>このフィルターいくつ設置するかは自分で決めることができ、小分けされたブロックすべてに通用できます。</a:t>
            </a:r>
          </a:p>
        </p:txBody>
      </p:sp>
    </p:spTree>
    <p:extLst>
      <p:ext uri="{BB962C8B-B14F-4D97-AF65-F5344CB8AC3E}">
        <p14:creationId xmlns:p14="http://schemas.microsoft.com/office/powerpoint/2010/main" val="4240237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49F28-D333-4650-9A18-495CFBD73922}"/>
              </a:ext>
            </a:extLst>
          </p:cNvPr>
          <p:cNvSpPr>
            <a:spLocks noGrp="1"/>
          </p:cNvSpPr>
          <p:nvPr>
            <p:ph type="title"/>
          </p:nvPr>
        </p:nvSpPr>
        <p:spPr>
          <a:xfrm>
            <a:off x="581192" y="702156"/>
            <a:ext cx="11029616" cy="672988"/>
          </a:xfrm>
        </p:spPr>
        <p:txBody>
          <a:bodyPr/>
          <a:lstStyle/>
          <a:p>
            <a:r>
              <a:rPr lang="ja-JP" altLang="en-US"/>
              <a:t>原理と数値例　畳み込み計算式</a:t>
            </a:r>
            <a:endParaRPr kumimoji="1" lang="ja-JP" altLang="en-US"/>
          </a:p>
        </p:txBody>
      </p:sp>
      <p:sp>
        <p:nvSpPr>
          <p:cNvPr id="3" name="コンテンツ プレースホルダー 2">
            <a:extLst>
              <a:ext uri="{FF2B5EF4-FFF2-40B4-BE49-F238E27FC236}">
                <a16:creationId xmlns:a16="http://schemas.microsoft.com/office/drawing/2014/main" id="{AD0AEF98-844B-432C-BE69-0F76496F39BC}"/>
              </a:ext>
            </a:extLst>
          </p:cNvPr>
          <p:cNvSpPr>
            <a:spLocks noGrp="1"/>
          </p:cNvSpPr>
          <p:nvPr>
            <p:ph idx="1"/>
          </p:nvPr>
        </p:nvSpPr>
        <p:spPr>
          <a:xfrm>
            <a:off x="8277089" y="1611757"/>
            <a:ext cx="3260705" cy="3634486"/>
          </a:xfrm>
        </p:spPr>
        <p:txBody>
          <a:bodyPr/>
          <a:lstStyle/>
          <a:p>
            <a:r>
              <a:rPr lang="ja-JP" altLang="en-US"/>
              <a:t>もともとの </a:t>
            </a:r>
            <a:r>
              <a:rPr lang="en-US" altLang="ja-JP"/>
              <a:t>3×3 </a:t>
            </a:r>
            <a:r>
              <a:rPr lang="ja-JP" altLang="en-US"/>
              <a:t>の画像がフィルターによって計算された後、</a:t>
            </a:r>
            <a:r>
              <a:rPr lang="en-US" altLang="ja-JP"/>
              <a:t>2×2 </a:t>
            </a:r>
            <a:r>
              <a:rPr lang="ja-JP" altLang="en-US"/>
              <a:t>のサイズまで圧縮されました！</a:t>
            </a:r>
            <a:endParaRPr kumimoji="1" lang="ja-JP" altLang="en-US"/>
          </a:p>
        </p:txBody>
      </p:sp>
      <p:sp>
        <p:nvSpPr>
          <p:cNvPr id="4" name="日付プレースホルダー 3">
            <a:extLst>
              <a:ext uri="{FF2B5EF4-FFF2-40B4-BE49-F238E27FC236}">
                <a16:creationId xmlns:a16="http://schemas.microsoft.com/office/drawing/2014/main" id="{7E8AF81A-E632-4B9E-A826-0E77165A0A49}"/>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5" name="図 4">
            <a:extLst>
              <a:ext uri="{FF2B5EF4-FFF2-40B4-BE49-F238E27FC236}">
                <a16:creationId xmlns:a16="http://schemas.microsoft.com/office/drawing/2014/main" id="{B5F87398-2E72-4DEA-88D9-DDD54B985098}"/>
              </a:ext>
            </a:extLst>
          </p:cNvPr>
          <p:cNvPicPr>
            <a:picLocks noChangeAspect="1"/>
          </p:cNvPicPr>
          <p:nvPr/>
        </p:nvPicPr>
        <p:blipFill>
          <a:blip r:embed="rId2"/>
          <a:stretch>
            <a:fillRect/>
          </a:stretch>
        </p:blipFill>
        <p:spPr>
          <a:xfrm>
            <a:off x="1080670" y="1487902"/>
            <a:ext cx="7010760" cy="5207268"/>
          </a:xfrm>
          <a:prstGeom prst="rect">
            <a:avLst/>
          </a:prstGeom>
        </p:spPr>
      </p:pic>
    </p:spTree>
    <p:extLst>
      <p:ext uri="{BB962C8B-B14F-4D97-AF65-F5344CB8AC3E}">
        <p14:creationId xmlns:p14="http://schemas.microsoft.com/office/powerpoint/2010/main" val="349891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49F28-D333-4650-9A18-495CFBD73922}"/>
              </a:ext>
            </a:extLst>
          </p:cNvPr>
          <p:cNvSpPr>
            <a:spLocks noGrp="1"/>
          </p:cNvSpPr>
          <p:nvPr>
            <p:ph type="title"/>
          </p:nvPr>
        </p:nvSpPr>
        <p:spPr>
          <a:xfrm>
            <a:off x="581192" y="702156"/>
            <a:ext cx="11029616" cy="672988"/>
          </a:xfrm>
        </p:spPr>
        <p:txBody>
          <a:bodyPr/>
          <a:lstStyle/>
          <a:p>
            <a:r>
              <a:rPr lang="ja-JP" altLang="en-US"/>
              <a:t>原理と数値例　</a:t>
            </a:r>
            <a:r>
              <a:rPr lang="en-US" altLang="ja-JP"/>
              <a:t>Sobel </a:t>
            </a:r>
            <a:r>
              <a:rPr lang="ja-JP" altLang="en-US"/>
              <a:t>フィルター</a:t>
            </a:r>
            <a:endParaRPr kumimoji="1" lang="ja-JP" altLang="en-US"/>
          </a:p>
        </p:txBody>
      </p:sp>
      <p:sp>
        <p:nvSpPr>
          <p:cNvPr id="3" name="コンテンツ プレースホルダー 2">
            <a:extLst>
              <a:ext uri="{FF2B5EF4-FFF2-40B4-BE49-F238E27FC236}">
                <a16:creationId xmlns:a16="http://schemas.microsoft.com/office/drawing/2014/main" id="{AD0AEF98-844B-432C-BE69-0F76496F39BC}"/>
              </a:ext>
            </a:extLst>
          </p:cNvPr>
          <p:cNvSpPr>
            <a:spLocks noGrp="1"/>
          </p:cNvSpPr>
          <p:nvPr>
            <p:ph idx="1"/>
          </p:nvPr>
        </p:nvSpPr>
        <p:spPr>
          <a:xfrm>
            <a:off x="581192" y="2991432"/>
            <a:ext cx="7201841" cy="3634486"/>
          </a:xfrm>
        </p:spPr>
        <p:txBody>
          <a:bodyPr/>
          <a:lstStyle/>
          <a:p>
            <a:r>
              <a:rPr lang="ja-JP" altLang="en-US"/>
              <a:t>輪郭抽出のために利用するフィルター処理の代表として微分フィルター </a:t>
            </a:r>
            <a:r>
              <a:rPr lang="en-US" altLang="ja-JP"/>
              <a:t>Sobel</a:t>
            </a:r>
            <a:r>
              <a:rPr lang="ja-JP" altLang="en-US"/>
              <a:t>。</a:t>
            </a:r>
            <a:endParaRPr lang="en-US" altLang="ja-JP"/>
          </a:p>
          <a:p>
            <a:r>
              <a:rPr lang="ja-JP" altLang="en-US"/>
              <a:t>図 </a:t>
            </a:r>
            <a:r>
              <a:rPr lang="en-US" altLang="ja-JP"/>
              <a:t>2 </a:t>
            </a:r>
            <a:r>
              <a:rPr lang="ja-JP" altLang="en-US"/>
              <a:t>の左側の </a:t>
            </a:r>
            <a:r>
              <a:rPr lang="en-US" altLang="ja-JP"/>
              <a:t>3 × 3 </a:t>
            </a:r>
            <a:r>
              <a:rPr lang="ja-JP" altLang="en-US"/>
              <a:t>のフィルターは垂直方向の</a:t>
            </a:r>
            <a:r>
              <a:rPr lang="en-US" altLang="ja-JP"/>
              <a:t>Sobel </a:t>
            </a:r>
            <a:r>
              <a:rPr lang="ja-JP" altLang="en-US"/>
              <a:t>フィルターで、画像の縦方向の輪郭を取り出します。</a:t>
            </a:r>
            <a:endParaRPr lang="en-US" altLang="ja-JP"/>
          </a:p>
          <a:p>
            <a:r>
              <a:rPr lang="ja-JP" altLang="en-US"/>
              <a:t>逆に右の水平方向の </a:t>
            </a:r>
            <a:r>
              <a:rPr lang="en-US" altLang="ja-JP"/>
              <a:t>Sobel </a:t>
            </a:r>
            <a:r>
              <a:rPr lang="ja-JP" altLang="en-US"/>
              <a:t>フィルターは横方向の輪郭を取り出すことができます。</a:t>
            </a:r>
            <a:endParaRPr lang="en-US" altLang="ja-JP"/>
          </a:p>
          <a:p>
            <a:r>
              <a:rPr lang="ja-JP" altLang="en-US"/>
              <a:t>アインシュタインの写真を使って輪郭を識別するとこうなります。</a:t>
            </a:r>
            <a:endParaRPr kumimoji="1" lang="ja-JP" altLang="en-US"/>
          </a:p>
        </p:txBody>
      </p:sp>
      <p:sp>
        <p:nvSpPr>
          <p:cNvPr id="4" name="日付プレースホルダー 3">
            <a:extLst>
              <a:ext uri="{FF2B5EF4-FFF2-40B4-BE49-F238E27FC236}">
                <a16:creationId xmlns:a16="http://schemas.microsoft.com/office/drawing/2014/main" id="{7E8AF81A-E632-4B9E-A826-0E77165A0A49}"/>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6" name="図 5">
            <a:extLst>
              <a:ext uri="{FF2B5EF4-FFF2-40B4-BE49-F238E27FC236}">
                <a16:creationId xmlns:a16="http://schemas.microsoft.com/office/drawing/2014/main" id="{9F36BAAD-2628-4952-91FE-9A67E4FA03C3}"/>
              </a:ext>
            </a:extLst>
          </p:cNvPr>
          <p:cNvPicPr>
            <a:picLocks noChangeAspect="1"/>
          </p:cNvPicPr>
          <p:nvPr/>
        </p:nvPicPr>
        <p:blipFill>
          <a:blip r:embed="rId2"/>
          <a:stretch>
            <a:fillRect/>
          </a:stretch>
        </p:blipFill>
        <p:spPr>
          <a:xfrm>
            <a:off x="864103" y="1375144"/>
            <a:ext cx="3403775" cy="1987652"/>
          </a:xfrm>
          <a:prstGeom prst="rect">
            <a:avLst/>
          </a:prstGeom>
        </p:spPr>
      </p:pic>
      <p:pic>
        <p:nvPicPr>
          <p:cNvPr id="7" name="図 6">
            <a:extLst>
              <a:ext uri="{FF2B5EF4-FFF2-40B4-BE49-F238E27FC236}">
                <a16:creationId xmlns:a16="http://schemas.microsoft.com/office/drawing/2014/main" id="{094F543C-365D-4EFA-9942-1075FDB41F1C}"/>
              </a:ext>
            </a:extLst>
          </p:cNvPr>
          <p:cNvPicPr>
            <a:picLocks noChangeAspect="1"/>
          </p:cNvPicPr>
          <p:nvPr/>
        </p:nvPicPr>
        <p:blipFill>
          <a:blip r:embed="rId3"/>
          <a:stretch>
            <a:fillRect/>
          </a:stretch>
        </p:blipFill>
        <p:spPr>
          <a:xfrm>
            <a:off x="6038077" y="730715"/>
            <a:ext cx="1886047" cy="2171812"/>
          </a:xfrm>
          <a:prstGeom prst="rect">
            <a:avLst/>
          </a:prstGeom>
        </p:spPr>
      </p:pic>
      <p:pic>
        <p:nvPicPr>
          <p:cNvPr id="8" name="図 7">
            <a:extLst>
              <a:ext uri="{FF2B5EF4-FFF2-40B4-BE49-F238E27FC236}">
                <a16:creationId xmlns:a16="http://schemas.microsoft.com/office/drawing/2014/main" id="{784BC052-E1BD-4EAF-B227-329952C6695F}"/>
              </a:ext>
            </a:extLst>
          </p:cNvPr>
          <p:cNvPicPr>
            <a:picLocks noChangeAspect="1"/>
          </p:cNvPicPr>
          <p:nvPr/>
        </p:nvPicPr>
        <p:blipFill>
          <a:blip r:embed="rId4"/>
          <a:stretch>
            <a:fillRect/>
          </a:stretch>
        </p:blipFill>
        <p:spPr>
          <a:xfrm>
            <a:off x="8342113" y="641811"/>
            <a:ext cx="3460928" cy="2349621"/>
          </a:xfrm>
          <a:prstGeom prst="rect">
            <a:avLst/>
          </a:prstGeom>
        </p:spPr>
      </p:pic>
      <p:pic>
        <p:nvPicPr>
          <p:cNvPr id="9" name="図 8">
            <a:extLst>
              <a:ext uri="{FF2B5EF4-FFF2-40B4-BE49-F238E27FC236}">
                <a16:creationId xmlns:a16="http://schemas.microsoft.com/office/drawing/2014/main" id="{1B4B66E2-61D3-4E22-BA78-9946F3682812}"/>
              </a:ext>
            </a:extLst>
          </p:cNvPr>
          <p:cNvPicPr>
            <a:picLocks noChangeAspect="1"/>
          </p:cNvPicPr>
          <p:nvPr/>
        </p:nvPicPr>
        <p:blipFill>
          <a:blip r:embed="rId5"/>
          <a:stretch>
            <a:fillRect/>
          </a:stretch>
        </p:blipFill>
        <p:spPr>
          <a:xfrm>
            <a:off x="8383390" y="3362796"/>
            <a:ext cx="3378374" cy="2286117"/>
          </a:xfrm>
          <a:prstGeom prst="rect">
            <a:avLst/>
          </a:prstGeom>
        </p:spPr>
      </p:pic>
    </p:spTree>
    <p:extLst>
      <p:ext uri="{BB962C8B-B14F-4D97-AF65-F5344CB8AC3E}">
        <p14:creationId xmlns:p14="http://schemas.microsoft.com/office/powerpoint/2010/main" val="44993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49F28-D333-4650-9A18-495CFBD73922}"/>
              </a:ext>
            </a:extLst>
          </p:cNvPr>
          <p:cNvSpPr>
            <a:spLocks noGrp="1"/>
          </p:cNvSpPr>
          <p:nvPr>
            <p:ph type="title"/>
          </p:nvPr>
        </p:nvSpPr>
        <p:spPr>
          <a:xfrm>
            <a:off x="581192" y="702156"/>
            <a:ext cx="11029616" cy="672988"/>
          </a:xfrm>
        </p:spPr>
        <p:txBody>
          <a:bodyPr/>
          <a:lstStyle/>
          <a:p>
            <a:r>
              <a:rPr lang="ja-JP" altLang="en-US"/>
              <a:t>原理と数値例　プーリング層</a:t>
            </a:r>
            <a:endParaRPr kumimoji="1" lang="ja-JP" altLang="en-US"/>
          </a:p>
        </p:txBody>
      </p:sp>
      <p:sp>
        <p:nvSpPr>
          <p:cNvPr id="3" name="コンテンツ プレースホルダー 2">
            <a:extLst>
              <a:ext uri="{FF2B5EF4-FFF2-40B4-BE49-F238E27FC236}">
                <a16:creationId xmlns:a16="http://schemas.microsoft.com/office/drawing/2014/main" id="{AD0AEF98-844B-432C-BE69-0F76496F39BC}"/>
              </a:ext>
            </a:extLst>
          </p:cNvPr>
          <p:cNvSpPr>
            <a:spLocks noGrp="1"/>
          </p:cNvSpPr>
          <p:nvPr>
            <p:ph idx="1"/>
          </p:nvPr>
        </p:nvSpPr>
        <p:spPr>
          <a:xfrm>
            <a:off x="486969" y="1629072"/>
            <a:ext cx="4701720" cy="4500694"/>
          </a:xfrm>
        </p:spPr>
        <p:txBody>
          <a:bodyPr/>
          <a:lstStyle/>
          <a:p>
            <a:r>
              <a:rPr lang="ja-JP" altLang="en-US"/>
              <a:t>プーリング層は、畳み込み層の後に利用されるのが一般的です。</a:t>
            </a:r>
            <a:endParaRPr lang="en-US" altLang="ja-JP"/>
          </a:p>
          <a:p>
            <a:r>
              <a:rPr lang="en-US" altLang="ja-JP"/>
              <a:t>Max pooling </a:t>
            </a:r>
            <a:r>
              <a:rPr lang="ja-JP" altLang="en-US"/>
              <a:t>は、入力データの各範囲から最大値のみを取り出します。 </a:t>
            </a:r>
            <a:endParaRPr lang="en-US" altLang="ja-JP"/>
          </a:p>
          <a:p>
            <a:r>
              <a:rPr lang="ja-JP" altLang="en-US"/>
              <a:t>入力データのあるピクセルの隣の数値も大体同じ大きさで、そうしたら情報量が余分になっ てしまいます。</a:t>
            </a:r>
            <a:endParaRPr lang="en-US" altLang="ja-JP"/>
          </a:p>
          <a:p>
            <a:r>
              <a:rPr lang="ja-JP" altLang="en-US"/>
              <a:t>プーリング層は、この範囲内の代表値を表示し、情報を圧縮することができます。</a:t>
            </a:r>
            <a:endParaRPr kumimoji="1" lang="ja-JP" altLang="en-US"/>
          </a:p>
        </p:txBody>
      </p:sp>
      <p:sp>
        <p:nvSpPr>
          <p:cNvPr id="4" name="日付プレースホルダー 3">
            <a:extLst>
              <a:ext uri="{FF2B5EF4-FFF2-40B4-BE49-F238E27FC236}">
                <a16:creationId xmlns:a16="http://schemas.microsoft.com/office/drawing/2014/main" id="{7E8AF81A-E632-4B9E-A826-0E77165A0A49}"/>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6" name="図 5">
            <a:extLst>
              <a:ext uri="{FF2B5EF4-FFF2-40B4-BE49-F238E27FC236}">
                <a16:creationId xmlns:a16="http://schemas.microsoft.com/office/drawing/2014/main" id="{10D80BAB-DB56-4F6B-AF0B-8CA4B3AF4D9F}"/>
              </a:ext>
            </a:extLst>
          </p:cNvPr>
          <p:cNvPicPr>
            <a:picLocks noChangeAspect="1"/>
          </p:cNvPicPr>
          <p:nvPr/>
        </p:nvPicPr>
        <p:blipFill>
          <a:blip r:embed="rId2"/>
          <a:stretch>
            <a:fillRect/>
          </a:stretch>
        </p:blipFill>
        <p:spPr>
          <a:xfrm>
            <a:off x="5114937" y="1045644"/>
            <a:ext cx="6847331" cy="5110200"/>
          </a:xfrm>
          <a:prstGeom prst="rect">
            <a:avLst/>
          </a:prstGeom>
        </p:spPr>
      </p:pic>
    </p:spTree>
    <p:extLst>
      <p:ext uri="{BB962C8B-B14F-4D97-AF65-F5344CB8AC3E}">
        <p14:creationId xmlns:p14="http://schemas.microsoft.com/office/powerpoint/2010/main" val="3448825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A49F28-D333-4650-9A18-495CFBD73922}"/>
              </a:ext>
            </a:extLst>
          </p:cNvPr>
          <p:cNvSpPr>
            <a:spLocks noGrp="1"/>
          </p:cNvSpPr>
          <p:nvPr>
            <p:ph type="title"/>
          </p:nvPr>
        </p:nvSpPr>
        <p:spPr>
          <a:xfrm>
            <a:off x="581192" y="702156"/>
            <a:ext cx="11029616" cy="672988"/>
          </a:xfrm>
        </p:spPr>
        <p:txBody>
          <a:bodyPr/>
          <a:lstStyle/>
          <a:p>
            <a:r>
              <a:rPr lang="ja-JP" altLang="en-US"/>
              <a:t>原理と数値例　プーリング層</a:t>
            </a:r>
            <a:endParaRPr kumimoji="1" lang="ja-JP" altLang="en-US"/>
          </a:p>
        </p:txBody>
      </p:sp>
      <p:sp>
        <p:nvSpPr>
          <p:cNvPr id="3" name="コンテンツ プレースホルダー 2">
            <a:extLst>
              <a:ext uri="{FF2B5EF4-FFF2-40B4-BE49-F238E27FC236}">
                <a16:creationId xmlns:a16="http://schemas.microsoft.com/office/drawing/2014/main" id="{AD0AEF98-844B-432C-BE69-0F76496F39BC}"/>
              </a:ext>
            </a:extLst>
          </p:cNvPr>
          <p:cNvSpPr>
            <a:spLocks noGrp="1"/>
          </p:cNvSpPr>
          <p:nvPr>
            <p:ph idx="1"/>
          </p:nvPr>
        </p:nvSpPr>
        <p:spPr>
          <a:xfrm>
            <a:off x="6677490" y="890065"/>
            <a:ext cx="4701720" cy="5265779"/>
          </a:xfrm>
        </p:spPr>
        <p:txBody>
          <a:bodyPr/>
          <a:lstStyle/>
          <a:p>
            <a:r>
              <a:rPr lang="ja-JP" altLang="en-US"/>
              <a:t>もともと </a:t>
            </a:r>
            <a:r>
              <a:rPr lang="en-US" altLang="ja-JP"/>
              <a:t>4 × 4 </a:t>
            </a:r>
            <a:r>
              <a:rPr lang="ja-JP" altLang="en-US"/>
              <a:t>入力画像はゼロパディング後のサイズは </a:t>
            </a:r>
            <a:r>
              <a:rPr lang="en-US" altLang="ja-JP"/>
              <a:t>6 × 6 </a:t>
            </a:r>
            <a:r>
              <a:rPr lang="ja-JP" altLang="en-US"/>
              <a:t>となり、サイズ </a:t>
            </a:r>
            <a:r>
              <a:rPr lang="en-US" altLang="ja-JP"/>
              <a:t>3 × 3 </a:t>
            </a:r>
            <a:r>
              <a:rPr lang="ja-JP" altLang="en-US"/>
              <a:t>のフィ ルター </a:t>
            </a:r>
            <a:r>
              <a:rPr lang="en-US" altLang="ja-JP"/>
              <a:t>f </a:t>
            </a:r>
            <a:r>
              <a:rPr lang="ja-JP" altLang="en-US"/>
              <a:t>で畳み込み演算すると出力画像のサイズは </a:t>
            </a:r>
            <a:r>
              <a:rPr lang="en-US" altLang="ja-JP"/>
              <a:t>4 × 4 </a:t>
            </a:r>
            <a:r>
              <a:rPr lang="ja-JP" altLang="en-US"/>
              <a:t>で入力画像のサイズと同じです。</a:t>
            </a:r>
            <a:endParaRPr lang="en-US" altLang="ja-JP"/>
          </a:p>
          <a:p>
            <a:r>
              <a:rPr lang="ja-JP" altLang="en-US"/>
              <a:t>パディングの目的は二つあって：</a:t>
            </a:r>
            <a:endParaRPr lang="en-US" altLang="ja-JP"/>
          </a:p>
          <a:p>
            <a:r>
              <a:rPr lang="ja-JP" altLang="en-US"/>
              <a:t>画像のサイズが変わらないようにする。畳み込み層やプーリング層を行うことで画像のサイズが徐々に小さくなりますので、このパディングをして画像サイズを小さくせずに済むのです。  </a:t>
            </a:r>
            <a:endParaRPr lang="en-US" altLang="ja-JP"/>
          </a:p>
          <a:p>
            <a:r>
              <a:rPr lang="ja-JP" altLang="en-US"/>
              <a:t>周囲の特徴量もしっかり学習することができます。</a:t>
            </a:r>
            <a:endParaRPr kumimoji="1" lang="ja-JP" altLang="en-US"/>
          </a:p>
        </p:txBody>
      </p:sp>
      <p:sp>
        <p:nvSpPr>
          <p:cNvPr id="4" name="日付プレースホルダー 3">
            <a:extLst>
              <a:ext uri="{FF2B5EF4-FFF2-40B4-BE49-F238E27FC236}">
                <a16:creationId xmlns:a16="http://schemas.microsoft.com/office/drawing/2014/main" id="{7E8AF81A-E632-4B9E-A826-0E77165A0A49}"/>
              </a:ext>
            </a:extLst>
          </p:cNvPr>
          <p:cNvSpPr>
            <a:spLocks noGrp="1"/>
          </p:cNvSpPr>
          <p:nvPr>
            <p:ph type="dt" sz="half" idx="10"/>
          </p:nvPr>
        </p:nvSpPr>
        <p:spPr/>
        <p:txBody>
          <a:bodyPr/>
          <a:lstStyle/>
          <a:p>
            <a:pPr rtl="0"/>
            <a:fld id="{3FE9C3F6-23B1-4AC7-8654-56B71A245609}" type="datetime1">
              <a:rPr lang="ja-JP" altLang="en-US" smtClean="0"/>
              <a:t>2020/8/17</a:t>
            </a:fld>
            <a:endParaRPr lang="en-US" dirty="0"/>
          </a:p>
        </p:txBody>
      </p:sp>
      <p:pic>
        <p:nvPicPr>
          <p:cNvPr id="5" name="図 4">
            <a:extLst>
              <a:ext uri="{FF2B5EF4-FFF2-40B4-BE49-F238E27FC236}">
                <a16:creationId xmlns:a16="http://schemas.microsoft.com/office/drawing/2014/main" id="{69A071E4-D538-454F-BA7F-655A3188EF56}"/>
              </a:ext>
            </a:extLst>
          </p:cNvPr>
          <p:cNvPicPr>
            <a:picLocks noChangeAspect="1"/>
          </p:cNvPicPr>
          <p:nvPr/>
        </p:nvPicPr>
        <p:blipFill>
          <a:blip r:embed="rId2"/>
          <a:stretch>
            <a:fillRect/>
          </a:stretch>
        </p:blipFill>
        <p:spPr>
          <a:xfrm>
            <a:off x="288853" y="1807754"/>
            <a:ext cx="6331275" cy="3975304"/>
          </a:xfrm>
          <a:prstGeom prst="rect">
            <a:avLst/>
          </a:prstGeom>
        </p:spPr>
      </p:pic>
    </p:spTree>
    <p:extLst>
      <p:ext uri="{BB962C8B-B14F-4D97-AF65-F5344CB8AC3E}">
        <p14:creationId xmlns:p14="http://schemas.microsoft.com/office/powerpoint/2010/main" val="4276082557"/>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_41798878_TF33552983" id="{08F16B58-B777-4D07-A7DF-37B057018064}" vid="{619C5331-1F10-4CE6-9BE2-3913CD6460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{38F97A2B-5B37-4BD5-872A-65C36FCCBCF5}tf33552983</Template>
  <TotalTime>0</TotalTime>
  <Words>2124</Words>
  <Application>Microsoft Office PowerPoint</Application>
  <PresentationFormat>ワイド画面</PresentationFormat>
  <Paragraphs>140</Paragraphs>
  <Slides>25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25</vt:i4>
      </vt:variant>
    </vt:vector>
  </HeadingPairs>
  <TitlesOfParts>
    <vt:vector size="30" baseType="lpstr">
      <vt:lpstr>Meiryo UI</vt:lpstr>
      <vt:lpstr>Calibri</vt:lpstr>
      <vt:lpstr>Franklin Gothic Book</vt:lpstr>
      <vt:lpstr>Wingdings 2</vt:lpstr>
      <vt:lpstr>DividendVTI</vt:lpstr>
      <vt:lpstr>畳み込みニューラルネットワーク</vt:lpstr>
      <vt:lpstr>歴史とニーズ</vt:lpstr>
      <vt:lpstr>歴史とニーズ</vt:lpstr>
      <vt:lpstr>原理と数値例　入力層</vt:lpstr>
      <vt:lpstr>原理と数値例　隠れ層</vt:lpstr>
      <vt:lpstr>原理と数値例　畳み込み計算式</vt:lpstr>
      <vt:lpstr>原理と数値例　Sobel フィルター</vt:lpstr>
      <vt:lpstr>原理と数値例　プーリング層</vt:lpstr>
      <vt:lpstr>原理と数値例　プーリング層</vt:lpstr>
      <vt:lpstr>原理と数値例　ストライド</vt:lpstr>
      <vt:lpstr>原理と数値例　全結合層</vt:lpstr>
      <vt:lpstr>Keras による畳み込みニューラルネットワーク</vt:lpstr>
      <vt:lpstr>Keras による畳み込みニューラルネットワーク</vt:lpstr>
      <vt:lpstr>Keras による畳み込みニューラルネットワーク</vt:lpstr>
      <vt:lpstr>Keras による畳み込みニューラルネットワーク</vt:lpstr>
      <vt:lpstr>Keras による畳み込みニューラルネットワーク</vt:lpstr>
      <vt:lpstr>畳み込みニューラルネットワークの応用例</vt:lpstr>
      <vt:lpstr>畳み込みニューラルネットワークの応用例</vt:lpstr>
      <vt:lpstr>畳み込みニューラルネットワークの応用例</vt:lpstr>
      <vt:lpstr>畳み込みニューラルネットワークの応用例</vt:lpstr>
      <vt:lpstr>畳み込みニューラルネットワークの応用例</vt:lpstr>
      <vt:lpstr>畳み込みニューラルネットワークの応用例</vt:lpstr>
      <vt:lpstr>畳み込みニューラルネットワークの応用例</vt:lpstr>
      <vt:lpstr>畳み込みニューラルネットワークの応用例</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2020-08-11T14:18:46Z</dcterms:created>
  <dcterms:modified xsi:type="dcterms:W3CDTF">2020-08-18T01:08:58Z</dcterms:modified>
</cp:coreProperties>
</file>